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Lst>
  <p:notesMasterIdLst>
    <p:notesMasterId r:id="rId75"/>
  </p:notesMasterIdLst>
  <p:sldIdLst>
    <p:sldId id="336" r:id="rId6"/>
    <p:sldId id="709" r:id="rId7"/>
    <p:sldId id="765" r:id="rId8"/>
    <p:sldId id="141170012" r:id="rId9"/>
    <p:sldId id="789" r:id="rId10"/>
    <p:sldId id="790" r:id="rId11"/>
    <p:sldId id="707" r:id="rId12"/>
    <p:sldId id="141170013" r:id="rId13"/>
    <p:sldId id="743" r:id="rId14"/>
    <p:sldId id="141169876" r:id="rId15"/>
    <p:sldId id="820" r:id="rId16"/>
    <p:sldId id="263" r:id="rId17"/>
    <p:sldId id="264" r:id="rId18"/>
    <p:sldId id="267" r:id="rId19"/>
    <p:sldId id="266" r:id="rId20"/>
    <p:sldId id="469" r:id="rId21"/>
    <p:sldId id="710" r:id="rId22"/>
    <p:sldId id="818" r:id="rId23"/>
    <p:sldId id="832" r:id="rId24"/>
    <p:sldId id="403" r:id="rId25"/>
    <p:sldId id="725" r:id="rId26"/>
    <p:sldId id="768" r:id="rId27"/>
    <p:sldId id="141170102" r:id="rId28"/>
    <p:sldId id="141169829" r:id="rId29"/>
    <p:sldId id="141169860" r:id="rId30"/>
    <p:sldId id="141169963" r:id="rId31"/>
    <p:sldId id="141170007" r:id="rId32"/>
    <p:sldId id="410" r:id="rId33"/>
    <p:sldId id="799" r:id="rId34"/>
    <p:sldId id="141170014" r:id="rId35"/>
    <p:sldId id="141170015" r:id="rId36"/>
    <p:sldId id="529" r:id="rId37"/>
    <p:sldId id="742" r:id="rId38"/>
    <p:sldId id="432" r:id="rId39"/>
    <p:sldId id="141169956" r:id="rId40"/>
    <p:sldId id="141169955" r:id="rId41"/>
    <p:sldId id="522" r:id="rId42"/>
    <p:sldId id="496" r:id="rId43"/>
    <p:sldId id="753" r:id="rId44"/>
    <p:sldId id="815" r:id="rId45"/>
    <p:sldId id="436" r:id="rId46"/>
    <p:sldId id="339" r:id="rId47"/>
    <p:sldId id="457" r:id="rId48"/>
    <p:sldId id="776" r:id="rId49"/>
    <p:sldId id="800" r:id="rId50"/>
    <p:sldId id="801" r:id="rId51"/>
    <p:sldId id="827" r:id="rId52"/>
    <p:sldId id="802" r:id="rId53"/>
    <p:sldId id="803" r:id="rId54"/>
    <p:sldId id="804" r:id="rId55"/>
    <p:sldId id="444" r:id="rId56"/>
    <p:sldId id="805" r:id="rId57"/>
    <p:sldId id="141170008" r:id="rId58"/>
    <p:sldId id="809" r:id="rId59"/>
    <p:sldId id="734" r:id="rId60"/>
    <p:sldId id="317" r:id="rId61"/>
    <p:sldId id="437" r:id="rId62"/>
    <p:sldId id="787" r:id="rId63"/>
    <p:sldId id="265" r:id="rId64"/>
    <p:sldId id="806" r:id="rId65"/>
    <p:sldId id="807" r:id="rId66"/>
    <p:sldId id="808" r:id="rId67"/>
    <p:sldId id="822" r:id="rId68"/>
    <p:sldId id="835" r:id="rId69"/>
    <p:sldId id="810" r:id="rId70"/>
    <p:sldId id="269" r:id="rId71"/>
    <p:sldId id="797" r:id="rId72"/>
    <p:sldId id="636" r:id="rId73"/>
    <p:sldId id="1343" r:id="rId74"/>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486"/>
    <a:srgbClr val="004283"/>
    <a:srgbClr val="E8EEF4"/>
    <a:srgbClr val="004383"/>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5B7EB5-3E8B-4FB4-AC2C-6EA5FDDEE314}" v="2" dt="2024-09-05T17:15:23.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356" autoAdjust="0"/>
    <p:restoredTop sz="84460" autoAdjust="0"/>
  </p:normalViewPr>
  <p:slideViewPr>
    <p:cSldViewPr snapToGrid="0">
      <p:cViewPr varScale="1">
        <p:scale>
          <a:sx n="81" d="100"/>
          <a:sy n="81" d="100"/>
        </p:scale>
        <p:origin x="66" y="40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cobar, Katherine B CIV JS J6 (USA)" userId="7aba208e-7a2f-4e4b-bc42-34a35bf7f5b3" providerId="ADAL" clId="{736E27C1-9527-4901-AF4B-03D850951B1F}"/>
    <pc:docChg chg="custSel addSld delSld modSld sldOrd">
      <pc:chgData name="Escobar, Katherine B CIV JS J6 (USA)" userId="7aba208e-7a2f-4e4b-bc42-34a35bf7f5b3" providerId="ADAL" clId="{736E27C1-9527-4901-AF4B-03D850951B1F}" dt="2024-04-04T15:24:23.273" v="306" actId="14100"/>
      <pc:docMkLst>
        <pc:docMk/>
      </pc:docMkLst>
      <pc:sldChg chg="modSp">
        <pc:chgData name="Escobar, Katherine B CIV JS J6 (USA)" userId="7aba208e-7a2f-4e4b-bc42-34a35bf7f5b3" providerId="ADAL" clId="{736E27C1-9527-4901-AF4B-03D850951B1F}" dt="2024-04-04T15:02:32.057" v="74"/>
        <pc:sldMkLst>
          <pc:docMk/>
          <pc:sldMk cId="250001728" sldId="265"/>
        </pc:sldMkLst>
        <pc:spChg chg="mod">
          <ac:chgData name="Escobar, Katherine B CIV JS J6 (USA)" userId="7aba208e-7a2f-4e4b-bc42-34a35bf7f5b3" providerId="ADAL" clId="{736E27C1-9527-4901-AF4B-03D850951B1F}" dt="2024-04-04T15:02:32.057" v="74"/>
          <ac:spMkLst>
            <pc:docMk/>
            <pc:sldMk cId="250001728" sldId="265"/>
            <ac:spMk id="3" creationId="{00000000-0000-0000-0000-000000000000}"/>
          </ac:spMkLst>
        </pc:spChg>
      </pc:sldChg>
      <pc:sldChg chg="modSp mod modNotes">
        <pc:chgData name="Escobar, Katherine B CIV JS J6 (USA)" userId="7aba208e-7a2f-4e4b-bc42-34a35bf7f5b3" providerId="ADAL" clId="{736E27C1-9527-4901-AF4B-03D850951B1F}" dt="2024-04-04T15:07:30.406" v="147" actId="20577"/>
        <pc:sldMkLst>
          <pc:docMk/>
          <pc:sldMk cId="1089108408" sldId="266"/>
        </pc:sldMkLst>
        <pc:spChg chg="mod">
          <ac:chgData name="Escobar, Katherine B CIV JS J6 (USA)" userId="7aba208e-7a2f-4e4b-bc42-34a35bf7f5b3" providerId="ADAL" clId="{736E27C1-9527-4901-AF4B-03D850951B1F}" dt="2024-04-04T15:07:30.406" v="147" actId="20577"/>
          <ac:spMkLst>
            <pc:docMk/>
            <pc:sldMk cId="1089108408" sldId="266"/>
            <ac:spMk id="3" creationId="{00000000-0000-0000-0000-000000000000}"/>
          </ac:spMkLst>
        </pc:spChg>
      </pc:sldChg>
      <pc:sldChg chg="modSp modNotes">
        <pc:chgData name="Escobar, Katherine B CIV JS J6 (USA)" userId="7aba208e-7a2f-4e4b-bc42-34a35bf7f5b3" providerId="ADAL" clId="{736E27C1-9527-4901-AF4B-03D850951B1F}" dt="2024-04-04T15:02:32.057" v="74"/>
        <pc:sldMkLst>
          <pc:docMk/>
          <pc:sldMk cId="1289707381" sldId="269"/>
        </pc:sldMkLst>
        <pc:spChg chg="mod">
          <ac:chgData name="Escobar, Katherine B CIV JS J6 (USA)" userId="7aba208e-7a2f-4e4b-bc42-34a35bf7f5b3" providerId="ADAL" clId="{736E27C1-9527-4901-AF4B-03D850951B1F}" dt="2024-04-04T15:02:32.057" v="74"/>
          <ac:spMkLst>
            <pc:docMk/>
            <pc:sldMk cId="1289707381" sldId="269"/>
            <ac:spMk id="4" creationId="{00000000-0000-0000-0000-000000000000}"/>
          </ac:spMkLst>
        </pc:spChg>
        <pc:spChg chg="mod">
          <ac:chgData name="Escobar, Katherine B CIV JS J6 (USA)" userId="7aba208e-7a2f-4e4b-bc42-34a35bf7f5b3" providerId="ADAL" clId="{736E27C1-9527-4901-AF4B-03D850951B1F}" dt="2024-04-04T15:02:32.057" v="74"/>
          <ac:spMkLst>
            <pc:docMk/>
            <pc:sldMk cId="1289707381" sldId="269"/>
            <ac:spMk id="9" creationId="{00000000-0000-0000-0000-000000000000}"/>
          </ac:spMkLst>
        </pc:spChg>
      </pc:sldChg>
      <pc:sldChg chg="del">
        <pc:chgData name="Escobar, Katherine B CIV JS J6 (USA)" userId="7aba208e-7a2f-4e4b-bc42-34a35bf7f5b3" providerId="ADAL" clId="{736E27C1-9527-4901-AF4B-03D850951B1F}" dt="2024-04-04T14:19:22.840" v="27" actId="47"/>
        <pc:sldMkLst>
          <pc:docMk/>
          <pc:sldMk cId="1991906451" sldId="285"/>
        </pc:sldMkLst>
      </pc:sldChg>
      <pc:sldChg chg="del">
        <pc:chgData name="Escobar, Katherine B CIV JS J6 (USA)" userId="7aba208e-7a2f-4e4b-bc42-34a35bf7f5b3" providerId="ADAL" clId="{736E27C1-9527-4901-AF4B-03D850951B1F}" dt="2024-04-04T14:19:21.907" v="26" actId="47"/>
        <pc:sldMkLst>
          <pc:docMk/>
          <pc:sldMk cId="2987309470" sldId="287"/>
        </pc:sldMkLst>
      </pc:sldChg>
      <pc:sldChg chg="del">
        <pc:chgData name="Escobar, Katherine B CIV JS J6 (USA)" userId="7aba208e-7a2f-4e4b-bc42-34a35bf7f5b3" providerId="ADAL" clId="{736E27C1-9527-4901-AF4B-03D850951B1F}" dt="2024-04-04T14:19:23.732" v="28" actId="47"/>
        <pc:sldMkLst>
          <pc:docMk/>
          <pc:sldMk cId="1410298476" sldId="288"/>
        </pc:sldMkLst>
      </pc:sldChg>
      <pc:sldChg chg="modSp modNotes">
        <pc:chgData name="Escobar, Katherine B CIV JS J6 (USA)" userId="7aba208e-7a2f-4e4b-bc42-34a35bf7f5b3" providerId="ADAL" clId="{736E27C1-9527-4901-AF4B-03D850951B1F}" dt="2024-04-04T15:02:32.057" v="74"/>
        <pc:sldMkLst>
          <pc:docMk/>
          <pc:sldMk cId="3662302557" sldId="317"/>
        </pc:sldMkLst>
        <pc:spChg chg="mod">
          <ac:chgData name="Escobar, Katherine B CIV JS J6 (USA)" userId="7aba208e-7a2f-4e4b-bc42-34a35bf7f5b3" providerId="ADAL" clId="{736E27C1-9527-4901-AF4B-03D850951B1F}" dt="2024-04-04T15:02:32.057" v="74"/>
          <ac:spMkLst>
            <pc:docMk/>
            <pc:sldMk cId="3662302557" sldId="317"/>
            <ac:spMk id="3" creationId="{3F12F0DF-1B27-4A2B-8E1D-A3D4C1B848F7}"/>
          </ac:spMkLst>
        </pc:spChg>
        <pc:spChg chg="mod">
          <ac:chgData name="Escobar, Katherine B CIV JS J6 (USA)" userId="7aba208e-7a2f-4e4b-bc42-34a35bf7f5b3" providerId="ADAL" clId="{736E27C1-9527-4901-AF4B-03D850951B1F}" dt="2024-04-04T15:02:32.057" v="74"/>
          <ac:spMkLst>
            <pc:docMk/>
            <pc:sldMk cId="3662302557" sldId="317"/>
            <ac:spMk id="5" creationId="{3E540F09-A91D-48D3-8234-1FFC921EE13A}"/>
          </ac:spMkLst>
        </pc:spChg>
        <pc:spChg chg="mod">
          <ac:chgData name="Escobar, Katherine B CIV JS J6 (USA)" userId="7aba208e-7a2f-4e4b-bc42-34a35bf7f5b3" providerId="ADAL" clId="{736E27C1-9527-4901-AF4B-03D850951B1F}" dt="2024-04-04T15:02:32.057" v="74"/>
          <ac:spMkLst>
            <pc:docMk/>
            <pc:sldMk cId="3662302557" sldId="317"/>
            <ac:spMk id="8" creationId="{ED8EB8A9-1D7B-4AA2-9081-6C121651F042}"/>
          </ac:spMkLst>
        </pc:spChg>
        <pc:spChg chg="mod">
          <ac:chgData name="Escobar, Katherine B CIV JS J6 (USA)" userId="7aba208e-7a2f-4e4b-bc42-34a35bf7f5b3" providerId="ADAL" clId="{736E27C1-9527-4901-AF4B-03D850951B1F}" dt="2024-04-04T15:02:32.057" v="74"/>
          <ac:spMkLst>
            <pc:docMk/>
            <pc:sldMk cId="3662302557" sldId="317"/>
            <ac:spMk id="51208" creationId="{3B8A30E9-D533-406D-973C-44E06726A2E4}"/>
          </ac:spMkLst>
        </pc:spChg>
      </pc:sldChg>
      <pc:sldChg chg="modSp del">
        <pc:chgData name="Escobar, Katherine B CIV JS J6 (USA)" userId="7aba208e-7a2f-4e4b-bc42-34a35bf7f5b3" providerId="ADAL" clId="{736E27C1-9527-4901-AF4B-03D850951B1F}" dt="2024-04-04T15:19:40.660" v="249" actId="47"/>
        <pc:sldMkLst>
          <pc:docMk/>
          <pc:sldMk cId="3401203998" sldId="324"/>
        </pc:sldMkLst>
        <pc:spChg chg="mod">
          <ac:chgData name="Escobar, Katherine B CIV JS J6 (USA)" userId="7aba208e-7a2f-4e4b-bc42-34a35bf7f5b3" providerId="ADAL" clId="{736E27C1-9527-4901-AF4B-03D850951B1F}" dt="2024-04-04T15:02:32.057" v="74"/>
          <ac:spMkLst>
            <pc:docMk/>
            <pc:sldMk cId="3401203998" sldId="324"/>
            <ac:spMk id="12" creationId="{00000000-0000-0000-0000-000000000000}"/>
          </ac:spMkLst>
        </pc:spChg>
        <pc:spChg chg="mod">
          <ac:chgData name="Escobar, Katherine B CIV JS J6 (USA)" userId="7aba208e-7a2f-4e4b-bc42-34a35bf7f5b3" providerId="ADAL" clId="{736E27C1-9527-4901-AF4B-03D850951B1F}" dt="2024-04-04T15:02:32.057" v="74"/>
          <ac:spMkLst>
            <pc:docMk/>
            <pc:sldMk cId="3401203998" sldId="324"/>
            <ac:spMk id="48" creationId="{00000000-0000-0000-0000-000000000000}"/>
          </ac:spMkLst>
        </pc:spChg>
        <pc:spChg chg="mod">
          <ac:chgData name="Escobar, Katherine B CIV JS J6 (USA)" userId="7aba208e-7a2f-4e4b-bc42-34a35bf7f5b3" providerId="ADAL" clId="{736E27C1-9527-4901-AF4B-03D850951B1F}" dt="2024-04-04T15:02:32.057" v="74"/>
          <ac:spMkLst>
            <pc:docMk/>
            <pc:sldMk cId="3401203998" sldId="324"/>
            <ac:spMk id="51" creationId="{00000000-0000-0000-0000-000000000000}"/>
          </ac:spMkLst>
        </pc:spChg>
      </pc:sldChg>
      <pc:sldChg chg="modNotes">
        <pc:chgData name="Escobar, Katherine B CIV JS J6 (USA)" userId="7aba208e-7a2f-4e4b-bc42-34a35bf7f5b3" providerId="ADAL" clId="{736E27C1-9527-4901-AF4B-03D850951B1F}" dt="2024-04-04T15:02:32.057" v="74"/>
        <pc:sldMkLst>
          <pc:docMk/>
          <pc:sldMk cId="1164405152" sldId="336"/>
        </pc:sldMkLst>
      </pc:sldChg>
      <pc:sldChg chg="modSp modNotes">
        <pc:chgData name="Escobar, Katherine B CIV JS J6 (USA)" userId="7aba208e-7a2f-4e4b-bc42-34a35bf7f5b3" providerId="ADAL" clId="{736E27C1-9527-4901-AF4B-03D850951B1F}" dt="2024-04-04T15:02:32.057" v="74"/>
        <pc:sldMkLst>
          <pc:docMk/>
          <pc:sldMk cId="3467820204" sldId="339"/>
        </pc:sldMkLst>
        <pc:spChg chg="mod">
          <ac:chgData name="Escobar, Katherine B CIV JS J6 (USA)" userId="7aba208e-7a2f-4e4b-bc42-34a35bf7f5b3" providerId="ADAL" clId="{736E27C1-9527-4901-AF4B-03D850951B1F}" dt="2024-04-04T15:02:32.057" v="74"/>
          <ac:spMkLst>
            <pc:docMk/>
            <pc:sldMk cId="3467820204" sldId="339"/>
            <ac:spMk id="3" creationId="{00000000-0000-0000-0000-000000000000}"/>
          </ac:spMkLst>
        </pc:spChg>
      </pc:sldChg>
      <pc:sldChg chg="modSp mod modNotes">
        <pc:chgData name="Escobar, Katherine B CIV JS J6 (USA)" userId="7aba208e-7a2f-4e4b-bc42-34a35bf7f5b3" providerId="ADAL" clId="{736E27C1-9527-4901-AF4B-03D850951B1F}" dt="2024-04-04T15:11:11.555" v="247" actId="20577"/>
        <pc:sldMkLst>
          <pc:docMk/>
          <pc:sldMk cId="3821883006" sldId="403"/>
        </pc:sldMkLst>
        <pc:spChg chg="mod">
          <ac:chgData name="Escobar, Katherine B CIV JS J6 (USA)" userId="7aba208e-7a2f-4e4b-bc42-34a35bf7f5b3" providerId="ADAL" clId="{736E27C1-9527-4901-AF4B-03D850951B1F}" dt="2024-04-04T15:10:58.572" v="239" actId="122"/>
          <ac:spMkLst>
            <pc:docMk/>
            <pc:sldMk cId="3821883006" sldId="403"/>
            <ac:spMk id="2" creationId="{00000000-0000-0000-0000-000000000000}"/>
          </ac:spMkLst>
        </pc:spChg>
        <pc:spChg chg="mod">
          <ac:chgData name="Escobar, Katherine B CIV JS J6 (USA)" userId="7aba208e-7a2f-4e4b-bc42-34a35bf7f5b3" providerId="ADAL" clId="{736E27C1-9527-4901-AF4B-03D850951B1F}" dt="2024-04-04T15:02:32.057" v="74"/>
          <ac:spMkLst>
            <pc:docMk/>
            <pc:sldMk cId="3821883006" sldId="403"/>
            <ac:spMk id="5" creationId="{00000000-0000-0000-0000-000000000000}"/>
          </ac:spMkLst>
        </pc:spChg>
        <pc:spChg chg="mod">
          <ac:chgData name="Escobar, Katherine B CIV JS J6 (USA)" userId="7aba208e-7a2f-4e4b-bc42-34a35bf7f5b3" providerId="ADAL" clId="{736E27C1-9527-4901-AF4B-03D850951B1F}" dt="2024-04-04T15:11:11.555" v="247" actId="20577"/>
          <ac:spMkLst>
            <pc:docMk/>
            <pc:sldMk cId="3821883006" sldId="403"/>
            <ac:spMk id="7" creationId="{00000000-0000-0000-0000-000000000000}"/>
          </ac:spMkLst>
        </pc:spChg>
        <pc:spChg chg="mod">
          <ac:chgData name="Escobar, Katherine B CIV JS J6 (USA)" userId="7aba208e-7a2f-4e4b-bc42-34a35bf7f5b3" providerId="ADAL" clId="{736E27C1-9527-4901-AF4B-03D850951B1F}" dt="2024-04-04T15:02:32.057" v="74"/>
          <ac:spMkLst>
            <pc:docMk/>
            <pc:sldMk cId="3821883006" sldId="403"/>
            <ac:spMk id="8" creationId="{00000000-0000-0000-0000-000000000000}"/>
          </ac:spMkLst>
        </pc:spChg>
      </pc:sldChg>
      <pc:sldChg chg="modSp mod ord modNotes">
        <pc:chgData name="Escobar, Katherine B CIV JS J6 (USA)" userId="7aba208e-7a2f-4e4b-bc42-34a35bf7f5b3" providerId="ADAL" clId="{736E27C1-9527-4901-AF4B-03D850951B1F}" dt="2024-04-04T15:24:23.273" v="306" actId="14100"/>
        <pc:sldMkLst>
          <pc:docMk/>
          <pc:sldMk cId="3008721280" sldId="410"/>
        </pc:sldMkLst>
        <pc:spChg chg="mod">
          <ac:chgData name="Escobar, Katherine B CIV JS J6 (USA)" userId="7aba208e-7a2f-4e4b-bc42-34a35bf7f5b3" providerId="ADAL" clId="{736E27C1-9527-4901-AF4B-03D850951B1F}" dt="2024-04-04T15:24:23.273" v="306" actId="14100"/>
          <ac:spMkLst>
            <pc:docMk/>
            <pc:sldMk cId="3008721280" sldId="410"/>
            <ac:spMk id="32" creationId="{00000000-0000-0000-0000-000000000000}"/>
          </ac:spMkLst>
        </pc:spChg>
        <pc:spChg chg="mod">
          <ac:chgData name="Escobar, Katherine B CIV JS J6 (USA)" userId="7aba208e-7a2f-4e4b-bc42-34a35bf7f5b3" providerId="ADAL" clId="{736E27C1-9527-4901-AF4B-03D850951B1F}" dt="2024-04-04T15:02:32.057" v="74"/>
          <ac:spMkLst>
            <pc:docMk/>
            <pc:sldMk cId="3008721280" sldId="410"/>
            <ac:spMk id="36" creationId="{00000000-0000-0000-0000-000000000000}"/>
          </ac:spMkLst>
        </pc:spChg>
        <pc:spChg chg="mod">
          <ac:chgData name="Escobar, Katherine B CIV JS J6 (USA)" userId="7aba208e-7a2f-4e4b-bc42-34a35bf7f5b3" providerId="ADAL" clId="{736E27C1-9527-4901-AF4B-03D850951B1F}" dt="2024-04-04T15:02:32.057" v="74"/>
          <ac:spMkLst>
            <pc:docMk/>
            <pc:sldMk cId="3008721280" sldId="410"/>
            <ac:spMk id="40" creationId="{00000000-0000-0000-0000-000000000000}"/>
          </ac:spMkLst>
        </pc:spChg>
        <pc:spChg chg="mod">
          <ac:chgData name="Escobar, Katherine B CIV JS J6 (USA)" userId="7aba208e-7a2f-4e4b-bc42-34a35bf7f5b3" providerId="ADAL" clId="{736E27C1-9527-4901-AF4B-03D850951B1F}" dt="2024-04-04T15:02:32.057" v="74"/>
          <ac:spMkLst>
            <pc:docMk/>
            <pc:sldMk cId="3008721280" sldId="410"/>
            <ac:spMk id="42" creationId="{00000000-0000-0000-0000-000000000000}"/>
          </ac:spMkLst>
        </pc:spChg>
        <pc:spChg chg="mod">
          <ac:chgData name="Escobar, Katherine B CIV JS J6 (USA)" userId="7aba208e-7a2f-4e4b-bc42-34a35bf7f5b3" providerId="ADAL" clId="{736E27C1-9527-4901-AF4B-03D850951B1F}" dt="2024-04-04T15:02:32.057" v="74"/>
          <ac:spMkLst>
            <pc:docMk/>
            <pc:sldMk cId="3008721280" sldId="410"/>
            <ac:spMk id="52" creationId="{00000000-0000-0000-0000-000000000000}"/>
          </ac:spMkLst>
        </pc:spChg>
        <pc:grpChg chg="mod">
          <ac:chgData name="Escobar, Katherine B CIV JS J6 (USA)" userId="7aba208e-7a2f-4e4b-bc42-34a35bf7f5b3" providerId="ADAL" clId="{736E27C1-9527-4901-AF4B-03D850951B1F}" dt="2024-04-04T15:23:49.643" v="263" actId="1036"/>
          <ac:grpSpMkLst>
            <pc:docMk/>
            <pc:sldMk cId="3008721280" sldId="410"/>
            <ac:grpSpMk id="4" creationId="{00000000-0000-0000-0000-000000000000}"/>
          </ac:grpSpMkLst>
        </pc:grpChg>
        <pc:picChg chg="mod">
          <ac:chgData name="Escobar, Katherine B CIV JS J6 (USA)" userId="7aba208e-7a2f-4e4b-bc42-34a35bf7f5b3" providerId="ADAL" clId="{736E27C1-9527-4901-AF4B-03D850951B1F}" dt="2024-04-04T15:24:09.572" v="305" actId="1035"/>
          <ac:picMkLst>
            <pc:docMk/>
            <pc:sldMk cId="3008721280" sldId="410"/>
            <ac:picMk id="24" creationId="{00000000-0000-0000-0000-000000000000}"/>
          </ac:picMkLst>
        </pc:picChg>
      </pc:sldChg>
      <pc:sldChg chg="modNotes">
        <pc:chgData name="Escobar, Katherine B CIV JS J6 (USA)" userId="7aba208e-7a2f-4e4b-bc42-34a35bf7f5b3" providerId="ADAL" clId="{736E27C1-9527-4901-AF4B-03D850951B1F}" dt="2024-04-04T15:02:32.057" v="74"/>
        <pc:sldMkLst>
          <pc:docMk/>
          <pc:sldMk cId="457679144" sldId="432"/>
        </pc:sldMkLst>
      </pc:sldChg>
      <pc:sldChg chg="modSp">
        <pc:chgData name="Escobar, Katherine B CIV JS J6 (USA)" userId="7aba208e-7a2f-4e4b-bc42-34a35bf7f5b3" providerId="ADAL" clId="{736E27C1-9527-4901-AF4B-03D850951B1F}" dt="2024-04-04T15:02:32.057" v="74"/>
        <pc:sldMkLst>
          <pc:docMk/>
          <pc:sldMk cId="3843540258" sldId="436"/>
        </pc:sldMkLst>
        <pc:spChg chg="mod">
          <ac:chgData name="Escobar, Katherine B CIV JS J6 (USA)" userId="7aba208e-7a2f-4e4b-bc42-34a35bf7f5b3" providerId="ADAL" clId="{736E27C1-9527-4901-AF4B-03D850951B1F}" dt="2024-04-04T15:02:32.057" v="74"/>
          <ac:spMkLst>
            <pc:docMk/>
            <pc:sldMk cId="3843540258" sldId="436"/>
            <ac:spMk id="7" creationId="{C8EF4044-5E49-4158-A4DB-F913129CA172}"/>
          </ac:spMkLst>
        </pc:spChg>
      </pc:sldChg>
      <pc:sldChg chg="modSp">
        <pc:chgData name="Escobar, Katherine B CIV JS J6 (USA)" userId="7aba208e-7a2f-4e4b-bc42-34a35bf7f5b3" providerId="ADAL" clId="{736E27C1-9527-4901-AF4B-03D850951B1F}" dt="2024-04-04T15:02:32.057" v="74"/>
        <pc:sldMkLst>
          <pc:docMk/>
          <pc:sldMk cId="1877978518" sldId="437"/>
        </pc:sldMkLst>
        <pc:spChg chg="mod">
          <ac:chgData name="Escobar, Katherine B CIV JS J6 (USA)" userId="7aba208e-7a2f-4e4b-bc42-34a35bf7f5b3" providerId="ADAL" clId="{736E27C1-9527-4901-AF4B-03D850951B1F}" dt="2024-04-04T15:02:32.057" v="74"/>
          <ac:spMkLst>
            <pc:docMk/>
            <pc:sldMk cId="1877978518" sldId="437"/>
            <ac:spMk id="52232" creationId="{217B4B76-25F9-4BE4-A599-56EB0F53F853}"/>
          </ac:spMkLst>
        </pc:spChg>
      </pc:sldChg>
      <pc:sldChg chg="modSp modNotes">
        <pc:chgData name="Escobar, Katherine B CIV JS J6 (USA)" userId="7aba208e-7a2f-4e4b-bc42-34a35bf7f5b3" providerId="ADAL" clId="{736E27C1-9527-4901-AF4B-03D850951B1F}" dt="2024-04-04T15:02:32.057" v="74"/>
        <pc:sldMkLst>
          <pc:docMk/>
          <pc:sldMk cId="3435282169" sldId="444"/>
        </pc:sldMkLst>
        <pc:spChg chg="mod">
          <ac:chgData name="Escobar, Katherine B CIV JS J6 (USA)" userId="7aba208e-7a2f-4e4b-bc42-34a35bf7f5b3" providerId="ADAL" clId="{736E27C1-9527-4901-AF4B-03D850951B1F}" dt="2024-04-04T15:02:32.057" v="74"/>
          <ac:spMkLst>
            <pc:docMk/>
            <pc:sldMk cId="3435282169" sldId="444"/>
            <ac:spMk id="5" creationId="{00000000-0000-0000-0000-000000000000}"/>
          </ac:spMkLst>
        </pc:spChg>
        <pc:spChg chg="mod">
          <ac:chgData name="Escobar, Katherine B CIV JS J6 (USA)" userId="7aba208e-7a2f-4e4b-bc42-34a35bf7f5b3" providerId="ADAL" clId="{736E27C1-9527-4901-AF4B-03D850951B1F}" dt="2024-04-04T15:02:32.057" v="74"/>
          <ac:spMkLst>
            <pc:docMk/>
            <pc:sldMk cId="3435282169" sldId="444"/>
            <ac:spMk id="10" creationId="{00000000-0000-0000-0000-000000000000}"/>
          </ac:spMkLst>
        </pc:spChg>
      </pc:sldChg>
      <pc:sldChg chg="modSp">
        <pc:chgData name="Escobar, Katherine B CIV JS J6 (USA)" userId="7aba208e-7a2f-4e4b-bc42-34a35bf7f5b3" providerId="ADAL" clId="{736E27C1-9527-4901-AF4B-03D850951B1F}" dt="2024-04-04T15:02:32.057" v="74"/>
        <pc:sldMkLst>
          <pc:docMk/>
          <pc:sldMk cId="3956683027" sldId="457"/>
        </pc:sldMkLst>
        <pc:spChg chg="mod">
          <ac:chgData name="Escobar, Katherine B CIV JS J6 (USA)" userId="7aba208e-7a2f-4e4b-bc42-34a35bf7f5b3" providerId="ADAL" clId="{736E27C1-9527-4901-AF4B-03D850951B1F}" dt="2024-04-04T15:02:32.057" v="74"/>
          <ac:spMkLst>
            <pc:docMk/>
            <pc:sldMk cId="3956683027" sldId="457"/>
            <ac:spMk id="27" creationId="{6E745E9D-E4B3-4DCB-8C64-CBF83FF3CBE0}"/>
          </ac:spMkLst>
        </pc:spChg>
        <pc:spChg chg="mod">
          <ac:chgData name="Escobar, Katherine B CIV JS J6 (USA)" userId="7aba208e-7a2f-4e4b-bc42-34a35bf7f5b3" providerId="ADAL" clId="{736E27C1-9527-4901-AF4B-03D850951B1F}" dt="2024-04-04T15:02:32.057" v="74"/>
          <ac:spMkLst>
            <pc:docMk/>
            <pc:sldMk cId="3956683027" sldId="457"/>
            <ac:spMk id="29" creationId="{4CAC9392-2409-4666-B653-BCA8BFE27631}"/>
          </ac:spMkLst>
        </pc:spChg>
        <pc:spChg chg="mod">
          <ac:chgData name="Escobar, Katherine B CIV JS J6 (USA)" userId="7aba208e-7a2f-4e4b-bc42-34a35bf7f5b3" providerId="ADAL" clId="{736E27C1-9527-4901-AF4B-03D850951B1F}" dt="2024-04-04T15:02:32.057" v="74"/>
          <ac:spMkLst>
            <pc:docMk/>
            <pc:sldMk cId="3956683027" sldId="457"/>
            <ac:spMk id="30" creationId="{71AC7A42-F942-4926-9329-19B304490832}"/>
          </ac:spMkLst>
        </pc:spChg>
      </pc:sldChg>
      <pc:sldChg chg="addSp delSp modSp mod modClrScheme chgLayout">
        <pc:chgData name="Escobar, Katherine B CIV JS J6 (USA)" userId="7aba208e-7a2f-4e4b-bc42-34a35bf7f5b3" providerId="ADAL" clId="{736E27C1-9527-4901-AF4B-03D850951B1F}" dt="2024-04-04T15:22:34.770" v="254" actId="255"/>
        <pc:sldMkLst>
          <pc:docMk/>
          <pc:sldMk cId="622006652" sldId="469"/>
        </pc:sldMkLst>
        <pc:spChg chg="mod ord">
          <ac:chgData name="Escobar, Katherine B CIV JS J6 (USA)" userId="7aba208e-7a2f-4e4b-bc42-34a35bf7f5b3" providerId="ADAL" clId="{736E27C1-9527-4901-AF4B-03D850951B1F}" dt="2024-04-04T15:22:34.770" v="254" actId="255"/>
          <ac:spMkLst>
            <pc:docMk/>
            <pc:sldMk cId="622006652" sldId="469"/>
            <ac:spMk id="2" creationId="{00000000-0000-0000-0000-000000000000}"/>
          </ac:spMkLst>
        </pc:spChg>
        <pc:spChg chg="add del mod ord">
          <ac:chgData name="Escobar, Katherine B CIV JS J6 (USA)" userId="7aba208e-7a2f-4e4b-bc42-34a35bf7f5b3" providerId="ADAL" clId="{736E27C1-9527-4901-AF4B-03D850951B1F}" dt="2024-04-04T15:21:45.396" v="253" actId="478"/>
          <ac:spMkLst>
            <pc:docMk/>
            <pc:sldMk cId="622006652" sldId="469"/>
            <ac:spMk id="6" creationId="{8A04AFD0-1AF8-D489-EB0A-5A2B66B305CC}"/>
          </ac:spMkLst>
        </pc:spChg>
      </pc:sldChg>
      <pc:sldChg chg="ord">
        <pc:chgData name="Escobar, Katherine B CIV JS J6 (USA)" userId="7aba208e-7a2f-4e4b-bc42-34a35bf7f5b3" providerId="ADAL" clId="{736E27C1-9527-4901-AF4B-03D850951B1F}" dt="2024-04-04T15:19:57.615" v="251"/>
        <pc:sldMkLst>
          <pc:docMk/>
          <pc:sldMk cId="3302175359" sldId="529"/>
        </pc:sldMkLst>
      </pc:sldChg>
      <pc:sldChg chg="modSp mod">
        <pc:chgData name="Escobar, Katherine B CIV JS J6 (USA)" userId="7aba208e-7a2f-4e4b-bc42-34a35bf7f5b3" providerId="ADAL" clId="{736E27C1-9527-4901-AF4B-03D850951B1F}" dt="2024-04-04T15:06:21.411" v="141" actId="207"/>
        <pc:sldMkLst>
          <pc:docMk/>
          <pc:sldMk cId="3884826367" sldId="636"/>
        </pc:sldMkLst>
        <pc:spChg chg="mod">
          <ac:chgData name="Escobar, Katherine B CIV JS J6 (USA)" userId="7aba208e-7a2f-4e4b-bc42-34a35bf7f5b3" providerId="ADAL" clId="{736E27C1-9527-4901-AF4B-03D850951B1F}" dt="2024-04-04T15:02:32.057" v="74"/>
          <ac:spMkLst>
            <pc:docMk/>
            <pc:sldMk cId="3884826367" sldId="636"/>
            <ac:spMk id="2" creationId="{00000000-0000-0000-0000-000000000000}"/>
          </ac:spMkLst>
        </pc:spChg>
        <pc:graphicFrameChg chg="mod modGraphic">
          <ac:chgData name="Escobar, Katherine B CIV JS J6 (USA)" userId="7aba208e-7a2f-4e4b-bc42-34a35bf7f5b3" providerId="ADAL" clId="{736E27C1-9527-4901-AF4B-03D850951B1F}" dt="2024-04-04T15:06:21.411" v="141" actId="207"/>
          <ac:graphicFrameMkLst>
            <pc:docMk/>
            <pc:sldMk cId="3884826367" sldId="636"/>
            <ac:graphicFrameMk id="6" creationId="{00000000-0000-0000-0000-000000000000}"/>
          </ac:graphicFrameMkLst>
        </pc:graphicFrameChg>
      </pc:sldChg>
      <pc:sldChg chg="modSp mod">
        <pc:chgData name="Escobar, Katherine B CIV JS J6 (USA)" userId="7aba208e-7a2f-4e4b-bc42-34a35bf7f5b3" providerId="ADAL" clId="{736E27C1-9527-4901-AF4B-03D850951B1F}" dt="2024-04-04T15:09:40.306" v="237" actId="1035"/>
        <pc:sldMkLst>
          <pc:docMk/>
          <pc:sldMk cId="1484112112" sldId="707"/>
        </pc:sldMkLst>
        <pc:spChg chg="mod">
          <ac:chgData name="Escobar, Katherine B CIV JS J6 (USA)" userId="7aba208e-7a2f-4e4b-bc42-34a35bf7f5b3" providerId="ADAL" clId="{736E27C1-9527-4901-AF4B-03D850951B1F}" dt="2024-04-04T15:02:32.096" v="75" actId="27636"/>
          <ac:spMkLst>
            <pc:docMk/>
            <pc:sldMk cId="1484112112" sldId="707"/>
            <ac:spMk id="2" creationId="{00000000-0000-0000-0000-000000000000}"/>
          </ac:spMkLst>
        </pc:spChg>
        <pc:spChg chg="mod">
          <ac:chgData name="Escobar, Katherine B CIV JS J6 (USA)" userId="7aba208e-7a2f-4e4b-bc42-34a35bf7f5b3" providerId="ADAL" clId="{736E27C1-9527-4901-AF4B-03D850951B1F}" dt="2024-04-04T15:09:34.178" v="219" actId="1035"/>
          <ac:spMkLst>
            <pc:docMk/>
            <pc:sldMk cId="1484112112" sldId="707"/>
            <ac:spMk id="3" creationId="{00000000-0000-0000-0000-000000000000}"/>
          </ac:spMkLst>
        </pc:spChg>
        <pc:spChg chg="mod">
          <ac:chgData name="Escobar, Katherine B CIV JS J6 (USA)" userId="7aba208e-7a2f-4e4b-bc42-34a35bf7f5b3" providerId="ADAL" clId="{736E27C1-9527-4901-AF4B-03D850951B1F}" dt="2024-04-04T15:03:33.027" v="105" actId="1035"/>
          <ac:spMkLst>
            <pc:docMk/>
            <pc:sldMk cId="1484112112" sldId="707"/>
            <ac:spMk id="6" creationId="{48B4AD82-AABC-461F-A1EB-FC3F35EC0C72}"/>
          </ac:spMkLst>
        </pc:spChg>
        <pc:picChg chg="mod">
          <ac:chgData name="Escobar, Katherine B CIV JS J6 (USA)" userId="7aba208e-7a2f-4e4b-bc42-34a35bf7f5b3" providerId="ADAL" clId="{736E27C1-9527-4901-AF4B-03D850951B1F}" dt="2024-04-04T15:09:40.306" v="237" actId="1035"/>
          <ac:picMkLst>
            <pc:docMk/>
            <pc:sldMk cId="1484112112" sldId="707"/>
            <ac:picMk id="7" creationId="{4FCE4E38-562A-4B15-9C57-612449AB5C8F}"/>
          </ac:picMkLst>
        </pc:picChg>
      </pc:sldChg>
      <pc:sldChg chg="modSp mod modNotes">
        <pc:chgData name="Escobar, Katherine B CIV JS J6 (USA)" userId="7aba208e-7a2f-4e4b-bc42-34a35bf7f5b3" providerId="ADAL" clId="{736E27C1-9527-4901-AF4B-03D850951B1F}" dt="2024-04-04T15:02:32.057" v="74"/>
        <pc:sldMkLst>
          <pc:docMk/>
          <pc:sldMk cId="4123893788" sldId="709"/>
        </pc:sldMkLst>
        <pc:spChg chg="mod">
          <ac:chgData name="Escobar, Katherine B CIV JS J6 (USA)" userId="7aba208e-7a2f-4e4b-bc42-34a35bf7f5b3" providerId="ADAL" clId="{736E27C1-9527-4901-AF4B-03D850951B1F}" dt="2024-04-04T15:02:32.057" v="74"/>
          <ac:spMkLst>
            <pc:docMk/>
            <pc:sldMk cId="4123893788" sldId="709"/>
            <ac:spMk id="6" creationId="{00000000-0000-0000-0000-000000000000}"/>
          </ac:spMkLst>
        </pc:spChg>
      </pc:sldChg>
      <pc:sldChg chg="modSp mod modNotes">
        <pc:chgData name="Escobar, Katherine B CIV JS J6 (USA)" userId="7aba208e-7a2f-4e4b-bc42-34a35bf7f5b3" providerId="ADAL" clId="{736E27C1-9527-4901-AF4B-03D850951B1F}" dt="2024-04-04T15:07:49.570" v="193" actId="20577"/>
        <pc:sldMkLst>
          <pc:docMk/>
          <pc:sldMk cId="3066171296" sldId="710"/>
        </pc:sldMkLst>
        <pc:spChg chg="mod">
          <ac:chgData name="Escobar, Katherine B CIV JS J6 (USA)" userId="7aba208e-7a2f-4e4b-bc42-34a35bf7f5b3" providerId="ADAL" clId="{736E27C1-9527-4901-AF4B-03D850951B1F}" dt="2024-04-04T15:02:32.057" v="74"/>
          <ac:spMkLst>
            <pc:docMk/>
            <pc:sldMk cId="3066171296" sldId="710"/>
            <ac:spMk id="72" creationId="{0BAB8E23-F9C2-47F8-BD43-C9C51D06373D}"/>
          </ac:spMkLst>
        </pc:spChg>
        <pc:spChg chg="mod">
          <ac:chgData name="Escobar, Katherine B CIV JS J6 (USA)" userId="7aba208e-7a2f-4e4b-bc42-34a35bf7f5b3" providerId="ADAL" clId="{736E27C1-9527-4901-AF4B-03D850951B1F}" dt="2024-04-04T15:02:32.057" v="74"/>
          <ac:spMkLst>
            <pc:docMk/>
            <pc:sldMk cId="3066171296" sldId="710"/>
            <ac:spMk id="75" creationId="{30C12431-C047-41BF-8301-94E7E32BF2BB}"/>
          </ac:spMkLst>
        </pc:spChg>
        <pc:spChg chg="mod">
          <ac:chgData name="Escobar, Katherine B CIV JS J6 (USA)" userId="7aba208e-7a2f-4e4b-bc42-34a35bf7f5b3" providerId="ADAL" clId="{736E27C1-9527-4901-AF4B-03D850951B1F}" dt="2024-04-04T15:07:49.570" v="193" actId="20577"/>
          <ac:spMkLst>
            <pc:docMk/>
            <pc:sldMk cId="3066171296" sldId="710"/>
            <ac:spMk id="78" creationId="{15E8510F-7995-4B3E-8DD1-2C473C48C566}"/>
          </ac:spMkLst>
        </pc:spChg>
      </pc:sldChg>
      <pc:sldChg chg="modSp mod modNotes">
        <pc:chgData name="Escobar, Katherine B CIV JS J6 (USA)" userId="7aba208e-7a2f-4e4b-bc42-34a35bf7f5b3" providerId="ADAL" clId="{736E27C1-9527-4901-AF4B-03D850951B1F}" dt="2024-04-04T15:11:34.755" v="248" actId="13926"/>
        <pc:sldMkLst>
          <pc:docMk/>
          <pc:sldMk cId="3691262550" sldId="725"/>
        </pc:sldMkLst>
        <pc:spChg chg="mod">
          <ac:chgData name="Escobar, Katherine B CIV JS J6 (USA)" userId="7aba208e-7a2f-4e4b-bc42-34a35bf7f5b3" providerId="ADAL" clId="{736E27C1-9527-4901-AF4B-03D850951B1F}" dt="2024-04-04T15:02:32.057" v="74"/>
          <ac:spMkLst>
            <pc:docMk/>
            <pc:sldMk cId="3691262550" sldId="725"/>
            <ac:spMk id="5" creationId="{00000000-0000-0000-0000-000000000000}"/>
          </ac:spMkLst>
        </pc:spChg>
        <pc:spChg chg="mod">
          <ac:chgData name="Escobar, Katherine B CIV JS J6 (USA)" userId="7aba208e-7a2f-4e4b-bc42-34a35bf7f5b3" providerId="ADAL" clId="{736E27C1-9527-4901-AF4B-03D850951B1F}" dt="2024-04-04T15:11:34.755" v="248" actId="13926"/>
          <ac:spMkLst>
            <pc:docMk/>
            <pc:sldMk cId="3691262550" sldId="725"/>
            <ac:spMk id="6" creationId="{00000000-0000-0000-0000-000000000000}"/>
          </ac:spMkLst>
        </pc:spChg>
        <pc:spChg chg="mod">
          <ac:chgData name="Escobar, Katherine B CIV JS J6 (USA)" userId="7aba208e-7a2f-4e4b-bc42-34a35bf7f5b3" providerId="ADAL" clId="{736E27C1-9527-4901-AF4B-03D850951B1F}" dt="2024-04-04T15:02:32.057" v="74"/>
          <ac:spMkLst>
            <pc:docMk/>
            <pc:sldMk cId="3691262550" sldId="725"/>
            <ac:spMk id="9" creationId="{0E5D6F2F-6074-4DD8-B135-C06BA9BE1CDE}"/>
          </ac:spMkLst>
        </pc:spChg>
      </pc:sldChg>
      <pc:sldChg chg="modSp modNotes">
        <pc:chgData name="Escobar, Katherine B CIV JS J6 (USA)" userId="7aba208e-7a2f-4e4b-bc42-34a35bf7f5b3" providerId="ADAL" clId="{736E27C1-9527-4901-AF4B-03D850951B1F}" dt="2024-04-04T15:02:32.057" v="74"/>
        <pc:sldMkLst>
          <pc:docMk/>
          <pc:sldMk cId="1310703296" sldId="734"/>
        </pc:sldMkLst>
        <pc:spChg chg="mod">
          <ac:chgData name="Escobar, Katherine B CIV JS J6 (USA)" userId="7aba208e-7a2f-4e4b-bc42-34a35bf7f5b3" providerId="ADAL" clId="{736E27C1-9527-4901-AF4B-03D850951B1F}" dt="2024-04-04T15:02:32.057" v="74"/>
          <ac:spMkLst>
            <pc:docMk/>
            <pc:sldMk cId="1310703296" sldId="734"/>
            <ac:spMk id="11" creationId="{00000000-0000-0000-0000-000000000000}"/>
          </ac:spMkLst>
        </pc:spChg>
        <pc:spChg chg="mod">
          <ac:chgData name="Escobar, Katherine B CIV JS J6 (USA)" userId="7aba208e-7a2f-4e4b-bc42-34a35bf7f5b3" providerId="ADAL" clId="{736E27C1-9527-4901-AF4B-03D850951B1F}" dt="2024-04-04T15:02:32.057" v="74"/>
          <ac:spMkLst>
            <pc:docMk/>
            <pc:sldMk cId="1310703296" sldId="734"/>
            <ac:spMk id="13" creationId="{00000000-0000-0000-0000-000000000000}"/>
          </ac:spMkLst>
        </pc:spChg>
        <pc:spChg chg="mod">
          <ac:chgData name="Escobar, Katherine B CIV JS J6 (USA)" userId="7aba208e-7a2f-4e4b-bc42-34a35bf7f5b3" providerId="ADAL" clId="{736E27C1-9527-4901-AF4B-03D850951B1F}" dt="2024-04-04T15:02:32.057" v="74"/>
          <ac:spMkLst>
            <pc:docMk/>
            <pc:sldMk cId="1310703296" sldId="734"/>
            <ac:spMk id="20" creationId="{00000000-0000-0000-0000-000000000000}"/>
          </ac:spMkLst>
        </pc:spChg>
        <pc:spChg chg="mod">
          <ac:chgData name="Escobar, Katherine B CIV JS J6 (USA)" userId="7aba208e-7a2f-4e4b-bc42-34a35bf7f5b3" providerId="ADAL" clId="{736E27C1-9527-4901-AF4B-03D850951B1F}" dt="2024-04-04T15:02:32.057" v="74"/>
          <ac:spMkLst>
            <pc:docMk/>
            <pc:sldMk cId="1310703296" sldId="734"/>
            <ac:spMk id="22" creationId="{00000000-0000-0000-0000-000000000000}"/>
          </ac:spMkLst>
        </pc:spChg>
        <pc:spChg chg="mod">
          <ac:chgData name="Escobar, Katherine B CIV JS J6 (USA)" userId="7aba208e-7a2f-4e4b-bc42-34a35bf7f5b3" providerId="ADAL" clId="{736E27C1-9527-4901-AF4B-03D850951B1F}" dt="2024-04-04T15:02:32.057" v="74"/>
          <ac:spMkLst>
            <pc:docMk/>
            <pc:sldMk cId="1310703296" sldId="734"/>
            <ac:spMk id="23" creationId="{00000000-0000-0000-0000-000000000000}"/>
          </ac:spMkLst>
        </pc:spChg>
        <pc:spChg chg="mod">
          <ac:chgData name="Escobar, Katherine B CIV JS J6 (USA)" userId="7aba208e-7a2f-4e4b-bc42-34a35bf7f5b3" providerId="ADAL" clId="{736E27C1-9527-4901-AF4B-03D850951B1F}" dt="2024-04-04T15:02:32.057" v="74"/>
          <ac:spMkLst>
            <pc:docMk/>
            <pc:sldMk cId="1310703296" sldId="734"/>
            <ac:spMk id="25" creationId="{00000000-0000-0000-0000-000000000000}"/>
          </ac:spMkLst>
        </pc:spChg>
        <pc:spChg chg="mod">
          <ac:chgData name="Escobar, Katherine B CIV JS J6 (USA)" userId="7aba208e-7a2f-4e4b-bc42-34a35bf7f5b3" providerId="ADAL" clId="{736E27C1-9527-4901-AF4B-03D850951B1F}" dt="2024-04-04T15:02:32.057" v="74"/>
          <ac:spMkLst>
            <pc:docMk/>
            <pc:sldMk cId="1310703296" sldId="734"/>
            <ac:spMk id="26" creationId="{00000000-0000-0000-0000-000000000000}"/>
          </ac:spMkLst>
        </pc:spChg>
        <pc:spChg chg="mod">
          <ac:chgData name="Escobar, Katherine B CIV JS J6 (USA)" userId="7aba208e-7a2f-4e4b-bc42-34a35bf7f5b3" providerId="ADAL" clId="{736E27C1-9527-4901-AF4B-03D850951B1F}" dt="2024-04-04T15:02:32.057" v="74"/>
          <ac:spMkLst>
            <pc:docMk/>
            <pc:sldMk cId="1310703296" sldId="734"/>
            <ac:spMk id="158" creationId="{0344D3A4-3179-4ECF-A73A-ED313201D443}"/>
          </ac:spMkLst>
        </pc:spChg>
        <pc:grpChg chg="mod">
          <ac:chgData name="Escobar, Katherine B CIV JS J6 (USA)" userId="7aba208e-7a2f-4e4b-bc42-34a35bf7f5b3" providerId="ADAL" clId="{736E27C1-9527-4901-AF4B-03D850951B1F}" dt="2024-04-04T15:02:32.057" v="74"/>
          <ac:grpSpMkLst>
            <pc:docMk/>
            <pc:sldMk cId="1310703296" sldId="734"/>
            <ac:grpSpMk id="29" creationId="{00000000-0000-0000-0000-000000000000}"/>
          </ac:grpSpMkLst>
        </pc:grpChg>
      </pc:sldChg>
      <pc:sldChg chg="modSp modNotes">
        <pc:chgData name="Escobar, Katherine B CIV JS J6 (USA)" userId="7aba208e-7a2f-4e4b-bc42-34a35bf7f5b3" providerId="ADAL" clId="{736E27C1-9527-4901-AF4B-03D850951B1F}" dt="2024-04-04T15:02:32.057" v="74"/>
        <pc:sldMkLst>
          <pc:docMk/>
          <pc:sldMk cId="2771027899" sldId="743"/>
        </pc:sldMkLst>
        <pc:spChg chg="mod">
          <ac:chgData name="Escobar, Katherine B CIV JS J6 (USA)" userId="7aba208e-7a2f-4e4b-bc42-34a35bf7f5b3" providerId="ADAL" clId="{736E27C1-9527-4901-AF4B-03D850951B1F}" dt="2024-04-04T15:02:32.057" v="74"/>
          <ac:spMkLst>
            <pc:docMk/>
            <pc:sldMk cId="2771027899" sldId="743"/>
            <ac:spMk id="3" creationId="{00000000-0000-0000-0000-000000000000}"/>
          </ac:spMkLst>
        </pc:spChg>
      </pc:sldChg>
      <pc:sldChg chg="modSp modNotes">
        <pc:chgData name="Escobar, Katherine B CIV JS J6 (USA)" userId="7aba208e-7a2f-4e4b-bc42-34a35bf7f5b3" providerId="ADAL" clId="{736E27C1-9527-4901-AF4B-03D850951B1F}" dt="2024-04-04T15:02:32.057" v="74"/>
        <pc:sldMkLst>
          <pc:docMk/>
          <pc:sldMk cId="1921237123" sldId="753"/>
        </pc:sldMkLst>
        <pc:spChg chg="mod">
          <ac:chgData name="Escobar, Katherine B CIV JS J6 (USA)" userId="7aba208e-7a2f-4e4b-bc42-34a35bf7f5b3" providerId="ADAL" clId="{736E27C1-9527-4901-AF4B-03D850951B1F}" dt="2024-04-04T15:02:32.057" v="74"/>
          <ac:spMkLst>
            <pc:docMk/>
            <pc:sldMk cId="1921237123" sldId="753"/>
            <ac:spMk id="2" creationId="{00000000-0000-0000-0000-000000000000}"/>
          </ac:spMkLst>
        </pc:spChg>
        <pc:spChg chg="mod">
          <ac:chgData name="Escobar, Katherine B CIV JS J6 (USA)" userId="7aba208e-7a2f-4e4b-bc42-34a35bf7f5b3" providerId="ADAL" clId="{736E27C1-9527-4901-AF4B-03D850951B1F}" dt="2024-04-04T15:02:32.057" v="74"/>
          <ac:spMkLst>
            <pc:docMk/>
            <pc:sldMk cId="1921237123" sldId="753"/>
            <ac:spMk id="5" creationId="{9E61202D-A251-4513-9C91-6C77E3FDB427}"/>
          </ac:spMkLst>
        </pc:spChg>
      </pc:sldChg>
      <pc:sldChg chg="modSp mod">
        <pc:chgData name="Escobar, Katherine B CIV JS J6 (USA)" userId="7aba208e-7a2f-4e4b-bc42-34a35bf7f5b3" providerId="ADAL" clId="{736E27C1-9527-4901-AF4B-03D850951B1F}" dt="2024-04-04T15:02:52.161" v="79" actId="20577"/>
        <pc:sldMkLst>
          <pc:docMk/>
          <pc:sldMk cId="4049871882" sldId="765"/>
        </pc:sldMkLst>
        <pc:spChg chg="mod">
          <ac:chgData name="Escobar, Katherine B CIV JS J6 (USA)" userId="7aba208e-7a2f-4e4b-bc42-34a35bf7f5b3" providerId="ADAL" clId="{736E27C1-9527-4901-AF4B-03D850951B1F}" dt="2024-04-04T15:02:52.161" v="79" actId="20577"/>
          <ac:spMkLst>
            <pc:docMk/>
            <pc:sldMk cId="4049871882" sldId="765"/>
            <ac:spMk id="2" creationId="{00000000-0000-0000-0000-000000000000}"/>
          </ac:spMkLst>
        </pc:spChg>
      </pc:sldChg>
      <pc:sldChg chg="modSp modNotes">
        <pc:chgData name="Escobar, Katherine B CIV JS J6 (USA)" userId="7aba208e-7a2f-4e4b-bc42-34a35bf7f5b3" providerId="ADAL" clId="{736E27C1-9527-4901-AF4B-03D850951B1F}" dt="2024-04-04T15:02:32.057" v="74"/>
        <pc:sldMkLst>
          <pc:docMk/>
          <pc:sldMk cId="3742919602" sldId="768"/>
        </pc:sldMkLst>
        <pc:spChg chg="mod">
          <ac:chgData name="Escobar, Katherine B CIV JS J6 (USA)" userId="7aba208e-7a2f-4e4b-bc42-34a35bf7f5b3" providerId="ADAL" clId="{736E27C1-9527-4901-AF4B-03D850951B1F}" dt="2024-04-04T15:02:32.057" v="74"/>
          <ac:spMkLst>
            <pc:docMk/>
            <pc:sldMk cId="3742919602" sldId="768"/>
            <ac:spMk id="3" creationId="{BC54153F-07E1-42A8-8ADE-3BC21DEF8305}"/>
          </ac:spMkLst>
        </pc:spChg>
      </pc:sldChg>
      <pc:sldChg chg="modSp">
        <pc:chgData name="Escobar, Katherine B CIV JS J6 (USA)" userId="7aba208e-7a2f-4e4b-bc42-34a35bf7f5b3" providerId="ADAL" clId="{736E27C1-9527-4901-AF4B-03D850951B1F}" dt="2024-04-04T15:02:32.057" v="74"/>
        <pc:sldMkLst>
          <pc:docMk/>
          <pc:sldMk cId="3090443268" sldId="787"/>
        </pc:sldMkLst>
        <pc:spChg chg="mod">
          <ac:chgData name="Escobar, Katherine B CIV JS J6 (USA)" userId="7aba208e-7a2f-4e4b-bc42-34a35bf7f5b3" providerId="ADAL" clId="{736E27C1-9527-4901-AF4B-03D850951B1F}" dt="2024-04-04T15:02:32.057" v="74"/>
          <ac:spMkLst>
            <pc:docMk/>
            <pc:sldMk cId="3090443268" sldId="787"/>
            <ac:spMk id="5" creationId="{C8E7A4E7-AF49-4271-A991-CA1CD79800B9}"/>
          </ac:spMkLst>
        </pc:spChg>
        <pc:spChg chg="mod">
          <ac:chgData name="Escobar, Katherine B CIV JS J6 (USA)" userId="7aba208e-7a2f-4e4b-bc42-34a35bf7f5b3" providerId="ADAL" clId="{736E27C1-9527-4901-AF4B-03D850951B1F}" dt="2024-04-04T15:02:32.057" v="74"/>
          <ac:spMkLst>
            <pc:docMk/>
            <pc:sldMk cId="3090443268" sldId="787"/>
            <ac:spMk id="53256" creationId="{684BE195-0538-46A3-B820-1EDE5762ED51}"/>
          </ac:spMkLst>
        </pc:spChg>
      </pc:sldChg>
      <pc:sldChg chg="del">
        <pc:chgData name="Escobar, Katherine B CIV JS J6 (USA)" userId="7aba208e-7a2f-4e4b-bc42-34a35bf7f5b3" providerId="ADAL" clId="{736E27C1-9527-4901-AF4B-03D850951B1F}" dt="2024-04-04T15:06:53.880" v="143" actId="47"/>
        <pc:sldMkLst>
          <pc:docMk/>
          <pc:sldMk cId="3399706604" sldId="788"/>
        </pc:sldMkLst>
      </pc:sldChg>
      <pc:sldChg chg="modSp">
        <pc:chgData name="Escobar, Katherine B CIV JS J6 (USA)" userId="7aba208e-7a2f-4e4b-bc42-34a35bf7f5b3" providerId="ADAL" clId="{736E27C1-9527-4901-AF4B-03D850951B1F}" dt="2024-04-04T15:02:32.057" v="74"/>
        <pc:sldMkLst>
          <pc:docMk/>
          <pc:sldMk cId="1321997786" sldId="790"/>
        </pc:sldMkLst>
        <pc:spChg chg="mod">
          <ac:chgData name="Escobar, Katherine B CIV JS J6 (USA)" userId="7aba208e-7a2f-4e4b-bc42-34a35bf7f5b3" providerId="ADAL" clId="{736E27C1-9527-4901-AF4B-03D850951B1F}" dt="2024-04-04T15:02:32.057" v="74"/>
          <ac:spMkLst>
            <pc:docMk/>
            <pc:sldMk cId="1321997786" sldId="790"/>
            <ac:spMk id="4" creationId="{BB2BE220-9BFD-4FB6-B15D-4F024914D149}"/>
          </ac:spMkLst>
        </pc:spChg>
      </pc:sldChg>
      <pc:sldChg chg="modSp mod">
        <pc:chgData name="Escobar, Katherine B CIV JS J6 (USA)" userId="7aba208e-7a2f-4e4b-bc42-34a35bf7f5b3" providerId="ADAL" clId="{736E27C1-9527-4901-AF4B-03D850951B1F}" dt="2024-04-04T15:05:56.379" v="126" actId="20577"/>
        <pc:sldMkLst>
          <pc:docMk/>
          <pc:sldMk cId="3161532366" sldId="797"/>
        </pc:sldMkLst>
        <pc:spChg chg="mod">
          <ac:chgData name="Escobar, Katherine B CIV JS J6 (USA)" userId="7aba208e-7a2f-4e4b-bc42-34a35bf7f5b3" providerId="ADAL" clId="{736E27C1-9527-4901-AF4B-03D850951B1F}" dt="2024-04-04T15:02:32.057" v="74"/>
          <ac:spMkLst>
            <pc:docMk/>
            <pc:sldMk cId="3161532366" sldId="797"/>
            <ac:spMk id="2" creationId="{BD8BD5D4-0293-40E4-9518-69EE76F75D24}"/>
          </ac:spMkLst>
        </pc:spChg>
        <pc:spChg chg="mod">
          <ac:chgData name="Escobar, Katherine B CIV JS J6 (USA)" userId="7aba208e-7a2f-4e4b-bc42-34a35bf7f5b3" providerId="ADAL" clId="{736E27C1-9527-4901-AF4B-03D850951B1F}" dt="2024-04-04T15:05:41.098" v="116" actId="20577"/>
          <ac:spMkLst>
            <pc:docMk/>
            <pc:sldMk cId="3161532366" sldId="797"/>
            <ac:spMk id="3" creationId="{9D8F836D-098D-4398-A074-DCB5159837FA}"/>
          </ac:spMkLst>
        </pc:spChg>
        <pc:spChg chg="mod">
          <ac:chgData name="Escobar, Katherine B CIV JS J6 (USA)" userId="7aba208e-7a2f-4e4b-bc42-34a35bf7f5b3" providerId="ADAL" clId="{736E27C1-9527-4901-AF4B-03D850951B1F}" dt="2024-04-04T15:05:56.379" v="126" actId="20577"/>
          <ac:spMkLst>
            <pc:docMk/>
            <pc:sldMk cId="3161532366" sldId="797"/>
            <ac:spMk id="6" creationId="{36339E92-9F98-4DDA-9ED5-EB4DAB1F1CA6}"/>
          </ac:spMkLst>
        </pc:spChg>
      </pc:sldChg>
      <pc:sldChg chg="modSp modNotes">
        <pc:chgData name="Escobar, Katherine B CIV JS J6 (USA)" userId="7aba208e-7a2f-4e4b-bc42-34a35bf7f5b3" providerId="ADAL" clId="{736E27C1-9527-4901-AF4B-03D850951B1F}" dt="2024-04-04T15:02:32.057" v="74"/>
        <pc:sldMkLst>
          <pc:docMk/>
          <pc:sldMk cId="3582155430" sldId="801"/>
        </pc:sldMkLst>
        <pc:spChg chg="mod">
          <ac:chgData name="Escobar, Katherine B CIV JS J6 (USA)" userId="7aba208e-7a2f-4e4b-bc42-34a35bf7f5b3" providerId="ADAL" clId="{736E27C1-9527-4901-AF4B-03D850951B1F}" dt="2024-04-04T15:02:32.057" v="74"/>
          <ac:spMkLst>
            <pc:docMk/>
            <pc:sldMk cId="3582155430" sldId="801"/>
            <ac:spMk id="3" creationId="{41BB93EE-6827-47FD-9C8B-B8AF80AECE4F}"/>
          </ac:spMkLst>
        </pc:spChg>
      </pc:sldChg>
      <pc:sldChg chg="modSp modNotes">
        <pc:chgData name="Escobar, Katherine B CIV JS J6 (USA)" userId="7aba208e-7a2f-4e4b-bc42-34a35bf7f5b3" providerId="ADAL" clId="{736E27C1-9527-4901-AF4B-03D850951B1F}" dt="2024-04-04T15:02:32.057" v="74"/>
        <pc:sldMkLst>
          <pc:docMk/>
          <pc:sldMk cId="3864574244" sldId="802"/>
        </pc:sldMkLst>
        <pc:spChg chg="mod">
          <ac:chgData name="Escobar, Katherine B CIV JS J6 (USA)" userId="7aba208e-7a2f-4e4b-bc42-34a35bf7f5b3" providerId="ADAL" clId="{736E27C1-9527-4901-AF4B-03D850951B1F}" dt="2024-04-04T15:02:32.057" v="74"/>
          <ac:spMkLst>
            <pc:docMk/>
            <pc:sldMk cId="3864574244" sldId="802"/>
            <ac:spMk id="3" creationId="{00000000-0000-0000-0000-000000000000}"/>
          </ac:spMkLst>
        </pc:spChg>
      </pc:sldChg>
      <pc:sldChg chg="modSp">
        <pc:chgData name="Escobar, Katherine B CIV JS J6 (USA)" userId="7aba208e-7a2f-4e4b-bc42-34a35bf7f5b3" providerId="ADAL" clId="{736E27C1-9527-4901-AF4B-03D850951B1F}" dt="2024-04-04T15:02:32.057" v="74"/>
        <pc:sldMkLst>
          <pc:docMk/>
          <pc:sldMk cId="2306434078" sldId="803"/>
        </pc:sldMkLst>
        <pc:spChg chg="mod">
          <ac:chgData name="Escobar, Katherine B CIV JS J6 (USA)" userId="7aba208e-7a2f-4e4b-bc42-34a35bf7f5b3" providerId="ADAL" clId="{736E27C1-9527-4901-AF4B-03D850951B1F}" dt="2024-04-04T15:02:32.057" v="74"/>
          <ac:spMkLst>
            <pc:docMk/>
            <pc:sldMk cId="2306434078" sldId="803"/>
            <ac:spMk id="2" creationId="{00000000-0000-0000-0000-000000000000}"/>
          </ac:spMkLst>
        </pc:spChg>
        <pc:spChg chg="mod">
          <ac:chgData name="Escobar, Katherine B CIV JS J6 (USA)" userId="7aba208e-7a2f-4e4b-bc42-34a35bf7f5b3" providerId="ADAL" clId="{736E27C1-9527-4901-AF4B-03D850951B1F}" dt="2024-04-04T15:02:32.057" v="74"/>
          <ac:spMkLst>
            <pc:docMk/>
            <pc:sldMk cId="2306434078" sldId="803"/>
            <ac:spMk id="3" creationId="{00000000-0000-0000-0000-000000000000}"/>
          </ac:spMkLst>
        </pc:spChg>
      </pc:sldChg>
      <pc:sldChg chg="modSp modNotes">
        <pc:chgData name="Escobar, Katherine B CIV JS J6 (USA)" userId="7aba208e-7a2f-4e4b-bc42-34a35bf7f5b3" providerId="ADAL" clId="{736E27C1-9527-4901-AF4B-03D850951B1F}" dt="2024-04-04T15:02:32.057" v="74"/>
        <pc:sldMkLst>
          <pc:docMk/>
          <pc:sldMk cId="1483310827" sldId="804"/>
        </pc:sldMkLst>
        <pc:spChg chg="mod">
          <ac:chgData name="Escobar, Katherine B CIV JS J6 (USA)" userId="7aba208e-7a2f-4e4b-bc42-34a35bf7f5b3" providerId="ADAL" clId="{736E27C1-9527-4901-AF4B-03D850951B1F}" dt="2024-04-04T15:02:32.057" v="74"/>
          <ac:spMkLst>
            <pc:docMk/>
            <pc:sldMk cId="1483310827" sldId="804"/>
            <ac:spMk id="18" creationId="{00000000-0000-0000-0000-000000000000}"/>
          </ac:spMkLst>
        </pc:spChg>
      </pc:sldChg>
      <pc:sldChg chg="modSp modNotes">
        <pc:chgData name="Escobar, Katherine B CIV JS J6 (USA)" userId="7aba208e-7a2f-4e4b-bc42-34a35bf7f5b3" providerId="ADAL" clId="{736E27C1-9527-4901-AF4B-03D850951B1F}" dt="2024-04-04T15:02:32.057" v="74"/>
        <pc:sldMkLst>
          <pc:docMk/>
          <pc:sldMk cId="2050002910" sldId="805"/>
        </pc:sldMkLst>
        <pc:spChg chg="mod">
          <ac:chgData name="Escobar, Katherine B CIV JS J6 (USA)" userId="7aba208e-7a2f-4e4b-bc42-34a35bf7f5b3" providerId="ADAL" clId="{736E27C1-9527-4901-AF4B-03D850951B1F}" dt="2024-04-04T15:02:32.057" v="74"/>
          <ac:spMkLst>
            <pc:docMk/>
            <pc:sldMk cId="2050002910" sldId="805"/>
            <ac:spMk id="22531" creationId="{9A531472-042B-4D3B-9768-35871AB085E3}"/>
          </ac:spMkLst>
        </pc:spChg>
      </pc:sldChg>
      <pc:sldChg chg="modNotes">
        <pc:chgData name="Escobar, Katherine B CIV JS J6 (USA)" userId="7aba208e-7a2f-4e4b-bc42-34a35bf7f5b3" providerId="ADAL" clId="{736E27C1-9527-4901-AF4B-03D850951B1F}" dt="2024-04-04T15:02:32.057" v="74"/>
        <pc:sldMkLst>
          <pc:docMk/>
          <pc:sldMk cId="3589611178" sldId="806"/>
        </pc:sldMkLst>
      </pc:sldChg>
      <pc:sldChg chg="modSp">
        <pc:chgData name="Escobar, Katherine B CIV JS J6 (USA)" userId="7aba208e-7a2f-4e4b-bc42-34a35bf7f5b3" providerId="ADAL" clId="{736E27C1-9527-4901-AF4B-03D850951B1F}" dt="2024-04-04T15:02:32.057" v="74"/>
        <pc:sldMkLst>
          <pc:docMk/>
          <pc:sldMk cId="4196465699" sldId="807"/>
        </pc:sldMkLst>
        <pc:spChg chg="mod">
          <ac:chgData name="Escobar, Katherine B CIV JS J6 (USA)" userId="7aba208e-7a2f-4e4b-bc42-34a35bf7f5b3" providerId="ADAL" clId="{736E27C1-9527-4901-AF4B-03D850951B1F}" dt="2024-04-04T15:02:32.057" v="74"/>
          <ac:spMkLst>
            <pc:docMk/>
            <pc:sldMk cId="4196465699" sldId="807"/>
            <ac:spMk id="3" creationId="{6D2752ED-6330-094D-976C-2BB6AAAF348D}"/>
          </ac:spMkLst>
        </pc:spChg>
        <pc:spChg chg="mod">
          <ac:chgData name="Escobar, Katherine B CIV JS J6 (USA)" userId="7aba208e-7a2f-4e4b-bc42-34a35bf7f5b3" providerId="ADAL" clId="{736E27C1-9527-4901-AF4B-03D850951B1F}" dt="2024-04-04T15:02:32.057" v="74"/>
          <ac:spMkLst>
            <pc:docMk/>
            <pc:sldMk cId="4196465699" sldId="807"/>
            <ac:spMk id="4" creationId="{E6160F47-9EF0-4079-833D-E7A3F5F5BE7E}"/>
          </ac:spMkLst>
        </pc:spChg>
      </pc:sldChg>
      <pc:sldChg chg="modSp modNotes">
        <pc:chgData name="Escobar, Katherine B CIV JS J6 (USA)" userId="7aba208e-7a2f-4e4b-bc42-34a35bf7f5b3" providerId="ADAL" clId="{736E27C1-9527-4901-AF4B-03D850951B1F}" dt="2024-04-04T15:02:32.057" v="74"/>
        <pc:sldMkLst>
          <pc:docMk/>
          <pc:sldMk cId="1488543484" sldId="808"/>
        </pc:sldMkLst>
        <pc:spChg chg="mod">
          <ac:chgData name="Escobar, Katherine B CIV JS J6 (USA)" userId="7aba208e-7a2f-4e4b-bc42-34a35bf7f5b3" providerId="ADAL" clId="{736E27C1-9527-4901-AF4B-03D850951B1F}" dt="2024-04-04T15:02:32.057" v="74"/>
          <ac:spMkLst>
            <pc:docMk/>
            <pc:sldMk cId="1488543484" sldId="808"/>
            <ac:spMk id="3" creationId="{4585DEE0-6F82-B84C-8DF2-30F963B48C9E}"/>
          </ac:spMkLst>
        </pc:spChg>
        <pc:spChg chg="mod">
          <ac:chgData name="Escobar, Katherine B CIV JS J6 (USA)" userId="7aba208e-7a2f-4e4b-bc42-34a35bf7f5b3" providerId="ADAL" clId="{736E27C1-9527-4901-AF4B-03D850951B1F}" dt="2024-04-04T15:02:32.057" v="74"/>
          <ac:spMkLst>
            <pc:docMk/>
            <pc:sldMk cId="1488543484" sldId="808"/>
            <ac:spMk id="5" creationId="{1EAAC7E6-D29D-4427-B91A-FECD0D0BB2F8}"/>
          </ac:spMkLst>
        </pc:spChg>
      </pc:sldChg>
      <pc:sldChg chg="modSp modNotes">
        <pc:chgData name="Escobar, Katherine B CIV JS J6 (USA)" userId="7aba208e-7a2f-4e4b-bc42-34a35bf7f5b3" providerId="ADAL" clId="{736E27C1-9527-4901-AF4B-03D850951B1F}" dt="2024-04-04T15:02:32.057" v="74"/>
        <pc:sldMkLst>
          <pc:docMk/>
          <pc:sldMk cId="76601373" sldId="809"/>
        </pc:sldMkLst>
        <pc:spChg chg="mod">
          <ac:chgData name="Escobar, Katherine B CIV JS J6 (USA)" userId="7aba208e-7a2f-4e4b-bc42-34a35bf7f5b3" providerId="ADAL" clId="{736E27C1-9527-4901-AF4B-03D850951B1F}" dt="2024-04-04T15:02:32.057" v="74"/>
          <ac:spMkLst>
            <pc:docMk/>
            <pc:sldMk cId="76601373" sldId="809"/>
            <ac:spMk id="22531" creationId="{9A531472-042B-4D3B-9768-35871AB085E3}"/>
          </ac:spMkLst>
        </pc:spChg>
      </pc:sldChg>
      <pc:sldChg chg="modSp modNotes">
        <pc:chgData name="Escobar, Katherine B CIV JS J6 (USA)" userId="7aba208e-7a2f-4e4b-bc42-34a35bf7f5b3" providerId="ADAL" clId="{736E27C1-9527-4901-AF4B-03D850951B1F}" dt="2024-04-04T15:02:32.057" v="74"/>
        <pc:sldMkLst>
          <pc:docMk/>
          <pc:sldMk cId="2557932159" sldId="810"/>
        </pc:sldMkLst>
        <pc:spChg chg="mod">
          <ac:chgData name="Escobar, Katherine B CIV JS J6 (USA)" userId="7aba208e-7a2f-4e4b-bc42-34a35bf7f5b3" providerId="ADAL" clId="{736E27C1-9527-4901-AF4B-03D850951B1F}" dt="2024-04-04T15:02:32.057" v="74"/>
          <ac:spMkLst>
            <pc:docMk/>
            <pc:sldMk cId="2557932159" sldId="810"/>
            <ac:spMk id="2" creationId="{957A1BF5-A664-42B5-9AB9-085DFF7F92A4}"/>
          </ac:spMkLst>
        </pc:spChg>
        <pc:spChg chg="mod">
          <ac:chgData name="Escobar, Katherine B CIV JS J6 (USA)" userId="7aba208e-7a2f-4e4b-bc42-34a35bf7f5b3" providerId="ADAL" clId="{736E27C1-9527-4901-AF4B-03D850951B1F}" dt="2024-04-04T15:02:32.057" v="74"/>
          <ac:spMkLst>
            <pc:docMk/>
            <pc:sldMk cId="2557932159" sldId="810"/>
            <ac:spMk id="3" creationId="{2E63E2B6-20BA-4564-8539-CF10B205C876}"/>
          </ac:spMkLst>
        </pc:spChg>
      </pc:sldChg>
      <pc:sldChg chg="modSp">
        <pc:chgData name="Escobar, Katherine B CIV JS J6 (USA)" userId="7aba208e-7a2f-4e4b-bc42-34a35bf7f5b3" providerId="ADAL" clId="{736E27C1-9527-4901-AF4B-03D850951B1F}" dt="2024-04-04T15:02:32.057" v="74"/>
        <pc:sldMkLst>
          <pc:docMk/>
          <pc:sldMk cId="1589444187" sldId="815"/>
        </pc:sldMkLst>
        <pc:spChg chg="mod">
          <ac:chgData name="Escobar, Katherine B CIV JS J6 (USA)" userId="7aba208e-7a2f-4e4b-bc42-34a35bf7f5b3" providerId="ADAL" clId="{736E27C1-9527-4901-AF4B-03D850951B1F}" dt="2024-04-04T15:02:32.057" v="74"/>
          <ac:spMkLst>
            <pc:docMk/>
            <pc:sldMk cId="1589444187" sldId="815"/>
            <ac:spMk id="18" creationId="{E2F54AD3-CFCF-4E5D-BA18-1733C0B79BFC}"/>
          </ac:spMkLst>
        </pc:spChg>
        <pc:spChg chg="mod">
          <ac:chgData name="Escobar, Katherine B CIV JS J6 (USA)" userId="7aba208e-7a2f-4e4b-bc42-34a35bf7f5b3" providerId="ADAL" clId="{736E27C1-9527-4901-AF4B-03D850951B1F}" dt="2024-04-04T15:02:32.057" v="74"/>
          <ac:spMkLst>
            <pc:docMk/>
            <pc:sldMk cId="1589444187" sldId="815"/>
            <ac:spMk id="22" creationId="{A76A51EA-EB9C-4EA0-9105-432BE496059E}"/>
          </ac:spMkLst>
        </pc:spChg>
      </pc:sldChg>
      <pc:sldChg chg="modNotes">
        <pc:chgData name="Escobar, Katherine B CIV JS J6 (USA)" userId="7aba208e-7a2f-4e4b-bc42-34a35bf7f5b3" providerId="ADAL" clId="{736E27C1-9527-4901-AF4B-03D850951B1F}" dt="2024-04-04T15:02:32.057" v="74"/>
        <pc:sldMkLst>
          <pc:docMk/>
          <pc:sldMk cId="422144321" sldId="818"/>
        </pc:sldMkLst>
      </pc:sldChg>
      <pc:sldChg chg="modSp">
        <pc:chgData name="Escobar, Katherine B CIV JS J6 (USA)" userId="7aba208e-7a2f-4e4b-bc42-34a35bf7f5b3" providerId="ADAL" clId="{736E27C1-9527-4901-AF4B-03D850951B1F}" dt="2024-04-04T15:02:32.057" v="74"/>
        <pc:sldMkLst>
          <pc:docMk/>
          <pc:sldMk cId="1442495407" sldId="832"/>
        </pc:sldMkLst>
        <pc:spChg chg="mod">
          <ac:chgData name="Escobar, Katherine B CIV JS J6 (USA)" userId="7aba208e-7a2f-4e4b-bc42-34a35bf7f5b3" providerId="ADAL" clId="{736E27C1-9527-4901-AF4B-03D850951B1F}" dt="2024-04-04T15:02:32.057" v="74"/>
          <ac:spMkLst>
            <pc:docMk/>
            <pc:sldMk cId="1442495407" sldId="832"/>
            <ac:spMk id="2" creationId="{9C150C0D-1175-498D-8E70-50235FC02F49}"/>
          </ac:spMkLst>
        </pc:spChg>
      </pc:sldChg>
      <pc:sldChg chg="modSp">
        <pc:chgData name="Escobar, Katherine B CIV JS J6 (USA)" userId="7aba208e-7a2f-4e4b-bc42-34a35bf7f5b3" providerId="ADAL" clId="{736E27C1-9527-4901-AF4B-03D850951B1F}" dt="2024-04-04T15:02:32.057" v="74"/>
        <pc:sldMkLst>
          <pc:docMk/>
          <pc:sldMk cId="3054056057" sldId="835"/>
        </pc:sldMkLst>
        <pc:spChg chg="mod">
          <ac:chgData name="Escobar, Katherine B CIV JS J6 (USA)" userId="7aba208e-7a2f-4e4b-bc42-34a35bf7f5b3" providerId="ADAL" clId="{736E27C1-9527-4901-AF4B-03D850951B1F}" dt="2024-04-04T15:02:32.057" v="74"/>
          <ac:spMkLst>
            <pc:docMk/>
            <pc:sldMk cId="3054056057" sldId="835"/>
            <ac:spMk id="2" creationId="{00000000-0000-0000-0000-000000000000}"/>
          </ac:spMkLst>
        </pc:spChg>
        <pc:spChg chg="mod">
          <ac:chgData name="Escobar, Katherine B CIV JS J6 (USA)" userId="7aba208e-7a2f-4e4b-bc42-34a35bf7f5b3" providerId="ADAL" clId="{736E27C1-9527-4901-AF4B-03D850951B1F}" dt="2024-04-04T15:02:32.057" v="74"/>
          <ac:spMkLst>
            <pc:docMk/>
            <pc:sldMk cId="3054056057" sldId="835"/>
            <ac:spMk id="5" creationId="{00000000-0000-0000-0000-000000000000}"/>
          </ac:spMkLst>
        </pc:spChg>
        <pc:spChg chg="mod">
          <ac:chgData name="Escobar, Katherine B CIV JS J6 (USA)" userId="7aba208e-7a2f-4e4b-bc42-34a35bf7f5b3" providerId="ADAL" clId="{736E27C1-9527-4901-AF4B-03D850951B1F}" dt="2024-04-04T15:02:32.057" v="74"/>
          <ac:spMkLst>
            <pc:docMk/>
            <pc:sldMk cId="3054056057" sldId="835"/>
            <ac:spMk id="10" creationId="{6EB14AE5-4CE4-4FF2-A359-810D54EAD8E2}"/>
          </ac:spMkLst>
        </pc:spChg>
      </pc:sldChg>
      <pc:sldChg chg="modSp mod">
        <pc:chgData name="Escobar, Katherine B CIV JS J6 (USA)" userId="7aba208e-7a2f-4e4b-bc42-34a35bf7f5b3" providerId="ADAL" clId="{736E27C1-9527-4901-AF4B-03D850951B1F}" dt="2024-04-04T15:06:28.175" v="142" actId="207"/>
        <pc:sldMkLst>
          <pc:docMk/>
          <pc:sldMk cId="1012474158" sldId="1343"/>
        </pc:sldMkLst>
        <pc:spChg chg="mod">
          <ac:chgData name="Escobar, Katherine B CIV JS J6 (USA)" userId="7aba208e-7a2f-4e4b-bc42-34a35bf7f5b3" providerId="ADAL" clId="{736E27C1-9527-4901-AF4B-03D850951B1F}" dt="2024-04-04T15:02:32.057" v="74"/>
          <ac:spMkLst>
            <pc:docMk/>
            <pc:sldMk cId="1012474158" sldId="1343"/>
            <ac:spMk id="2" creationId="{00000000-0000-0000-0000-000000000000}"/>
          </ac:spMkLst>
        </pc:spChg>
        <pc:graphicFrameChg chg="mod modGraphic">
          <ac:chgData name="Escobar, Katherine B CIV JS J6 (USA)" userId="7aba208e-7a2f-4e4b-bc42-34a35bf7f5b3" providerId="ADAL" clId="{736E27C1-9527-4901-AF4B-03D850951B1F}" dt="2024-04-04T15:06:28.175" v="142" actId="207"/>
          <ac:graphicFrameMkLst>
            <pc:docMk/>
            <pc:sldMk cId="1012474158" sldId="1343"/>
            <ac:graphicFrameMk id="6" creationId="{00000000-0000-0000-0000-000000000000}"/>
          </ac:graphicFrameMkLst>
        </pc:graphicFrameChg>
      </pc:sldChg>
      <pc:sldChg chg="modSp">
        <pc:chgData name="Escobar, Katherine B CIV JS J6 (USA)" userId="7aba208e-7a2f-4e4b-bc42-34a35bf7f5b3" providerId="ADAL" clId="{736E27C1-9527-4901-AF4B-03D850951B1F}" dt="2024-04-04T15:02:32.057" v="74"/>
        <pc:sldMkLst>
          <pc:docMk/>
          <pc:sldMk cId="1904469563" sldId="141169829"/>
        </pc:sldMkLst>
        <pc:spChg chg="mod">
          <ac:chgData name="Escobar, Katherine B CIV JS J6 (USA)" userId="7aba208e-7a2f-4e4b-bc42-34a35bf7f5b3" providerId="ADAL" clId="{736E27C1-9527-4901-AF4B-03D850951B1F}" dt="2024-04-04T15:02:32.057" v="74"/>
          <ac:spMkLst>
            <pc:docMk/>
            <pc:sldMk cId="1904469563" sldId="141169829"/>
            <ac:spMk id="3" creationId="{23EC25C8-861B-4F05-A2CB-5705245EF620}"/>
          </ac:spMkLst>
        </pc:spChg>
      </pc:sldChg>
      <pc:sldChg chg="modSp">
        <pc:chgData name="Escobar, Katherine B CIV JS J6 (USA)" userId="7aba208e-7a2f-4e4b-bc42-34a35bf7f5b3" providerId="ADAL" clId="{736E27C1-9527-4901-AF4B-03D850951B1F}" dt="2024-04-04T15:02:32.057" v="74"/>
        <pc:sldMkLst>
          <pc:docMk/>
          <pc:sldMk cId="480188224" sldId="141169860"/>
        </pc:sldMkLst>
        <pc:spChg chg="mod">
          <ac:chgData name="Escobar, Katherine B CIV JS J6 (USA)" userId="7aba208e-7a2f-4e4b-bc42-34a35bf7f5b3" providerId="ADAL" clId="{736E27C1-9527-4901-AF4B-03D850951B1F}" dt="2024-04-04T15:02:32.057" v="74"/>
          <ac:spMkLst>
            <pc:docMk/>
            <pc:sldMk cId="480188224" sldId="141169860"/>
            <ac:spMk id="7" creationId="{85729023-19AF-4423-9EBE-7A627540A0D1}"/>
          </ac:spMkLst>
        </pc:spChg>
        <pc:spChg chg="mod">
          <ac:chgData name="Escobar, Katherine B CIV JS J6 (USA)" userId="7aba208e-7a2f-4e4b-bc42-34a35bf7f5b3" providerId="ADAL" clId="{736E27C1-9527-4901-AF4B-03D850951B1F}" dt="2024-04-04T15:02:32.057" v="74"/>
          <ac:spMkLst>
            <pc:docMk/>
            <pc:sldMk cId="480188224" sldId="141169860"/>
            <ac:spMk id="13" creationId="{AB9FA8BC-D07A-48CF-9A01-E1BE71523EBD}"/>
          </ac:spMkLst>
        </pc:spChg>
        <pc:spChg chg="mod">
          <ac:chgData name="Escobar, Katherine B CIV JS J6 (USA)" userId="7aba208e-7a2f-4e4b-bc42-34a35bf7f5b3" providerId="ADAL" clId="{736E27C1-9527-4901-AF4B-03D850951B1F}" dt="2024-04-04T15:02:32.057" v="74"/>
          <ac:spMkLst>
            <pc:docMk/>
            <pc:sldMk cId="480188224" sldId="141169860"/>
            <ac:spMk id="16" creationId="{07DBDC7B-6652-45C7-AC82-92D7E553F022}"/>
          </ac:spMkLst>
        </pc:spChg>
        <pc:spChg chg="mod">
          <ac:chgData name="Escobar, Katherine B CIV JS J6 (USA)" userId="7aba208e-7a2f-4e4b-bc42-34a35bf7f5b3" providerId="ADAL" clId="{736E27C1-9527-4901-AF4B-03D850951B1F}" dt="2024-04-04T15:02:32.057" v="74"/>
          <ac:spMkLst>
            <pc:docMk/>
            <pc:sldMk cId="480188224" sldId="141169860"/>
            <ac:spMk id="19" creationId="{14799F0B-3000-42A8-A5F3-53B7C4BB4951}"/>
          </ac:spMkLst>
        </pc:spChg>
        <pc:spChg chg="mod">
          <ac:chgData name="Escobar, Katherine B CIV JS J6 (USA)" userId="7aba208e-7a2f-4e4b-bc42-34a35bf7f5b3" providerId="ADAL" clId="{736E27C1-9527-4901-AF4B-03D850951B1F}" dt="2024-04-04T15:02:32.057" v="74"/>
          <ac:spMkLst>
            <pc:docMk/>
            <pc:sldMk cId="480188224" sldId="141169860"/>
            <ac:spMk id="32" creationId="{27F925DD-0575-4289-B22E-C8515ABC215D}"/>
          </ac:spMkLst>
        </pc:spChg>
      </pc:sldChg>
      <pc:sldChg chg="modSp">
        <pc:chgData name="Escobar, Katherine B CIV JS J6 (USA)" userId="7aba208e-7a2f-4e4b-bc42-34a35bf7f5b3" providerId="ADAL" clId="{736E27C1-9527-4901-AF4B-03D850951B1F}" dt="2024-04-04T15:02:32.057" v="74"/>
        <pc:sldMkLst>
          <pc:docMk/>
          <pc:sldMk cId="3300398805" sldId="141170007"/>
        </pc:sldMkLst>
        <pc:spChg chg="mod">
          <ac:chgData name="Escobar, Katherine B CIV JS J6 (USA)" userId="7aba208e-7a2f-4e4b-bc42-34a35bf7f5b3" providerId="ADAL" clId="{736E27C1-9527-4901-AF4B-03D850951B1F}" dt="2024-04-04T15:02:32.057" v="74"/>
          <ac:spMkLst>
            <pc:docMk/>
            <pc:sldMk cId="3300398805" sldId="141170007"/>
            <ac:spMk id="20" creationId="{609ED845-02CC-457A-96D4-1BC02EE0BD99}"/>
          </ac:spMkLst>
        </pc:spChg>
      </pc:sldChg>
      <pc:sldChg chg="modSp modNotes">
        <pc:chgData name="Escobar, Katherine B CIV JS J6 (USA)" userId="7aba208e-7a2f-4e4b-bc42-34a35bf7f5b3" providerId="ADAL" clId="{736E27C1-9527-4901-AF4B-03D850951B1F}" dt="2024-04-04T15:02:32.057" v="74"/>
        <pc:sldMkLst>
          <pc:docMk/>
          <pc:sldMk cId="2979613826" sldId="141170008"/>
        </pc:sldMkLst>
        <pc:spChg chg="mod">
          <ac:chgData name="Escobar, Katherine B CIV JS J6 (USA)" userId="7aba208e-7a2f-4e4b-bc42-34a35bf7f5b3" providerId="ADAL" clId="{736E27C1-9527-4901-AF4B-03D850951B1F}" dt="2024-04-04T15:02:32.057" v="74"/>
          <ac:spMkLst>
            <pc:docMk/>
            <pc:sldMk cId="2979613826" sldId="141170008"/>
            <ac:spMk id="6" creationId="{C66ACF85-5C61-25F4-6BB3-BEDABD7B1D30}"/>
          </ac:spMkLst>
        </pc:spChg>
      </pc:sldChg>
      <pc:sldChg chg="del">
        <pc:chgData name="Escobar, Katherine B CIV JS J6 (USA)" userId="7aba208e-7a2f-4e4b-bc42-34a35bf7f5b3" providerId="ADAL" clId="{736E27C1-9527-4901-AF4B-03D850951B1F}" dt="2024-04-04T14:19:24.492" v="29" actId="47"/>
        <pc:sldMkLst>
          <pc:docMk/>
          <pc:sldMk cId="2514036974" sldId="141170009"/>
        </pc:sldMkLst>
      </pc:sldChg>
      <pc:sldChg chg="del">
        <pc:chgData name="Escobar, Katherine B CIV JS J6 (USA)" userId="7aba208e-7a2f-4e4b-bc42-34a35bf7f5b3" providerId="ADAL" clId="{736E27C1-9527-4901-AF4B-03D850951B1F}" dt="2024-04-04T14:19:14.965" v="24" actId="47"/>
        <pc:sldMkLst>
          <pc:docMk/>
          <pc:sldMk cId="1625746923" sldId="141170010"/>
        </pc:sldMkLst>
      </pc:sldChg>
      <pc:sldChg chg="del">
        <pc:chgData name="Escobar, Katherine B CIV JS J6 (USA)" userId="7aba208e-7a2f-4e4b-bc42-34a35bf7f5b3" providerId="ADAL" clId="{736E27C1-9527-4901-AF4B-03D850951B1F}" dt="2024-04-04T14:19:20.640" v="25" actId="47"/>
        <pc:sldMkLst>
          <pc:docMk/>
          <pc:sldMk cId="2297489117" sldId="141170011"/>
        </pc:sldMkLst>
      </pc:sldChg>
      <pc:sldChg chg="modSp mod">
        <pc:chgData name="Escobar, Katherine B CIV JS J6 (USA)" userId="7aba208e-7a2f-4e4b-bc42-34a35bf7f5b3" providerId="ADAL" clId="{736E27C1-9527-4901-AF4B-03D850951B1F}" dt="2024-04-04T14:26:29.144" v="35" actId="6549"/>
        <pc:sldMkLst>
          <pc:docMk/>
          <pc:sldMk cId="2820089163" sldId="141170012"/>
        </pc:sldMkLst>
        <pc:spChg chg="mod">
          <ac:chgData name="Escobar, Katherine B CIV JS J6 (USA)" userId="7aba208e-7a2f-4e4b-bc42-34a35bf7f5b3" providerId="ADAL" clId="{736E27C1-9527-4901-AF4B-03D850951B1F}" dt="2024-04-04T14:26:29.144" v="35" actId="6549"/>
          <ac:spMkLst>
            <pc:docMk/>
            <pc:sldMk cId="2820089163" sldId="141170012"/>
            <ac:spMk id="4" creationId="{BB2BE220-9BFD-4FB6-B15D-4F024914D149}"/>
          </ac:spMkLst>
        </pc:spChg>
      </pc:sldChg>
      <pc:sldChg chg="modSp modNotes">
        <pc:chgData name="Escobar, Katherine B CIV JS J6 (USA)" userId="7aba208e-7a2f-4e4b-bc42-34a35bf7f5b3" providerId="ADAL" clId="{736E27C1-9527-4901-AF4B-03D850951B1F}" dt="2024-04-04T15:02:32.057" v="74"/>
        <pc:sldMkLst>
          <pc:docMk/>
          <pc:sldMk cId="684962681" sldId="141170013"/>
        </pc:sldMkLst>
        <pc:spChg chg="mod">
          <ac:chgData name="Escobar, Katherine B CIV JS J6 (USA)" userId="7aba208e-7a2f-4e4b-bc42-34a35bf7f5b3" providerId="ADAL" clId="{736E27C1-9527-4901-AF4B-03D850951B1F}" dt="2024-04-04T15:02:32.057" v="74"/>
          <ac:spMkLst>
            <pc:docMk/>
            <pc:sldMk cId="684962681" sldId="141170013"/>
            <ac:spMk id="26" creationId="{00000000-0000-0000-0000-000000000000}"/>
          </ac:spMkLst>
        </pc:spChg>
        <pc:spChg chg="mod">
          <ac:chgData name="Escobar, Katherine B CIV JS J6 (USA)" userId="7aba208e-7a2f-4e4b-bc42-34a35bf7f5b3" providerId="ADAL" clId="{736E27C1-9527-4901-AF4B-03D850951B1F}" dt="2024-04-04T15:02:32.057" v="74"/>
          <ac:spMkLst>
            <pc:docMk/>
            <pc:sldMk cId="684962681" sldId="141170013"/>
            <ac:spMk id="31" creationId="{00000000-0000-0000-0000-000000000000}"/>
          </ac:spMkLst>
        </pc:spChg>
      </pc:sldChg>
      <pc:sldChg chg="modSp new mod ord">
        <pc:chgData name="Escobar, Katherine B CIV JS J6 (USA)" userId="7aba208e-7a2f-4e4b-bc42-34a35bf7f5b3" providerId="ADAL" clId="{736E27C1-9527-4901-AF4B-03D850951B1F}" dt="2024-04-04T15:19:57.615" v="251"/>
        <pc:sldMkLst>
          <pc:docMk/>
          <pc:sldMk cId="2556485393" sldId="141170014"/>
        </pc:sldMkLst>
        <pc:spChg chg="mod">
          <ac:chgData name="Escobar, Katherine B CIV JS J6 (USA)" userId="7aba208e-7a2f-4e4b-bc42-34a35bf7f5b3" providerId="ADAL" clId="{736E27C1-9527-4901-AF4B-03D850951B1F}" dt="2024-04-04T14:30:32.686" v="61" actId="20577"/>
          <ac:spMkLst>
            <pc:docMk/>
            <pc:sldMk cId="2556485393" sldId="141170014"/>
            <ac:spMk id="2" creationId="{74F9EC5A-1B5D-408D-C3E3-6486ED7DF138}"/>
          </ac:spMkLst>
        </pc:spChg>
      </pc:sldChg>
      <pc:sldChg chg="ord">
        <pc:chgData name="Escobar, Katherine B CIV JS J6 (USA)" userId="7aba208e-7a2f-4e4b-bc42-34a35bf7f5b3" providerId="ADAL" clId="{736E27C1-9527-4901-AF4B-03D850951B1F}" dt="2024-04-04T15:19:57.615" v="251"/>
        <pc:sldMkLst>
          <pc:docMk/>
          <pc:sldMk cId="3501701112" sldId="141170015"/>
        </pc:sldMkLst>
      </pc:sldChg>
      <pc:sldMasterChg chg="delSldLayout">
        <pc:chgData name="Escobar, Katherine B CIV JS J6 (USA)" userId="7aba208e-7a2f-4e4b-bc42-34a35bf7f5b3" providerId="ADAL" clId="{736E27C1-9527-4901-AF4B-03D850951B1F}" dt="2024-04-04T14:19:24.492" v="29" actId="47"/>
        <pc:sldMasterMkLst>
          <pc:docMk/>
          <pc:sldMasterMk cId="3480718756" sldId="2147483675"/>
        </pc:sldMasterMkLst>
        <pc:sldLayoutChg chg="del">
          <pc:chgData name="Escobar, Katherine B CIV JS J6 (USA)" userId="7aba208e-7a2f-4e4b-bc42-34a35bf7f5b3" providerId="ADAL" clId="{736E27C1-9527-4901-AF4B-03D850951B1F}" dt="2024-04-04T14:19:24.492" v="29" actId="47"/>
          <pc:sldLayoutMkLst>
            <pc:docMk/>
            <pc:sldMasterMk cId="3480718756" sldId="2147483675"/>
            <pc:sldLayoutMk cId="768113062" sldId="2147483701"/>
          </pc:sldLayoutMkLst>
        </pc:sldLayoutChg>
      </pc:sldMasterChg>
    </pc:docChg>
  </pc:docChgLst>
  <pc:docChgLst>
    <pc:chgData name="Escobar, Katherine B CIV JS J6 (USA)" userId="7aba208e-7a2f-4e4b-bc42-34a35bf7f5b3" providerId="ADAL" clId="{9440E40E-5F06-480C-8E9B-A54CBBAB66E2}"/>
    <pc:docChg chg="addSld modSld sldOrd">
      <pc:chgData name="Escobar, Katherine B CIV JS J6 (USA)" userId="7aba208e-7a2f-4e4b-bc42-34a35bf7f5b3" providerId="ADAL" clId="{9440E40E-5F06-480C-8E9B-A54CBBAB66E2}" dt="2024-05-24T14:41:59.424" v="29"/>
      <pc:docMkLst>
        <pc:docMk/>
      </pc:docMkLst>
      <pc:sldChg chg="modSp mod ord">
        <pc:chgData name="Escobar, Katherine B CIV JS J6 (USA)" userId="7aba208e-7a2f-4e4b-bc42-34a35bf7f5b3" providerId="ADAL" clId="{9440E40E-5F06-480C-8E9B-A54CBBAB66E2}" dt="2024-05-24T14:40:41.087" v="26"/>
        <pc:sldMkLst>
          <pc:docMk/>
          <pc:sldMk cId="3302175359" sldId="529"/>
        </pc:sldMkLst>
        <pc:spChg chg="mod">
          <ac:chgData name="Escobar, Katherine B CIV JS J6 (USA)" userId="7aba208e-7a2f-4e4b-bc42-34a35bf7f5b3" providerId="ADAL" clId="{9440E40E-5F06-480C-8E9B-A54CBBAB66E2}" dt="2024-05-24T13:55:22.199" v="22" actId="20577"/>
          <ac:spMkLst>
            <pc:docMk/>
            <pc:sldMk cId="3302175359" sldId="529"/>
            <ac:spMk id="6" creationId="{00000000-0000-0000-0000-000000000000}"/>
          </ac:spMkLst>
        </pc:spChg>
      </pc:sldChg>
      <pc:sldChg chg="ord">
        <pc:chgData name="Escobar, Katherine B CIV JS J6 (USA)" userId="7aba208e-7a2f-4e4b-bc42-34a35bf7f5b3" providerId="ADAL" clId="{9440E40E-5F06-480C-8E9B-A54CBBAB66E2}" dt="2024-05-24T14:41:59.424" v="29"/>
        <pc:sldMkLst>
          <pc:docMk/>
          <pc:sldMk cId="3884826367" sldId="636"/>
        </pc:sldMkLst>
      </pc:sldChg>
      <pc:sldChg chg="modSp mod">
        <pc:chgData name="Escobar, Katherine B CIV JS J6 (USA)" userId="7aba208e-7a2f-4e4b-bc42-34a35bf7f5b3" providerId="ADAL" clId="{9440E40E-5F06-480C-8E9B-A54CBBAB66E2}" dt="2024-05-24T14:41:10.457" v="27" actId="13926"/>
        <pc:sldMkLst>
          <pc:docMk/>
          <pc:sldMk cId="3691262550" sldId="725"/>
        </pc:sldMkLst>
        <pc:spChg chg="mod">
          <ac:chgData name="Escobar, Katherine B CIV JS J6 (USA)" userId="7aba208e-7a2f-4e4b-bc42-34a35bf7f5b3" providerId="ADAL" clId="{9440E40E-5F06-480C-8E9B-A54CBBAB66E2}" dt="2024-05-24T14:41:10.457" v="27" actId="13926"/>
          <ac:spMkLst>
            <pc:docMk/>
            <pc:sldMk cId="3691262550" sldId="725"/>
            <ac:spMk id="6" creationId="{00000000-0000-0000-0000-000000000000}"/>
          </ac:spMkLst>
        </pc:spChg>
      </pc:sldChg>
      <pc:sldChg chg="ord">
        <pc:chgData name="Escobar, Katherine B CIV JS J6 (USA)" userId="7aba208e-7a2f-4e4b-bc42-34a35bf7f5b3" providerId="ADAL" clId="{9440E40E-5F06-480C-8E9B-A54CBBAB66E2}" dt="2024-05-24T14:41:59.424" v="29"/>
        <pc:sldMkLst>
          <pc:docMk/>
          <pc:sldMk cId="3161532366" sldId="797"/>
        </pc:sldMkLst>
      </pc:sldChg>
      <pc:sldChg chg="ord">
        <pc:chgData name="Escobar, Katherine B CIV JS J6 (USA)" userId="7aba208e-7a2f-4e4b-bc42-34a35bf7f5b3" providerId="ADAL" clId="{9440E40E-5F06-480C-8E9B-A54CBBAB66E2}" dt="2024-05-24T14:41:59.424" v="29"/>
        <pc:sldMkLst>
          <pc:docMk/>
          <pc:sldMk cId="1012474158" sldId="1343"/>
        </pc:sldMkLst>
      </pc:sldChg>
      <pc:sldChg chg="modSp mod">
        <pc:chgData name="Escobar, Katherine B CIV JS J6 (USA)" userId="7aba208e-7a2f-4e4b-bc42-34a35bf7f5b3" providerId="ADAL" clId="{9440E40E-5F06-480C-8E9B-A54CBBAB66E2}" dt="2024-05-24T14:34:31.524" v="24" actId="207"/>
        <pc:sldMkLst>
          <pc:docMk/>
          <pc:sldMk cId="3300398805" sldId="141170007"/>
        </pc:sldMkLst>
        <pc:spChg chg="mod">
          <ac:chgData name="Escobar, Katherine B CIV JS J6 (USA)" userId="7aba208e-7a2f-4e4b-bc42-34a35bf7f5b3" providerId="ADAL" clId="{9440E40E-5F06-480C-8E9B-A54CBBAB66E2}" dt="2024-05-24T14:34:31.524" v="24" actId="207"/>
          <ac:spMkLst>
            <pc:docMk/>
            <pc:sldMk cId="3300398805" sldId="141170007"/>
            <ac:spMk id="7" creationId="{684FB03F-0474-4957-84B2-EB9950B26A15}"/>
          </ac:spMkLst>
        </pc:spChg>
      </pc:sldChg>
      <pc:sldChg chg="modSp mod ord">
        <pc:chgData name="Escobar, Katherine B CIV JS J6 (USA)" userId="7aba208e-7a2f-4e4b-bc42-34a35bf7f5b3" providerId="ADAL" clId="{9440E40E-5F06-480C-8E9B-A54CBBAB66E2}" dt="2024-05-24T14:40:41.087" v="26"/>
        <pc:sldMkLst>
          <pc:docMk/>
          <pc:sldMk cId="2556485393" sldId="141170014"/>
        </pc:sldMkLst>
        <pc:spChg chg="mod">
          <ac:chgData name="Escobar, Katherine B CIV JS J6 (USA)" userId="7aba208e-7a2f-4e4b-bc42-34a35bf7f5b3" providerId="ADAL" clId="{9440E40E-5F06-480C-8E9B-A54CBBAB66E2}" dt="2024-05-24T13:54:43.667" v="13" actId="20577"/>
          <ac:spMkLst>
            <pc:docMk/>
            <pc:sldMk cId="2556485393" sldId="141170014"/>
            <ac:spMk id="2" creationId="{74F9EC5A-1B5D-408D-C3E3-6486ED7DF138}"/>
          </ac:spMkLst>
        </pc:spChg>
      </pc:sldChg>
      <pc:sldChg chg="ord">
        <pc:chgData name="Escobar, Katherine B CIV JS J6 (USA)" userId="7aba208e-7a2f-4e4b-bc42-34a35bf7f5b3" providerId="ADAL" clId="{9440E40E-5F06-480C-8E9B-A54CBBAB66E2}" dt="2024-05-24T14:40:41.087" v="26"/>
        <pc:sldMkLst>
          <pc:docMk/>
          <pc:sldMk cId="3501701112" sldId="141170015"/>
        </pc:sldMkLst>
      </pc:sldChg>
      <pc:sldChg chg="add">
        <pc:chgData name="Escobar, Katherine B CIV JS J6 (USA)" userId="7aba208e-7a2f-4e4b-bc42-34a35bf7f5b3" providerId="ADAL" clId="{9440E40E-5F06-480C-8E9B-A54CBBAB66E2}" dt="2024-05-24T14:33:14.727" v="23"/>
        <pc:sldMkLst>
          <pc:docMk/>
          <pc:sldMk cId="1536431640" sldId="141170102"/>
        </pc:sldMkLst>
      </pc:sldChg>
    </pc:docChg>
  </pc:docChgLst>
  <pc:docChgLst>
    <pc:chgData name="Katherine" userId="7aba208e-7a2f-4e4b-bc42-34a35bf7f5b3" providerId="ADAL" clId="{DC5B7EB5-3E8B-4FB4-AC2C-6EA5FDDEE314}"/>
    <pc:docChg chg="custSel modSld">
      <pc:chgData name="Katherine" userId="7aba208e-7a2f-4e4b-bc42-34a35bf7f5b3" providerId="ADAL" clId="{DC5B7EB5-3E8B-4FB4-AC2C-6EA5FDDEE314}" dt="2024-09-05T17:16:28.564" v="10" actId="478"/>
      <pc:docMkLst>
        <pc:docMk/>
      </pc:docMkLst>
      <pc:sldChg chg="addSp delSp modSp mod">
        <pc:chgData name="Katherine" userId="7aba208e-7a2f-4e4b-bc42-34a35bf7f5b3" providerId="ADAL" clId="{DC5B7EB5-3E8B-4FB4-AC2C-6EA5FDDEE314}" dt="2024-09-05T17:16:28.564" v="10" actId="478"/>
        <pc:sldMkLst>
          <pc:docMk/>
          <pc:sldMk cId="3821883006" sldId="403"/>
        </pc:sldMkLst>
        <pc:picChg chg="add mod">
          <ac:chgData name="Katherine" userId="7aba208e-7a2f-4e4b-bc42-34a35bf7f5b3" providerId="ADAL" clId="{DC5B7EB5-3E8B-4FB4-AC2C-6EA5FDDEE314}" dt="2024-09-05T17:11:18.552" v="7" actId="207"/>
          <ac:picMkLst>
            <pc:docMk/>
            <pc:sldMk cId="3821883006" sldId="403"/>
            <ac:picMk id="3" creationId="{DAE11DC7-E18F-1EA7-3A7A-E1BB3AF22BC2}"/>
          </ac:picMkLst>
        </pc:picChg>
        <pc:picChg chg="add del mod">
          <ac:chgData name="Katherine" userId="7aba208e-7a2f-4e4b-bc42-34a35bf7f5b3" providerId="ADAL" clId="{DC5B7EB5-3E8B-4FB4-AC2C-6EA5FDDEE314}" dt="2024-09-05T17:16:28.564" v="10" actId="478"/>
          <ac:picMkLst>
            <pc:docMk/>
            <pc:sldMk cId="3821883006" sldId="403"/>
            <ac:picMk id="4" creationId="{A7A78D21-8B20-9A1E-C989-39CB39EF8BAF}"/>
          </ac:picMkLst>
        </pc:picChg>
      </pc:sldChg>
    </pc:docChg>
  </pc:docChgLst>
  <pc:docChgLst>
    <pc:chgData name="Escobar, Katherine B CIV JS J6 (USA)" userId="7aba208e-7a2f-4e4b-bc42-34a35bf7f5b3" providerId="ADAL" clId="{C1C93B42-1AEB-469E-B541-6A4BF8E2AF28}"/>
    <pc:docChg chg="custSel modSld">
      <pc:chgData name="Escobar, Katherine B CIV JS J6 (USA)" userId="7aba208e-7a2f-4e4b-bc42-34a35bf7f5b3" providerId="ADAL" clId="{C1C93B42-1AEB-469E-B541-6A4BF8E2AF28}" dt="2024-05-03T11:31:17.429" v="5" actId="1076"/>
      <pc:docMkLst>
        <pc:docMk/>
      </pc:docMkLst>
      <pc:sldChg chg="addSp delSp modSp mod">
        <pc:chgData name="Escobar, Katherine B CIV JS J6 (USA)" userId="7aba208e-7a2f-4e4b-bc42-34a35bf7f5b3" providerId="ADAL" clId="{C1C93B42-1AEB-469E-B541-6A4BF8E2AF28}" dt="2024-05-03T11:31:17.429" v="5" actId="1076"/>
        <pc:sldMkLst>
          <pc:docMk/>
          <pc:sldMk cId="1484112112" sldId="707"/>
        </pc:sldMkLst>
        <pc:picChg chg="add mod">
          <ac:chgData name="Escobar, Katherine B CIV JS J6 (USA)" userId="7aba208e-7a2f-4e4b-bc42-34a35bf7f5b3" providerId="ADAL" clId="{C1C93B42-1AEB-469E-B541-6A4BF8E2AF28}" dt="2024-05-03T11:31:17.429" v="5" actId="1076"/>
          <ac:picMkLst>
            <pc:docMk/>
            <pc:sldMk cId="1484112112" sldId="707"/>
            <ac:picMk id="5" creationId="{27435B25-0E7E-2705-C70D-DABE49E56B04}"/>
          </ac:picMkLst>
        </pc:picChg>
        <pc:picChg chg="del">
          <ac:chgData name="Escobar, Katherine B CIV JS J6 (USA)" userId="7aba208e-7a2f-4e4b-bc42-34a35bf7f5b3" providerId="ADAL" clId="{C1C93B42-1AEB-469E-B541-6A4BF8E2AF28}" dt="2024-05-03T11:31:06.971" v="0" actId="478"/>
          <ac:picMkLst>
            <pc:docMk/>
            <pc:sldMk cId="1484112112" sldId="707"/>
            <ac:picMk id="7" creationId="{4FCE4E38-562A-4B15-9C57-612449AB5C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9/5/2024</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interoperability-definition.info/en/"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www.ncoic.org/home" TargetMode="External"/><Relationship Id="rId4" Type="http://schemas.openxmlformats.org/officeDocument/2006/relationships/hyperlink" Target="https://www.ncoic.org/technology/deliverables/scop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interoperability-definition.info/en/"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interoperability-definition.info/e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interoperability-definition.info/en/" TargetMode="External"/><Relationship Id="rId2" Type="http://schemas.openxmlformats.org/officeDocument/2006/relationships/slide" Target="../slides/slide59.xml"/><Relationship Id="rId1" Type="http://schemas.openxmlformats.org/officeDocument/2006/relationships/notesMaster" Target="../notesMasters/notesMaster1.xml"/><Relationship Id="rId5" Type="http://schemas.openxmlformats.org/officeDocument/2006/relationships/hyperlink" Target="https://www.ncoic.org/home" TargetMode="External"/><Relationship Id="rId4" Type="http://schemas.openxmlformats.org/officeDocument/2006/relationships/hyperlink" Target="https://www.ncoic.org/technology/deliverables/scope/"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an</a:t>
            </a:r>
            <a:r>
              <a:rPr lang="en-US" baseline="0" dirty="0"/>
              <a:t> overview of how NIEM, the State Local Tribal and Territorial, and the Cybercrime Support Network will assist you to solve your data interoperability concerns while concurrently implementing the </a:t>
            </a:r>
            <a:r>
              <a:rPr lang="en-US" baseline="0" dirty="0" err="1"/>
              <a:t>NIEMOpen</a:t>
            </a:r>
            <a:r>
              <a:rPr lang="en-US" baseline="0" dirty="0"/>
              <a:t> Cyber Domain. </a:t>
            </a:r>
            <a:endParaRPr lang="en-US" dirty="0"/>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1</a:t>
            </a:fld>
            <a:endParaRPr lang="en-US" dirty="0">
              <a:solidFill>
                <a:prstClr val="black"/>
              </a:solidFill>
              <a:latin typeface="Calibri"/>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B3835"/>
                </a:solidFill>
                <a:effectLst/>
                <a:latin typeface="Helvetica Neue"/>
              </a:rPr>
              <a:t> What is interoperability? Interoperability, within the context of European public service delivery, is the ability of disparate and diverse </a:t>
            </a:r>
            <a:r>
              <a:rPr lang="en-US" b="0" i="0" dirty="0" err="1">
                <a:solidFill>
                  <a:srgbClr val="3B3835"/>
                </a:solidFill>
                <a:effectLst/>
                <a:latin typeface="Helvetica Neue"/>
              </a:rPr>
              <a:t>organisations</a:t>
            </a:r>
            <a:r>
              <a:rPr lang="en-US" b="0" i="0" dirty="0">
                <a:solidFill>
                  <a:srgbClr val="3B3835"/>
                </a:solidFill>
                <a:effectLst/>
                <a:latin typeface="Helvetica Neue"/>
              </a:rPr>
              <a:t> to interact towards mutually beneficial and agreed common goals, involving the sharing of information and knowledge between the </a:t>
            </a:r>
            <a:r>
              <a:rPr lang="en-US" b="0" i="0" dirty="0" err="1">
                <a:solidFill>
                  <a:srgbClr val="3B3835"/>
                </a:solidFill>
                <a:effectLst/>
                <a:latin typeface="Helvetica Neue"/>
              </a:rPr>
              <a:t>organisations</a:t>
            </a:r>
            <a:r>
              <a:rPr lang="en-US" b="0" i="0" dirty="0">
                <a:solidFill>
                  <a:srgbClr val="3B3835"/>
                </a:solidFill>
                <a:effectLst/>
                <a:latin typeface="Helvetica Neue"/>
              </a:rPr>
              <a:t>, through the business processes they support, by means of the exchange of data between their respective ICT systems. Source: EIF, http://ec.europa.eu/isa/documents/isa_annex_ii_eif_en.pdf</a:t>
            </a:r>
          </a:p>
          <a:p>
            <a:endParaRPr lang="en-US" b="0" i="0" u="none" strike="noStrike" dirty="0">
              <a:solidFill>
                <a:schemeClr val="tx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endParaRPr>
          </a:p>
          <a:p>
            <a:endParaRPr lang="en-US" b="0" i="0" u="none" strike="noStrike" dirty="0">
              <a:solidFill>
                <a:schemeClr val="tx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endParaRPr>
          </a:p>
          <a:p>
            <a:r>
              <a:rPr lang="en-US" b="0" i="0" u="none" strike="noStrike" dirty="0">
                <a:solidFill>
                  <a:schemeClr val="tx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Ref: "Definition of Interoperability"</a:t>
            </a:r>
            <a:r>
              <a:rPr lang="en-US" b="0" i="0" dirty="0">
                <a:solidFill>
                  <a:schemeClr val="tx1">
                    <a:lumMod val="50000"/>
                  </a:schemeClr>
                </a:solidFill>
                <a:effectLst/>
                <a:latin typeface="Arial" panose="020B0604020202020204" pitchFamily="34" charset="0"/>
              </a:rPr>
              <a:t>. </a:t>
            </a:r>
            <a:r>
              <a:rPr lang="en-US" b="0" i="1" dirty="0">
                <a:solidFill>
                  <a:schemeClr val="tx1">
                    <a:lumMod val="50000"/>
                  </a:schemeClr>
                </a:solidFill>
                <a:effectLst/>
                <a:latin typeface="Arial" panose="020B0604020202020204" pitchFamily="34" charset="0"/>
              </a:rPr>
              <a:t>dedicated website for a </a:t>
            </a:r>
            <a:r>
              <a:rPr lang="en-US" b="0" i="1" dirty="0">
                <a:solidFill>
                  <a:srgbClr val="202122"/>
                </a:solidFill>
                <a:effectLst/>
                <a:latin typeface="Arial" panose="020B0604020202020204" pitchFamily="34" charset="0"/>
              </a:rPr>
              <a:t>Definition of Interoperability at interoperability-definition.info</a:t>
            </a:r>
            <a:r>
              <a:rPr lang="en-US" b="0" i="0" dirty="0">
                <a:solidFill>
                  <a:srgbClr val="202122"/>
                </a:solidFill>
                <a:effectLst/>
                <a:latin typeface="Arial" panose="020B0604020202020204" pitchFamily="34" charset="0"/>
              </a:rPr>
              <a:t>. Copyright AFUL under CC BY-SA.</a:t>
            </a:r>
          </a:p>
          <a:p>
            <a:endParaRPr lang="en-US" b="0" i="0" dirty="0">
              <a:solidFill>
                <a:srgbClr val="202122"/>
              </a:solidFill>
              <a:effectLst/>
              <a:latin typeface="Arial" panose="020B0604020202020204" pitchFamily="34" charset="0"/>
            </a:endParaRPr>
          </a:p>
          <a:p>
            <a:r>
              <a:rPr lang="en-US" i="1" dirty="0">
                <a:solidFill>
                  <a:srgbClr val="202122"/>
                </a:solidFill>
                <a:latin typeface="Arial" panose="020B0604020202020204" pitchFamily="34" charset="0"/>
              </a:rPr>
              <a:t>Ref: NCOIC, </a:t>
            </a:r>
            <a:r>
              <a:rPr lang="en-US" i="1" dirty="0">
                <a:solidFill>
                  <a:srgbClr val="202122"/>
                </a:solidFill>
                <a:latin typeface="Arial" panose="020B0604020202020204" pitchFamily="34" charset="0"/>
                <a:hlinkClick r:id="rId4">
                  <a:extLst>
                    <a:ext uri="{A12FA001-AC4F-418D-AE19-62706E023703}">
                      <ahyp:hlinkClr xmlns:ahyp="http://schemas.microsoft.com/office/drawing/2018/hyperlinkcolor" val="tx"/>
                    </a:ext>
                  </a:extLst>
                </a:hlinkClick>
              </a:rPr>
              <a:t>"SCOPE"</a:t>
            </a:r>
            <a:r>
              <a:rPr lang="en-US" i="1" dirty="0">
                <a:solidFill>
                  <a:srgbClr val="202122"/>
                </a:solidFill>
                <a:latin typeface="Arial" panose="020B0604020202020204" pitchFamily="34" charset="0"/>
              </a:rPr>
              <a:t>, </a:t>
            </a:r>
            <a:r>
              <a:rPr lang="en-US" i="1" dirty="0">
                <a:solidFill>
                  <a:srgbClr val="202122"/>
                </a:solidFill>
                <a:latin typeface="Arial" panose="020B0604020202020204" pitchFamily="34" charset="0"/>
                <a:hlinkClick r:id="rId5">
                  <a:extLst>
                    <a:ext uri="{A12FA001-AC4F-418D-AE19-62706E023703}">
                      <ahyp:hlinkClr xmlns:ahyp="http://schemas.microsoft.com/office/drawing/2018/hyperlinkcolor" val="tx"/>
                    </a:ext>
                  </a:extLst>
                </a:hlinkClick>
              </a:rPr>
              <a:t>Network Centric Operations Industry Consortium</a:t>
            </a:r>
            <a:r>
              <a:rPr lang="en-US" i="1" dirty="0">
                <a:solidFill>
                  <a:srgbClr val="202122"/>
                </a:solidFill>
                <a:latin typeface="Arial" panose="020B0604020202020204" pitchFamily="34" charset="0"/>
              </a:rPr>
              <a:t>, 2008</a:t>
            </a:r>
          </a:p>
          <a:p>
            <a:endParaRPr lang="en-US" i="1" dirty="0">
              <a:solidFill>
                <a:srgbClr val="202122"/>
              </a:solidFill>
              <a:latin typeface="Arial" panose="020B0604020202020204" pitchFamily="34" charset="0"/>
            </a:endParaRPr>
          </a:p>
          <a:p>
            <a:r>
              <a:rPr lang="en-US" i="1" dirty="0">
                <a:solidFill>
                  <a:srgbClr val="202122"/>
                </a:solidFill>
                <a:latin typeface="Arial" panose="020B0604020202020204" pitchFamily="34" charset="0"/>
              </a:rPr>
              <a:t>Ref: </a:t>
            </a:r>
            <a:r>
              <a:rPr lang="en-US" b="0" i="0" dirty="0">
                <a:solidFill>
                  <a:srgbClr val="3B3835"/>
                </a:solidFill>
                <a:effectLst/>
                <a:latin typeface="Helvetica Neue"/>
              </a:rPr>
              <a:t>ISO/IEC 11179-1</a:t>
            </a:r>
            <a:r>
              <a:rPr lang="en-US" b="0" i="1" dirty="0">
                <a:solidFill>
                  <a:srgbClr val="202122"/>
                </a:solidFill>
                <a:effectLst/>
                <a:latin typeface="Arial" panose="020B0604020202020204" pitchFamily="34" charset="0"/>
              </a:rPr>
              <a:t> Information technology – Metadata registries (MDR) part 1: Framework</a:t>
            </a:r>
            <a:endParaRPr lang="en-US" i="1" dirty="0">
              <a:solidFill>
                <a:srgbClr val="202122"/>
              </a:solidFill>
              <a:latin typeface="Arial" panose="020B0604020202020204" pitchFamily="34" charset="0"/>
            </a:endParaRPr>
          </a:p>
          <a:p>
            <a:pPr algn="l">
              <a:buFont typeface="+mj-lt"/>
              <a:buAutoNum type="arabicPeriod"/>
            </a:pPr>
            <a:endParaRPr lang="en-US" b="0" i="0" dirty="0">
              <a:solidFill>
                <a:srgbClr val="3B3835"/>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fld id="{21B6C68B-C65E-42F5-B8B1-EF56B61C6946}" type="slidenum">
              <a:rPr lang="en-US" smtClean="0"/>
              <a:t>11</a:t>
            </a:fld>
            <a:endParaRPr lang="en-US"/>
          </a:p>
        </p:txBody>
      </p:sp>
    </p:spTree>
    <p:extLst>
      <p:ext uri="{BB962C8B-B14F-4D97-AF65-F5344CB8AC3E}">
        <p14:creationId xmlns:p14="http://schemas.microsoft.com/office/powerpoint/2010/main" val="4042159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defRPr/>
            </a:pPr>
            <a:r>
              <a:rPr lang="en-US" b="0" i="0" u="none" strike="noStrike" dirty="0">
                <a:solidFill>
                  <a:schemeClr val="bg1"/>
                </a:solidFill>
                <a:effectLst/>
                <a:latin typeface="Arial" panose="020B0604020202020204" pitchFamily="34" charset="0"/>
                <a:hlinkClick r:id="rId3">
                  <a:extLst>
                    <a:ext uri="{A12FA001-AC4F-418D-AE19-62706E023703}">
                      <ahyp:hlinkClr xmlns:ahyp="http://schemas.microsoft.com/office/drawing/2018/hyperlinkcolor" val="tx"/>
                    </a:ext>
                  </a:extLst>
                </a:hlinkClick>
              </a:rPr>
              <a:t>Ref: "Definition of Interoperability"</a:t>
            </a:r>
            <a:r>
              <a:rPr lang="en-US" b="0" i="0" dirty="0">
                <a:solidFill>
                  <a:schemeClr val="bg1"/>
                </a:solidFill>
                <a:effectLst/>
                <a:latin typeface="Arial" panose="020B0604020202020204" pitchFamily="34" charset="0"/>
              </a:rPr>
              <a:t>. </a:t>
            </a:r>
            <a:r>
              <a:rPr lang="en-US" b="0" i="1" dirty="0">
                <a:solidFill>
                  <a:schemeClr val="bg1"/>
                </a:solidFill>
                <a:effectLst/>
                <a:latin typeface="Arial" panose="020B0604020202020204" pitchFamily="34" charset="0"/>
              </a:rPr>
              <a:t>dedicated website for a Definition of Interoperability at interoperability-definition.info</a:t>
            </a:r>
            <a:r>
              <a:rPr lang="en-US" b="0" i="0" dirty="0">
                <a:solidFill>
                  <a:schemeClr val="bg1"/>
                </a:solidFill>
                <a:effectLst/>
                <a:latin typeface="Arial" panose="020B0604020202020204" pitchFamily="34" charset="0"/>
              </a:rPr>
              <a:t>. Copyright AFUL under CC BY-SA.</a:t>
            </a:r>
            <a:endParaRPr lang="en-US" dirty="0">
              <a:solidFill>
                <a:schemeClr val="bg1"/>
              </a:solidFill>
            </a:endParaRPr>
          </a:p>
          <a:p>
            <a:endParaRPr lang="en-US" dirty="0"/>
          </a:p>
        </p:txBody>
      </p:sp>
      <p:sp>
        <p:nvSpPr>
          <p:cNvPr id="4" name="Slide Number Placeholder 3"/>
          <p:cNvSpPr>
            <a:spLocks noGrp="1"/>
          </p:cNvSpPr>
          <p:nvPr>
            <p:ph type="sldNum" sz="quarter" idx="5"/>
          </p:nvPr>
        </p:nvSpPr>
        <p:spPr/>
        <p:txBody>
          <a:bodyPr/>
          <a:lstStyle/>
          <a:p>
            <a:fld id="{FEB5ED79-18DB-49B7-A658-94623BEE76BB}" type="slidenum">
              <a:rPr lang="en-US" smtClean="0"/>
              <a:t>12</a:t>
            </a:fld>
            <a:endParaRPr lang="en-US"/>
          </a:p>
        </p:txBody>
      </p:sp>
    </p:spTree>
    <p:extLst>
      <p:ext uri="{BB962C8B-B14F-4D97-AF65-F5344CB8AC3E}">
        <p14:creationId xmlns:p14="http://schemas.microsoft.com/office/powerpoint/2010/main" val="704973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defRPr/>
            </a:pPr>
            <a:r>
              <a:rPr lang="en-US" b="0" i="0" dirty="0">
                <a:solidFill>
                  <a:srgbClr val="3B3835"/>
                </a:solidFill>
                <a:effectLst/>
                <a:latin typeface="Helvetica Neue"/>
              </a:rPr>
              <a:t> Without semantic interoperability, Interoperability conflicts arise Semantic conflicts can occur at two different levels, at the data level and at the schema level. Conflicts on a data level occur due to data differences in different domains. Conflicts on schema level are semantic conflicts characterized by differences in logical structures Data-level conflicts • Different representation and interpretation of similar data Schema-level conflicts • Different logical structure or inconsistencies in metadata 13 More on semantic conflicts: </a:t>
            </a:r>
            <a:r>
              <a:rPr lang="en-US" b="0" i="0" dirty="0" err="1">
                <a:solidFill>
                  <a:srgbClr val="3B3835"/>
                </a:solidFill>
                <a:effectLst/>
                <a:latin typeface="Helvetica Neue"/>
              </a:rPr>
              <a:t>Peristeras</a:t>
            </a:r>
            <a:r>
              <a:rPr lang="en-US" b="0" i="0" dirty="0">
                <a:solidFill>
                  <a:srgbClr val="3B3835"/>
                </a:solidFill>
                <a:effectLst/>
                <a:latin typeface="Helvetica Neue"/>
              </a:rPr>
              <a:t> - JIS-2008-34-6-877 - A conceptual analysis of semantic conflicts in pan-European e-government services Schema isomorphism conflict i.e. Different attributes on ID cards in different states How do you interpret this data?</a:t>
            </a:r>
          </a:p>
          <a:p>
            <a:pPr defTabSz="928299">
              <a:defRPr/>
            </a:pPr>
            <a:endParaRPr lang="en-US" b="0" i="0" dirty="0">
              <a:solidFill>
                <a:srgbClr val="3B3835"/>
              </a:solidFill>
              <a:effectLst/>
              <a:latin typeface="Helvetica Neue"/>
            </a:endParaRPr>
          </a:p>
          <a:p>
            <a:pPr defTabSz="928299">
              <a:defRPr/>
            </a:pPr>
            <a:r>
              <a:rPr lang="en-US" b="0" i="0" u="none" strike="noStrike" dirty="0">
                <a:solidFill>
                  <a:schemeClr val="tx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Ref: "Definition of Interoperability"</a:t>
            </a:r>
            <a:r>
              <a:rPr lang="en-US" b="0" i="0" dirty="0">
                <a:solidFill>
                  <a:schemeClr val="tx1">
                    <a:lumMod val="50000"/>
                  </a:schemeClr>
                </a:solidFill>
                <a:effectLst/>
                <a:latin typeface="Arial" panose="020B0604020202020204" pitchFamily="34" charset="0"/>
              </a:rPr>
              <a:t>. </a:t>
            </a:r>
            <a:r>
              <a:rPr lang="en-US" b="0" i="1" dirty="0">
                <a:solidFill>
                  <a:schemeClr val="tx1">
                    <a:lumMod val="50000"/>
                  </a:schemeClr>
                </a:solidFill>
                <a:effectLst/>
                <a:latin typeface="Arial" panose="020B0604020202020204" pitchFamily="34" charset="0"/>
              </a:rPr>
              <a:t>dedicated website for a </a:t>
            </a:r>
            <a:r>
              <a:rPr lang="en-US" b="0" i="1" dirty="0">
                <a:solidFill>
                  <a:srgbClr val="202122"/>
                </a:solidFill>
                <a:effectLst/>
                <a:latin typeface="Arial" panose="020B0604020202020204" pitchFamily="34" charset="0"/>
              </a:rPr>
              <a:t>Definition of Interoperability at interoperability-definition.info</a:t>
            </a:r>
            <a:r>
              <a:rPr lang="en-US" b="0" i="0" dirty="0">
                <a:solidFill>
                  <a:srgbClr val="202122"/>
                </a:solidFill>
                <a:effectLst/>
                <a:latin typeface="Arial" panose="020B0604020202020204" pitchFamily="34" charset="0"/>
              </a:rPr>
              <a:t>. Copyright AFUL under CC BY-SA.</a:t>
            </a:r>
          </a:p>
          <a:p>
            <a:pPr defTabSz="928299">
              <a:defRPr/>
            </a:pPr>
            <a:endParaRPr lang="en-US" dirty="0"/>
          </a:p>
          <a:p>
            <a:endParaRPr lang="en-US" dirty="0"/>
          </a:p>
        </p:txBody>
      </p:sp>
      <p:sp>
        <p:nvSpPr>
          <p:cNvPr id="4" name="Slide Number Placeholder 3"/>
          <p:cNvSpPr>
            <a:spLocks noGrp="1"/>
          </p:cNvSpPr>
          <p:nvPr>
            <p:ph type="sldNum" sz="quarter" idx="5"/>
          </p:nvPr>
        </p:nvSpPr>
        <p:spPr/>
        <p:txBody>
          <a:bodyPr/>
          <a:lstStyle/>
          <a:p>
            <a:pPr defTabSz="464149">
              <a:defRPr/>
            </a:pPr>
            <a:fld id="{0B22E215-D3C6-D84F-8ECF-5127C8518219}" type="slidenum">
              <a:rPr lang="en-US">
                <a:solidFill>
                  <a:prstClr val="black"/>
                </a:solidFill>
                <a:latin typeface="Calibri"/>
              </a:rPr>
              <a:pPr defTabSz="464149">
                <a:defRPr/>
              </a:pPr>
              <a:t>13</a:t>
            </a:fld>
            <a:endParaRPr lang="en-US" dirty="0">
              <a:solidFill>
                <a:prstClr val="black"/>
              </a:solidFill>
              <a:latin typeface="Calibri"/>
            </a:endParaRPr>
          </a:p>
        </p:txBody>
      </p:sp>
    </p:spTree>
    <p:extLst>
      <p:ext uri="{BB962C8B-B14F-4D97-AF65-F5344CB8AC3E}">
        <p14:creationId xmlns:p14="http://schemas.microsoft.com/office/powerpoint/2010/main" val="70536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B3835"/>
                </a:solidFill>
                <a:effectLst/>
                <a:latin typeface="Helvetica Neue"/>
              </a:rPr>
              <a:t> Without semantic interoperability, Interoperability conflicts arise Semantic conflicts can occur at two different levels, at the data level and at the schema level. Conflicts on a data level occur due to data differences in different domains. Conflicts on schema level are semantic conflicts characterized by differences in logical structures Data-level conflicts • Different representation and interpretation of similar data Schema-level conflicts • Different logical structure or inconsistencies in metadata 13 More on semantic conflicts: </a:t>
            </a:r>
            <a:r>
              <a:rPr lang="en-US" b="0" i="0" dirty="0" err="1">
                <a:solidFill>
                  <a:srgbClr val="3B3835"/>
                </a:solidFill>
                <a:effectLst/>
                <a:latin typeface="Helvetica Neue"/>
              </a:rPr>
              <a:t>Peristeras</a:t>
            </a:r>
            <a:r>
              <a:rPr lang="en-US" b="0" i="0" dirty="0">
                <a:solidFill>
                  <a:srgbClr val="3B3835"/>
                </a:solidFill>
                <a:effectLst/>
                <a:latin typeface="Helvetica Neue"/>
              </a:rPr>
              <a:t> - JIS-2008-34-6-877 - A conceptual analysis of semantic conflicts in pan-European e-government services Schema isomorphism conflict i.e. Different attributes on ID cards in different states How do you interpret this data?</a:t>
            </a:r>
            <a:endParaRPr lang="en-US" dirty="0"/>
          </a:p>
        </p:txBody>
      </p:sp>
      <p:sp>
        <p:nvSpPr>
          <p:cNvPr id="4" name="Slide Number Placeholder 3"/>
          <p:cNvSpPr>
            <a:spLocks noGrp="1"/>
          </p:cNvSpPr>
          <p:nvPr>
            <p:ph type="sldNum" sz="quarter" idx="5"/>
          </p:nvPr>
        </p:nvSpPr>
        <p:spPr/>
        <p:txBody>
          <a:bodyPr/>
          <a:lstStyle/>
          <a:p>
            <a:fld id="{21B6C68B-C65E-42F5-B8B1-EF56B61C6946}" type="slidenum">
              <a:rPr lang="en-US" smtClean="0"/>
              <a:t>14</a:t>
            </a:fld>
            <a:endParaRPr lang="en-US"/>
          </a:p>
        </p:txBody>
      </p:sp>
    </p:spTree>
    <p:extLst>
      <p:ext uri="{BB962C8B-B14F-4D97-AF65-F5344CB8AC3E}">
        <p14:creationId xmlns:p14="http://schemas.microsoft.com/office/powerpoint/2010/main" val="3693339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299">
              <a:defRPr/>
            </a:pPr>
            <a:r>
              <a:rPr lang="en-US" dirty="0"/>
              <a:t>The National Information Exchange Model (NIEM) is a U.S. government-sponsored initiative to facilitate information sharing among public, private and commercial sector organizations. </a:t>
            </a:r>
          </a:p>
          <a:p>
            <a:pPr defTabSz="928299">
              <a:defRPr/>
            </a:pPr>
            <a:endParaRPr lang="en-US" dirty="0"/>
          </a:p>
          <a:p>
            <a:pPr defTabSz="928299">
              <a:defRPr/>
            </a:pPr>
            <a:r>
              <a:rPr lang="en-US" dirty="0"/>
              <a:t>Established formally in 2005, NIEM’s initial focus was on law enforcement, public safety, and emergency management, but it is continuously being expanded into other content focused domains. </a:t>
            </a:r>
          </a:p>
          <a:p>
            <a:pPr defTabSz="928299">
              <a:defRPr/>
            </a:pPr>
            <a:endParaRPr lang="en-US" dirty="0"/>
          </a:p>
          <a:p>
            <a:pPr defTabSz="928299">
              <a:defRPr/>
            </a:pPr>
            <a:r>
              <a:rPr lang="en-US" dirty="0"/>
              <a:t>New initiatives within the U.S. Government, State, Local, Tribal and Territorial Governments, use </a:t>
            </a:r>
            <a:r>
              <a:rPr lang="en-US" dirty="0" err="1"/>
              <a:t>NIEMOpen</a:t>
            </a:r>
            <a:r>
              <a:rPr lang="en-US" dirty="0"/>
              <a:t> as a common base data model and methodology to promote interoperability of data and software, reduce design and development time for information exchange applications, and allow the reuse of intellectual capital and skills across multiple projects.</a:t>
            </a:r>
          </a:p>
          <a:p>
            <a:endParaRPr lang="en-US" dirty="0"/>
          </a:p>
        </p:txBody>
      </p:sp>
      <p:sp>
        <p:nvSpPr>
          <p:cNvPr id="4" name="Slide Number Placeholder 3"/>
          <p:cNvSpPr>
            <a:spLocks noGrp="1"/>
          </p:cNvSpPr>
          <p:nvPr>
            <p:ph type="sldNum" sz="quarter" idx="10"/>
          </p:nvPr>
        </p:nvSpPr>
        <p:spPr/>
        <p:txBody>
          <a:bodyPr/>
          <a:lstStyle/>
          <a:p>
            <a:fld id="{5F8897AF-D04E-4367-BADA-11FF3D514EE8}" type="slidenum">
              <a:rPr lang="en-US" smtClean="0"/>
              <a:t>15</a:t>
            </a:fld>
            <a:endParaRPr lang="en-US"/>
          </a:p>
        </p:txBody>
      </p:sp>
    </p:spTree>
    <p:extLst>
      <p:ext uri="{BB962C8B-B14F-4D97-AF65-F5344CB8AC3E}">
        <p14:creationId xmlns:p14="http://schemas.microsoft.com/office/powerpoint/2010/main" val="3490521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watch a short clip that provides a simplified explanation of NIEM. </a:t>
            </a:r>
          </a:p>
        </p:txBody>
      </p:sp>
      <p:sp>
        <p:nvSpPr>
          <p:cNvPr id="4" name="Slide Number Placeholder 3"/>
          <p:cNvSpPr>
            <a:spLocks noGrp="1"/>
          </p:cNvSpPr>
          <p:nvPr>
            <p:ph type="sldNum" sz="quarter" idx="10"/>
          </p:nvPr>
        </p:nvSpPr>
        <p:spPr/>
        <p:txBody>
          <a:bodyPr/>
          <a:lstStyle/>
          <a:p>
            <a:fld id="{0B22E215-D3C6-D84F-8ECF-5127C8518219}" type="slidenum">
              <a:rPr lang="en-US" smtClean="0"/>
              <a:pPr/>
              <a:t>16</a:t>
            </a:fld>
            <a:endParaRPr lang="en-US"/>
          </a:p>
        </p:txBody>
      </p:sp>
    </p:spTree>
    <p:extLst>
      <p:ext uri="{BB962C8B-B14F-4D97-AF65-F5344CB8AC3E}">
        <p14:creationId xmlns:p14="http://schemas.microsoft.com/office/powerpoint/2010/main" val="2314487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err="1"/>
              <a:t>NIEMOpen</a:t>
            </a:r>
            <a:r>
              <a:rPr lang="en-US" sz="1800" b="1" dirty="0"/>
              <a:t> is a community-driven</a:t>
            </a:r>
            <a:r>
              <a:rPr lang="en-US" sz="1800" dirty="0"/>
              <a:t>, government-wide, standards-based approach to exchanging information. Diverse communities can collectively leverage</a:t>
            </a:r>
            <a:r>
              <a:rPr lang="en-US" sz="1800" b="1" dirty="0"/>
              <a:t> </a:t>
            </a:r>
            <a:r>
              <a:rPr lang="en-US" sz="1800" b="1" dirty="0" err="1"/>
              <a:t>NIEMOpen</a:t>
            </a:r>
            <a:r>
              <a:rPr lang="en-US" sz="1800" b="1" dirty="0"/>
              <a:t> to increase efficiencies </a:t>
            </a:r>
            <a:r>
              <a:rPr lang="en-US" sz="1800" dirty="0"/>
              <a:t>and improve decision making. </a:t>
            </a:r>
          </a:p>
          <a:p>
            <a:endParaRPr lang="en-US" sz="1800" dirty="0"/>
          </a:p>
          <a:p>
            <a:r>
              <a:rPr lang="en-US" sz="1800" dirty="0"/>
              <a:t>There are three different aspects to the value of NIEM: community interaction, a technical framework that helps define data structures, and a support framework that helps from an implementation perspective.  </a:t>
            </a:r>
          </a:p>
          <a:p>
            <a:endParaRPr lang="en-US" sz="1800" dirty="0">
              <a:solidFill>
                <a:srgbClr val="1B1B1B"/>
              </a:solidFill>
              <a:latin typeface="Source Sans Pro Web"/>
            </a:endParaRPr>
          </a:p>
          <a:p>
            <a:r>
              <a:rPr lang="en-US" sz="1800" dirty="0">
                <a:solidFill>
                  <a:srgbClr val="1B1B1B"/>
                </a:solidFill>
                <a:latin typeface="Source Sans Pro Web"/>
              </a:rPr>
              <a:t>The Cybersecurity and Infrastructure Security Agency (CISA) is using </a:t>
            </a:r>
            <a:r>
              <a:rPr lang="en-US" sz="1800" dirty="0" err="1">
                <a:solidFill>
                  <a:srgbClr val="1B1B1B"/>
                </a:solidFill>
                <a:latin typeface="Source Sans Pro Web"/>
              </a:rPr>
              <a:t>NIEMOpen</a:t>
            </a:r>
            <a:r>
              <a:rPr lang="en-US" sz="1800" dirty="0">
                <a:solidFill>
                  <a:srgbClr val="1B1B1B"/>
                </a:solidFill>
                <a:latin typeface="Source Sans Pro Web"/>
              </a:rPr>
              <a:t> and NIEM’s Cyber Domain to ensure efficient and accurate </a:t>
            </a:r>
            <a:r>
              <a:rPr lang="en-US" sz="1800" dirty="0" err="1">
                <a:solidFill>
                  <a:srgbClr val="1B1B1B"/>
                </a:solidFill>
                <a:latin typeface="Source Sans Pro Web"/>
              </a:rPr>
              <a:t>NIEMOpen</a:t>
            </a:r>
            <a:r>
              <a:rPr lang="en-US" sz="1800" dirty="0">
                <a:solidFill>
                  <a:srgbClr val="1B1B1B"/>
                </a:solidFill>
                <a:latin typeface="Source Sans Pro Web"/>
              </a:rPr>
              <a:t> data exchanges regarding cyber incidents among public and private agencies. As part of that operation, CISA is working with the non-profit Cybercrime Support Network to ensure </a:t>
            </a:r>
            <a:r>
              <a:rPr lang="en-US" sz="1800" dirty="0" err="1">
                <a:solidFill>
                  <a:srgbClr val="1B1B1B"/>
                </a:solidFill>
                <a:latin typeface="Source Sans Pro Web"/>
              </a:rPr>
              <a:t>NIEMOpen</a:t>
            </a:r>
            <a:r>
              <a:rPr lang="en-US" sz="1800" dirty="0">
                <a:solidFill>
                  <a:srgbClr val="1B1B1B"/>
                </a:solidFill>
                <a:latin typeface="Source Sans Pro Web"/>
              </a:rPr>
              <a:t> Cyber domain development fits with the needs of the State, Local, Tribal, and Territorial (SLTT) government community. </a:t>
            </a:r>
          </a:p>
          <a:p>
            <a:endParaRPr lang="en-US" sz="1800" dirty="0"/>
          </a:p>
          <a:p>
            <a:r>
              <a:rPr lang="en-US" sz="1800" dirty="0" err="1"/>
              <a:t>NIEMOpen</a:t>
            </a:r>
            <a:r>
              <a:rPr lang="en-US" sz="1800" dirty="0"/>
              <a:t> is described as a </a:t>
            </a:r>
            <a:r>
              <a:rPr lang="en-US" sz="1800" i="1" dirty="0"/>
              <a:t>framework</a:t>
            </a:r>
            <a:r>
              <a:rPr lang="en-US" sz="1800" dirty="0"/>
              <a:t>, because it is not just a Reference Architecture that provides a common data vocabulary for information exchanges, it includes several components to enable your implementation and achieve interoperability:</a:t>
            </a:r>
          </a:p>
          <a:p>
            <a:r>
              <a:rPr lang="en-US" sz="1800" dirty="0"/>
              <a:t> </a:t>
            </a:r>
          </a:p>
          <a:p>
            <a:pPr lvl="0"/>
            <a:r>
              <a:rPr lang="en-US" sz="1800" dirty="0"/>
              <a:t>A common data model called </a:t>
            </a:r>
            <a:r>
              <a:rPr lang="en-US" sz="1800" i="1" dirty="0" err="1"/>
              <a:t>NIEMOpen</a:t>
            </a:r>
            <a:r>
              <a:rPr lang="en-US" sz="1800" i="1" dirty="0"/>
              <a:t> core </a:t>
            </a:r>
            <a:r>
              <a:rPr lang="en-US" sz="1800" dirty="0"/>
              <a:t>that provides data components for describing universal objects such as people, locations, activities, and organizations</a:t>
            </a:r>
          </a:p>
          <a:p>
            <a:r>
              <a:rPr lang="en-US" sz="1800" dirty="0"/>
              <a:t> </a:t>
            </a:r>
          </a:p>
          <a:p>
            <a:pPr lvl="0"/>
            <a:r>
              <a:rPr lang="en-US" sz="1800" dirty="0"/>
              <a:t>More specialized business focused data models for more specialized use cases, called domains (examples including Cyber, Justice, Immigration, and Emergency Management)</a:t>
            </a:r>
          </a:p>
          <a:p>
            <a:r>
              <a:rPr lang="en-US" sz="1800" dirty="0"/>
              <a:t> </a:t>
            </a:r>
          </a:p>
          <a:p>
            <a:pPr lvl="0"/>
            <a:r>
              <a:rPr lang="en-US" sz="1800" dirty="0"/>
              <a:t>A methodology for using and extending the building blocks that come from the common and domain-specific models to turn them into a complete information exchanges, known as an </a:t>
            </a:r>
            <a:r>
              <a:rPr lang="en-US" sz="1800" i="1" dirty="0"/>
              <a:t>information exchange package</a:t>
            </a:r>
            <a:endParaRPr lang="en-US" sz="1800" dirty="0"/>
          </a:p>
          <a:p>
            <a:r>
              <a:rPr lang="en-US" sz="1800" i="1" dirty="0"/>
              <a:t> </a:t>
            </a:r>
            <a:endParaRPr lang="en-US" sz="1800" dirty="0"/>
          </a:p>
          <a:p>
            <a:pPr lvl="0"/>
            <a:r>
              <a:rPr lang="en-US" sz="1800" dirty="0"/>
              <a:t>Free Tools to help develop, validate, document, and share the information exchange packages</a:t>
            </a:r>
          </a:p>
          <a:p>
            <a:r>
              <a:rPr lang="en-US" sz="1800" dirty="0"/>
              <a:t> </a:t>
            </a:r>
          </a:p>
          <a:p>
            <a:pPr lvl="0"/>
            <a:r>
              <a:rPr lang="en-US" sz="1800" dirty="0"/>
              <a:t>A governance organization that provides training and support and oversees NIEM's evolution over time</a:t>
            </a:r>
          </a:p>
          <a:p>
            <a:endParaRPr lang="en-US" sz="1800" dirty="0"/>
          </a:p>
          <a:p>
            <a:r>
              <a:rPr lang="en-US" sz="1800" dirty="0" err="1"/>
              <a:t>NIEMOpen</a:t>
            </a:r>
            <a:r>
              <a:rPr lang="en-US" sz="1800" dirty="0"/>
              <a:t> is available to everyone. The </a:t>
            </a:r>
            <a:r>
              <a:rPr lang="en-US" sz="1800" dirty="0" err="1"/>
              <a:t>NIEMOpen</a:t>
            </a:r>
            <a:r>
              <a:rPr lang="en-US" sz="1800" dirty="0"/>
              <a:t> community spans federal, state, local, tribal, international, and private sector entities. It is this diverse group of people who drive </a:t>
            </a:r>
            <a:r>
              <a:rPr lang="en-US" sz="1800" dirty="0" err="1"/>
              <a:t>NIEMOpen</a:t>
            </a:r>
            <a:r>
              <a:rPr lang="en-US" sz="1800" dirty="0"/>
              <a:t> forward. </a:t>
            </a:r>
            <a:r>
              <a:rPr lang="en-US" sz="1800" dirty="0" err="1"/>
              <a:t>NIEMOpen</a:t>
            </a:r>
            <a:r>
              <a:rPr lang="en-US" sz="1800" dirty="0"/>
              <a:t> was built by the community for the community.  </a:t>
            </a:r>
          </a:p>
          <a:p>
            <a:endParaRPr lang="en-US" b="1" dirty="0"/>
          </a:p>
        </p:txBody>
      </p:sp>
      <p:sp>
        <p:nvSpPr>
          <p:cNvPr id="4" name="Slide Number Placeholder 3"/>
          <p:cNvSpPr>
            <a:spLocks noGrp="1"/>
          </p:cNvSpPr>
          <p:nvPr>
            <p:ph type="sldNum" sz="quarter" idx="10"/>
          </p:nvPr>
        </p:nvSpPr>
        <p:spPr/>
        <p:txBody>
          <a:bodyPr/>
          <a:lstStyle/>
          <a:p>
            <a:pPr defTabSz="464149">
              <a:defRPr/>
            </a:pPr>
            <a:fld id="{1287CE15-94C8-4EBD-A669-CBAD7ED0CA28}" type="slidenum">
              <a:rPr lang="en-US">
                <a:solidFill>
                  <a:prstClr val="black"/>
                </a:solidFill>
                <a:latin typeface="Calibri"/>
              </a:rPr>
              <a:pPr defTabSz="464149">
                <a:defRPr/>
              </a:pPr>
              <a:t>17</a:t>
            </a:fld>
            <a:endParaRPr lang="en-US" dirty="0">
              <a:solidFill>
                <a:prstClr val="black"/>
              </a:solidFill>
              <a:latin typeface="Calibri"/>
            </a:endParaRPr>
          </a:p>
        </p:txBody>
      </p:sp>
    </p:spTree>
    <p:extLst>
      <p:ext uri="{BB962C8B-B14F-4D97-AF65-F5344CB8AC3E}">
        <p14:creationId xmlns:p14="http://schemas.microsoft.com/office/powerpoint/2010/main" val="461837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 the foundation for all information sharing is data.</a:t>
            </a:r>
          </a:p>
          <a:p>
            <a:endParaRPr lang="en-US" dirty="0"/>
          </a:p>
          <a:p>
            <a:r>
              <a:rPr lang="en-US" dirty="0"/>
              <a:t>Ensuring all partners of an exchange can understand each other is critical to mission success.</a:t>
            </a:r>
          </a:p>
          <a:p>
            <a:pPr>
              <a:lnSpc>
                <a:spcPct val="120000"/>
              </a:lnSpc>
              <a:spcBef>
                <a:spcPts val="1218"/>
              </a:spcBef>
              <a:spcAft>
                <a:spcPts val="1218"/>
              </a:spcAft>
            </a:pPr>
            <a:endParaRPr lang="en-US" dirty="0">
              <a:solidFill>
                <a:srgbClr val="686868"/>
              </a:solidFill>
            </a:endParaRPr>
          </a:p>
          <a:p>
            <a:pPr>
              <a:lnSpc>
                <a:spcPct val="120000"/>
              </a:lnSpc>
              <a:spcBef>
                <a:spcPts val="1218"/>
              </a:spcBef>
              <a:spcAft>
                <a:spcPts val="1218"/>
              </a:spcAft>
            </a:pPr>
            <a:r>
              <a:rPr lang="en-US" dirty="0">
                <a:solidFill>
                  <a:srgbClr val="686868"/>
                </a:solidFill>
              </a:rPr>
              <a:t>In this picture, </a:t>
            </a:r>
            <a:r>
              <a:rPr lang="en-US" dirty="0"/>
              <a:t>the data interoperability challenge is to ensure that the different systems have a compatible understanding of the data to be exchanged – because if the systems on the left have a different understanding than the systems on the right, then something will be broken and someone will be unhappy.</a:t>
            </a:r>
          </a:p>
          <a:p>
            <a:pPr>
              <a:lnSpc>
                <a:spcPct val="120000"/>
              </a:lnSpc>
              <a:spcBef>
                <a:spcPts val="1218"/>
              </a:spcBef>
              <a:spcAft>
                <a:spcPts val="1218"/>
              </a:spcAft>
            </a:pPr>
            <a:endParaRPr lang="en-US" dirty="0"/>
          </a:p>
          <a:p>
            <a:pPr>
              <a:lnSpc>
                <a:spcPct val="120000"/>
              </a:lnSpc>
              <a:spcBef>
                <a:spcPts val="1218"/>
              </a:spcBef>
              <a:spcAft>
                <a:spcPts val="1218"/>
              </a:spcAft>
            </a:pPr>
            <a:r>
              <a:rPr lang="en-US" baseline="0" dirty="0"/>
              <a:t>Although the graphical comparisons are laughable to a human;  computers cannot discern the meaning of one string (e.g., worm vs. worm) from the other unless humans program them to.  A computer program designed to recognize a standalone malware worm is not likely to understand a worm insect. </a:t>
            </a:r>
          </a:p>
          <a:p>
            <a:pPr>
              <a:lnSpc>
                <a:spcPct val="120000"/>
              </a:lnSpc>
              <a:spcBef>
                <a:spcPts val="1218"/>
              </a:spcBef>
              <a:spcAft>
                <a:spcPts val="1218"/>
              </a:spcAft>
            </a:pPr>
            <a:endParaRPr lang="en-US" baseline="0" dirty="0"/>
          </a:p>
          <a:p>
            <a:pPr>
              <a:lnSpc>
                <a:spcPct val="120000"/>
              </a:lnSpc>
              <a:spcBef>
                <a:spcPts val="1218"/>
              </a:spcBef>
              <a:spcAft>
                <a:spcPts val="1218"/>
              </a:spcAft>
            </a:pPr>
            <a:r>
              <a:rPr lang="en-US" baseline="0" dirty="0"/>
              <a:t>They are spelled the same but have different context.</a:t>
            </a:r>
            <a:endParaRPr lang="en-US" dirty="0"/>
          </a:p>
          <a:p>
            <a:pPr>
              <a:lnSpc>
                <a:spcPct val="120000"/>
              </a:lnSpc>
              <a:spcBef>
                <a:spcPts val="1218"/>
              </a:spcBef>
              <a:spcAft>
                <a:spcPts val="1218"/>
              </a:spcAft>
            </a:pPr>
            <a:endParaRPr lang="en-US" dirty="0"/>
          </a:p>
          <a:p>
            <a:pPr>
              <a:lnSpc>
                <a:spcPct val="120000"/>
              </a:lnSpc>
              <a:spcBef>
                <a:spcPts val="1218"/>
              </a:spcBef>
              <a:spcAft>
                <a:spcPts val="1218"/>
              </a:spcAft>
            </a:pPr>
            <a:r>
              <a:rPr lang="en-US" dirty="0">
                <a:solidFill>
                  <a:srgbClr val="686868"/>
                </a:solidFill>
              </a:rPr>
              <a:t>This is the idea behind NIEM—letting your system and my system speak—even if they've never spoken before. </a:t>
            </a:r>
            <a:r>
              <a:rPr lang="en-US" dirty="0" err="1">
                <a:solidFill>
                  <a:srgbClr val="686868"/>
                </a:solidFill>
              </a:rPr>
              <a:t>NIEMOpen</a:t>
            </a:r>
            <a:r>
              <a:rPr lang="en-US" dirty="0">
                <a:solidFill>
                  <a:srgbClr val="686868"/>
                </a:solidFill>
              </a:rPr>
              <a:t> ensures that information is well-understood and carries the same consistent meaning across various communities, allowing interoperability to occur</a:t>
            </a:r>
            <a:r>
              <a:rPr lang="en-US" spc="305" dirty="0">
                <a:solidFill>
                  <a:srgbClr val="686868"/>
                </a:solidFill>
              </a:rPr>
              <a:t>.</a:t>
            </a:r>
            <a:r>
              <a:rPr lang="en-US" b="1" dirty="0">
                <a:solidFill>
                  <a:srgbClr val="686868"/>
                </a:solidFill>
              </a:rPr>
              <a:t>”</a:t>
            </a:r>
          </a:p>
          <a:p>
            <a:endParaRPr lang="en-US" baseline="0" dirty="0"/>
          </a:p>
          <a:p>
            <a:pPr defTabSz="865446" eaLnBrk="0" fontAlgn="base" hangingPunct="0">
              <a:spcBef>
                <a:spcPct val="30000"/>
              </a:spcBef>
              <a:spcAft>
                <a:spcPct val="0"/>
              </a:spcAft>
              <a:defRPr/>
            </a:pPr>
            <a:r>
              <a:rPr lang="en-US" dirty="0"/>
              <a:t>For</a:t>
            </a:r>
            <a:r>
              <a:rPr lang="en-US" baseline="0" dirty="0"/>
              <a:t> machine-to-machine data interoperability, t</a:t>
            </a:r>
            <a:r>
              <a:rPr lang="en-US" dirty="0"/>
              <a:t>here are software developers who build applications on behalf of producers and consumers.  They work from an message exchange package, a build-time description of the data to be exchanged at runtime. If they do their jobs right, then the data produced at one side will be properly interpreted at the other, and everyone will be happy.</a:t>
            </a:r>
          </a:p>
          <a:p>
            <a:endParaRPr lang="en-US" dirty="0"/>
          </a:p>
        </p:txBody>
      </p:sp>
      <p:sp>
        <p:nvSpPr>
          <p:cNvPr id="4" name="Slide Number Placeholder 3"/>
          <p:cNvSpPr>
            <a:spLocks noGrp="1"/>
          </p:cNvSpPr>
          <p:nvPr>
            <p:ph type="sldNum" sz="quarter" idx="10"/>
          </p:nvPr>
        </p:nvSpPr>
        <p:spPr/>
        <p:txBody>
          <a:bodyPr/>
          <a:lstStyle/>
          <a:p>
            <a:fld id="{5F8897AF-D04E-4367-BADA-11FF3D514EE8}" type="slidenum">
              <a:rPr lang="en-US" smtClean="0"/>
              <a:t>18</a:t>
            </a:fld>
            <a:endParaRPr lang="en-US"/>
          </a:p>
        </p:txBody>
      </p:sp>
    </p:spTree>
    <p:extLst>
      <p:ext uri="{BB962C8B-B14F-4D97-AF65-F5344CB8AC3E}">
        <p14:creationId xmlns:p14="http://schemas.microsoft.com/office/powerpoint/2010/main" val="926001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464149">
              <a:defRPr/>
            </a:pPr>
            <a:fld id="{0B22E215-D3C6-D84F-8ECF-5127C8518219}" type="slidenum">
              <a:rPr lang="en-US">
                <a:solidFill>
                  <a:prstClr val="black"/>
                </a:solidFill>
                <a:latin typeface="Calibri"/>
              </a:rPr>
              <a:pPr defTabSz="464149">
                <a:defRPr/>
              </a:pPr>
              <a:t>19</a:t>
            </a:fld>
            <a:endParaRPr lang="en-US" dirty="0">
              <a:solidFill>
                <a:prstClr val="black"/>
              </a:solidFill>
              <a:latin typeface="Calibri"/>
            </a:endParaRPr>
          </a:p>
        </p:txBody>
      </p:sp>
    </p:spTree>
    <p:extLst>
      <p:ext uri="{BB962C8B-B14F-4D97-AF65-F5344CB8AC3E}">
        <p14:creationId xmlns:p14="http://schemas.microsoft.com/office/powerpoint/2010/main" val="3753943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benefit of NIEM: Common Language.</a:t>
            </a:r>
          </a:p>
          <a:p>
            <a:endParaRPr lang="en-US" dirty="0"/>
          </a:p>
          <a:p>
            <a:r>
              <a:rPr lang="en-US" dirty="0"/>
              <a:t>When developing information exchanges, agreeing to a common set of data elements and definitions is a frequent challenge. </a:t>
            </a:r>
            <a:r>
              <a:rPr lang="en-US" dirty="0" err="1"/>
              <a:t>NIEMOpen</a:t>
            </a:r>
            <a:r>
              <a:rPr lang="en-US" dirty="0"/>
              <a:t> was built to address this challenge.</a:t>
            </a:r>
          </a:p>
          <a:p>
            <a:endParaRPr lang="en-US" dirty="0"/>
          </a:p>
          <a:p>
            <a:r>
              <a:rPr lang="en-US" dirty="0"/>
              <a:t>When using NIEM, you only need to “speak” two languages—your own and NIEM. </a:t>
            </a:r>
            <a:r>
              <a:rPr lang="en-US" b="1" dirty="0"/>
              <a:t> </a:t>
            </a:r>
            <a:r>
              <a:rPr lang="en-US" dirty="0"/>
              <a:t>In the example on the slide, three partner organizations need to share information about a person. As you can see, each organization uses a different label for the describing the same type of information, ultimately requiring each organization to build multiple definition mappings and exchanges. As one of the three partner organizations, you would have had to connect to three different systems and negotiate a common language between each of them. </a:t>
            </a:r>
            <a:r>
              <a:rPr lang="en-US" dirty="0" err="1"/>
              <a:t>NIEMOpen</a:t>
            </a:r>
            <a:r>
              <a:rPr lang="en-US" dirty="0"/>
              <a:t> provides this common vocabulary so going forward, it’s just your language and</a:t>
            </a:r>
          </a:p>
          <a:p>
            <a:endParaRPr lang="en-US" dirty="0"/>
          </a:p>
          <a:p>
            <a:r>
              <a:rPr lang="en-US" dirty="0"/>
              <a:t>Cyber example:</a:t>
            </a:r>
          </a:p>
          <a:p>
            <a:endParaRPr lang="en-US" dirty="0"/>
          </a:p>
          <a:p>
            <a:r>
              <a:rPr lang="en-US" dirty="0"/>
              <a:t>Incident = event = breach = compromise</a:t>
            </a:r>
          </a:p>
          <a:p>
            <a:r>
              <a:rPr lang="en-US" dirty="0"/>
              <a:t>	These aren’t exactly the same but we often use them as such</a:t>
            </a:r>
          </a:p>
          <a:p>
            <a:endParaRPr lang="en-US" dirty="0"/>
          </a:p>
          <a:p>
            <a:r>
              <a:rPr lang="en-US" dirty="0"/>
              <a:t>IP address = IPv4 = Internet Protocol Address = IP</a:t>
            </a:r>
          </a:p>
          <a:p>
            <a:r>
              <a:rPr lang="en-US" dirty="0"/>
              <a:t>	4 ways to say the same thing</a:t>
            </a:r>
          </a:p>
          <a:p>
            <a:r>
              <a:rPr lang="en-US" dirty="0"/>
              <a:t> NIEM, saving time and money.</a:t>
            </a:r>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20</a:t>
            </a:fld>
            <a:endParaRPr lang="en-US" dirty="0">
              <a:solidFill>
                <a:prstClr val="black"/>
              </a:solidFill>
              <a:latin typeface="Calibri"/>
            </a:endParaRPr>
          </a:p>
        </p:txBody>
      </p:sp>
    </p:spTree>
    <p:extLst>
      <p:ext uri="{BB962C8B-B14F-4D97-AF65-F5344CB8AC3E}">
        <p14:creationId xmlns:p14="http://schemas.microsoft.com/office/powerpoint/2010/main" val="1326126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For the Agenda,</a:t>
            </a:r>
            <a:r>
              <a:rPr lang="en-US" baseline="0" dirty="0"/>
              <a:t> we will cover:</a:t>
            </a:r>
          </a:p>
          <a:p>
            <a:pPr marL="464149" indent="-404520">
              <a:spcBef>
                <a:spcPts val="609"/>
              </a:spcBef>
              <a:spcAft>
                <a:spcPts val="1218"/>
              </a:spcAft>
            </a:pPr>
            <a:endParaRPr lang="en-US" dirty="0">
              <a:solidFill>
                <a:srgbClr val="334052"/>
              </a:solidFill>
            </a:endParaRPr>
          </a:p>
          <a:p>
            <a:pPr marL="464149" indent="-404520">
              <a:spcBef>
                <a:spcPts val="609"/>
              </a:spcBef>
              <a:spcAft>
                <a:spcPts val="1218"/>
              </a:spcAft>
            </a:pPr>
            <a:r>
              <a:rPr lang="en-US" dirty="0">
                <a:solidFill>
                  <a:srgbClr val="334052"/>
                </a:solidFill>
              </a:rPr>
              <a:t>A discussion on the Interoperability Challenges plaguing most organizations</a:t>
            </a:r>
          </a:p>
          <a:p>
            <a:pPr marL="464149" indent="-404520">
              <a:spcBef>
                <a:spcPts val="609"/>
              </a:spcBef>
              <a:spcAft>
                <a:spcPts val="1218"/>
              </a:spcAft>
            </a:pPr>
            <a:endParaRPr lang="en-US" dirty="0">
              <a:solidFill>
                <a:srgbClr val="334052"/>
              </a:solidFill>
            </a:endParaRPr>
          </a:p>
          <a:p>
            <a:pPr marL="464149" indent="-404520">
              <a:spcBef>
                <a:spcPts val="609"/>
              </a:spcBef>
              <a:spcAft>
                <a:spcPts val="1218"/>
              </a:spcAft>
            </a:pPr>
            <a:r>
              <a:rPr lang="en-US" dirty="0">
                <a:solidFill>
                  <a:srgbClr val="334052"/>
                </a:solidFill>
              </a:rPr>
              <a:t>An overview The National Information Exchange Model, (NIEM), and how it can help to resolve some of these challenges</a:t>
            </a:r>
          </a:p>
          <a:p>
            <a:pPr marL="464149" indent="-404520">
              <a:spcBef>
                <a:spcPts val="609"/>
              </a:spcBef>
              <a:spcAft>
                <a:spcPts val="1218"/>
              </a:spcAft>
            </a:pPr>
            <a:endParaRPr lang="en-US" dirty="0">
              <a:solidFill>
                <a:srgbClr val="334052"/>
              </a:solidFill>
            </a:endParaRPr>
          </a:p>
          <a:p>
            <a:pPr marL="464149" indent="-404520">
              <a:spcBef>
                <a:spcPts val="609"/>
              </a:spcBef>
              <a:spcAft>
                <a:spcPts val="1218"/>
              </a:spcAft>
            </a:pPr>
            <a:r>
              <a:rPr lang="en-US" dirty="0">
                <a:solidFill>
                  <a:srgbClr val="334052"/>
                </a:solidFill>
              </a:rPr>
              <a:t>The State Local Tribal Territorial </a:t>
            </a:r>
            <a:r>
              <a:rPr lang="en-US" dirty="0" err="1">
                <a:solidFill>
                  <a:srgbClr val="334052"/>
                </a:solidFill>
              </a:rPr>
              <a:t>NIEMOpen</a:t>
            </a:r>
            <a:r>
              <a:rPr lang="en-US" dirty="0">
                <a:solidFill>
                  <a:srgbClr val="334052"/>
                </a:solidFill>
              </a:rPr>
              <a:t> Pilot effort for Cyber Incident Response &amp; Reporting </a:t>
            </a:r>
          </a:p>
          <a:p>
            <a:pPr marL="464149" indent="-404520">
              <a:spcBef>
                <a:spcPts val="609"/>
              </a:spcBef>
              <a:spcAft>
                <a:spcPts val="1218"/>
              </a:spcAft>
            </a:pPr>
            <a:endParaRPr lang="en-US" dirty="0">
              <a:solidFill>
                <a:srgbClr val="334052"/>
              </a:solidFill>
            </a:endParaRPr>
          </a:p>
          <a:p>
            <a:pPr marL="464149" indent="-404520">
              <a:spcBef>
                <a:spcPts val="609"/>
              </a:spcBef>
              <a:spcAft>
                <a:spcPts val="1218"/>
              </a:spcAft>
            </a:pPr>
            <a:r>
              <a:rPr lang="en-US" dirty="0">
                <a:solidFill>
                  <a:srgbClr val="334052"/>
                </a:solidFill>
              </a:rPr>
              <a:t>And Next Steps</a:t>
            </a:r>
          </a:p>
          <a:p>
            <a:endParaRPr lang="en-US" baseline="0" dirty="0"/>
          </a:p>
          <a:p>
            <a:r>
              <a:rPr lang="en-US" baseline="0" dirty="0"/>
              <a:t>So let’s get started</a:t>
            </a:r>
          </a:p>
        </p:txBody>
      </p:sp>
      <p:sp>
        <p:nvSpPr>
          <p:cNvPr id="4" name="Slide Number Placeholder 3"/>
          <p:cNvSpPr>
            <a:spLocks noGrp="1"/>
          </p:cNvSpPr>
          <p:nvPr>
            <p:ph type="sldNum" sz="quarter" idx="10"/>
          </p:nvPr>
        </p:nvSpPr>
        <p:spPr/>
        <p:txBody>
          <a:bodyPr/>
          <a:lstStyle/>
          <a:p>
            <a:pPr defTabSz="464149">
              <a:defRPr/>
            </a:pPr>
            <a:fld id="{B7DA21B6-DD30-824E-9484-61254458B3F6}" type="slidenum">
              <a:rPr lang="en-US">
                <a:solidFill>
                  <a:prstClr val="black"/>
                </a:solidFill>
                <a:latin typeface="Calibri"/>
              </a:rPr>
              <a:pPr defTabSz="464149">
                <a:defRPr/>
              </a:pPr>
              <a:t>2</a:t>
            </a:fld>
            <a:endParaRPr lang="en-US" dirty="0">
              <a:solidFill>
                <a:prstClr val="black"/>
              </a:solidFill>
              <a:latin typeface="Calibri"/>
            </a:endParaRPr>
          </a:p>
        </p:txBody>
      </p:sp>
    </p:spTree>
    <p:extLst>
      <p:ext uri="{BB962C8B-B14F-4D97-AF65-F5344CB8AC3E}">
        <p14:creationId xmlns:p14="http://schemas.microsoft.com/office/powerpoint/2010/main" val="36148342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basic example of the </a:t>
            </a:r>
            <a:r>
              <a:rPr lang="en-US" dirty="0" err="1"/>
              <a:t>NIEMOpen</a:t>
            </a:r>
            <a:r>
              <a:rPr lang="en-US" dirty="0"/>
              <a:t> core and the </a:t>
            </a:r>
            <a:r>
              <a:rPr lang="en-US" dirty="0" err="1"/>
              <a:t>NIEMOpen</a:t>
            </a:r>
            <a:r>
              <a:rPr lang="en-US" dirty="0"/>
              <a:t> domain relationship.</a:t>
            </a:r>
          </a:p>
          <a:p>
            <a:endParaRPr lang="en-US" dirty="0"/>
          </a:p>
          <a:p>
            <a:r>
              <a:rPr lang="en-US" dirty="0"/>
              <a:t>All domains would agree that a person has a name and date of birth—commonly agreed-upon characteristics of a person. </a:t>
            </a:r>
          </a:p>
          <a:p>
            <a:endParaRPr lang="en-US" dirty="0"/>
          </a:p>
          <a:p>
            <a:r>
              <a:rPr lang="en-US" dirty="0"/>
              <a:t>Some communities have a business need to extend the definition of a person based on their information exchange requirements. For example, within the Justice community, they need the flexibility to extend Person to capture additional information of a Subject, who may be involved or suspected of being involved in an incident or criminal activity. In addition, a name and date of birth are not sufficient to identify a Subject.  They also may require biometric identifiers such as fingerprints, scars, or tattoos to verify their identity. </a:t>
            </a:r>
          </a:p>
          <a:p>
            <a:endParaRPr lang="en-US" dirty="0"/>
          </a:p>
          <a:p>
            <a:r>
              <a:rPr lang="en-US" dirty="0"/>
              <a:t>Another commonly used core element is Activity. For example, the Cyber Domain may need to extend Incident such as a breach event to include additional identifiers such as IP Address or Type to create context.</a:t>
            </a:r>
          </a:p>
          <a:p>
            <a:pPr>
              <a:spcAft>
                <a:spcPts val="637"/>
              </a:spcAft>
            </a:pPr>
            <a:endParaRPr lang="en-US" baseline="0" dirty="0"/>
          </a:p>
        </p:txBody>
      </p:sp>
      <p:sp>
        <p:nvSpPr>
          <p:cNvPr id="4" name="Slide Number Placeholder 3"/>
          <p:cNvSpPr>
            <a:spLocks noGrp="1"/>
          </p:cNvSpPr>
          <p:nvPr>
            <p:ph type="sldNum" sz="quarter" idx="10"/>
          </p:nvPr>
        </p:nvSpPr>
        <p:spPr/>
        <p:txBody>
          <a:bodyPr/>
          <a:lstStyle/>
          <a:p>
            <a:pPr defTabSz="970165">
              <a:defRPr/>
            </a:pPr>
            <a:fld id="{23928555-8587-4C3F-84D1-7D1BCAC02DD8}" type="slidenum">
              <a:rPr lang="en-US">
                <a:solidFill>
                  <a:prstClr val="black"/>
                </a:solidFill>
                <a:latin typeface="Calibri" panose="020F0502020204030204"/>
              </a:rPr>
              <a:pPr defTabSz="970165">
                <a:defRPr/>
              </a:pPr>
              <a:t>21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16919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093" indent="-290093">
              <a:buFont typeface="Arial" panose="020B0604020202020204" pitchFamily="34" charset="0"/>
              <a:buChar char="•"/>
            </a:pPr>
            <a:r>
              <a:rPr lang="en-US" dirty="0"/>
              <a:t>Another point to highlight</a:t>
            </a:r>
            <a:r>
              <a:rPr lang="en-US" baseline="0" dirty="0"/>
              <a:t> is that you may be using </a:t>
            </a:r>
            <a:r>
              <a:rPr lang="en-US" baseline="0" dirty="0" err="1"/>
              <a:t>NIEMOpen</a:t>
            </a:r>
            <a:r>
              <a:rPr lang="en-US" baseline="0" dirty="0"/>
              <a:t> and not even know it. </a:t>
            </a:r>
          </a:p>
          <a:p>
            <a:pPr marL="290093" indent="-290093">
              <a:buFont typeface="Arial" panose="020B0604020202020204" pitchFamily="34" charset="0"/>
              <a:buChar char="•"/>
            </a:pPr>
            <a:r>
              <a:rPr lang="en-US" baseline="0" dirty="0" err="1"/>
              <a:t>NIEMOpen</a:t>
            </a:r>
            <a:r>
              <a:rPr lang="en-US" baseline="0" dirty="0"/>
              <a:t> has been incorporated and leveraged by several other industry standards as identified on this slide. If you are currently using any of these standards, you are technically using </a:t>
            </a:r>
            <a:r>
              <a:rPr lang="en-US" baseline="0" dirty="0" err="1"/>
              <a:t>NIEMOpen</a:t>
            </a:r>
            <a:r>
              <a:rPr lang="en-US" baseline="0" dirty="0"/>
              <a:t> as well. </a:t>
            </a:r>
            <a:endParaRPr lang="en-US" dirty="0"/>
          </a:p>
        </p:txBody>
      </p:sp>
      <p:sp>
        <p:nvSpPr>
          <p:cNvPr id="4" name="Slide Number Placeholder 3"/>
          <p:cNvSpPr>
            <a:spLocks noGrp="1"/>
          </p:cNvSpPr>
          <p:nvPr>
            <p:ph type="sldNum" sz="quarter" idx="5"/>
          </p:nvPr>
        </p:nvSpPr>
        <p:spPr/>
        <p:txBody>
          <a:bodyPr/>
          <a:lstStyle/>
          <a:p>
            <a:pPr defTabSz="464149">
              <a:defRPr/>
            </a:pPr>
            <a:fld id="{0B22E215-D3C6-D84F-8ECF-5127C8518219}" type="slidenum">
              <a:rPr lang="en-US">
                <a:solidFill>
                  <a:prstClr val="black"/>
                </a:solidFill>
                <a:latin typeface="Calibri"/>
              </a:rPr>
              <a:pPr defTabSz="464149">
                <a:defRPr/>
              </a:pPr>
              <a:t>22</a:t>
            </a:fld>
            <a:endParaRPr lang="en-US" dirty="0">
              <a:solidFill>
                <a:prstClr val="black"/>
              </a:solidFill>
              <a:latin typeface="Calibri"/>
            </a:endParaRPr>
          </a:p>
        </p:txBody>
      </p:sp>
    </p:spTree>
    <p:extLst>
      <p:ext uri="{BB962C8B-B14F-4D97-AF65-F5344CB8AC3E}">
        <p14:creationId xmlns:p14="http://schemas.microsoft.com/office/powerpoint/2010/main" val="660357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9916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621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3731" name="Notes Placeholder 2"/>
          <p:cNvSpPr>
            <a:spLocks noGrp="1"/>
          </p:cNvSpPr>
          <p:nvPr>
            <p:ph type="body" idx="1"/>
          </p:nvPr>
        </p:nvSpPr>
        <p:spPr bwMode="auto">
          <a:xfrm>
            <a:off x="701040" y="4387136"/>
            <a:ext cx="5608320" cy="4385533"/>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a:t>So what does this all boil down to?  Why NIEM? </a:t>
            </a:r>
            <a:r>
              <a:rPr lang="en-US" b="1" dirty="0" err="1"/>
              <a:t>NIEMOpen</a:t>
            </a:r>
            <a:r>
              <a:rPr lang="en-US" b="1" dirty="0"/>
              <a:t> provides:</a:t>
            </a:r>
          </a:p>
          <a:p>
            <a:endParaRPr lang="en-US" b="1" dirty="0"/>
          </a:p>
          <a:p>
            <a:r>
              <a:rPr lang="en-US" b="1" dirty="0"/>
              <a:t>Collaboration:</a:t>
            </a:r>
            <a:r>
              <a:rPr lang="en-US" i="1" dirty="0"/>
              <a:t> </a:t>
            </a:r>
          </a:p>
          <a:p>
            <a:r>
              <a:rPr lang="en-US" b="1" dirty="0"/>
              <a:t>Consistency:</a:t>
            </a:r>
            <a:r>
              <a:rPr lang="en-US" i="1" dirty="0"/>
              <a:t> </a:t>
            </a:r>
          </a:p>
          <a:p>
            <a:r>
              <a:rPr lang="en-US" b="1" dirty="0"/>
              <a:t>Development:</a:t>
            </a:r>
            <a:r>
              <a:rPr lang="en-US" i="1" dirty="0"/>
              <a:t> </a:t>
            </a:r>
          </a:p>
          <a:p>
            <a:r>
              <a:rPr lang="en-US" b="1" dirty="0"/>
              <a:t>Support:</a:t>
            </a:r>
          </a:p>
          <a:p>
            <a:endParaRPr lang="en-US" dirty="0"/>
          </a:p>
          <a:p>
            <a:r>
              <a:rPr lang="en-US" dirty="0"/>
              <a:t>Resulting in enhanced mission capabilities and organizational cost avoidance from reduced development and maintenance costs.</a:t>
            </a:r>
          </a:p>
          <a:p>
            <a:r>
              <a:rPr lang="en-US" dirty="0"/>
              <a:t>Specifically, </a:t>
            </a:r>
          </a:p>
          <a:p>
            <a:pPr lvl="0"/>
            <a:r>
              <a:rPr lang="en-US" b="1" dirty="0"/>
              <a:t>Lower Development Cost</a:t>
            </a:r>
            <a:r>
              <a:rPr lang="en-US" dirty="0"/>
              <a:t>:</a:t>
            </a:r>
            <a:r>
              <a:rPr lang="en-US" i="1" dirty="0"/>
              <a:t> </a:t>
            </a:r>
          </a:p>
          <a:p>
            <a:pPr lvl="0"/>
            <a:r>
              <a:rPr lang="en-US" b="1" dirty="0"/>
              <a:t>Enhanced Mission Capabilities</a:t>
            </a:r>
            <a:r>
              <a:rPr lang="en-US" dirty="0"/>
              <a:t>:</a:t>
            </a:r>
            <a:r>
              <a:rPr lang="en-US" i="1" dirty="0"/>
              <a:t> </a:t>
            </a:r>
          </a:p>
          <a:p>
            <a:pPr lvl="0"/>
            <a:r>
              <a:rPr lang="en-US" b="1" dirty="0"/>
              <a:t>Common Vocabulary</a:t>
            </a:r>
            <a:r>
              <a:rPr lang="en-US" dirty="0"/>
              <a:t>: </a:t>
            </a:r>
          </a:p>
          <a:p>
            <a:pPr lvl="0"/>
            <a:r>
              <a:rPr lang="en-US" b="1" dirty="0"/>
              <a:t>And Reduced Maintenance Costs</a:t>
            </a:r>
            <a:r>
              <a:rPr lang="en-US" dirty="0"/>
              <a:t>:</a:t>
            </a:r>
            <a:endParaRPr lang="en-US" sz="1000" dirty="0"/>
          </a:p>
        </p:txBody>
      </p:sp>
      <p:sp>
        <p:nvSpPr>
          <p:cNvPr id="706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464149" fontAlgn="base">
              <a:spcBef>
                <a:spcPct val="0"/>
              </a:spcBef>
              <a:spcAft>
                <a:spcPct val="0"/>
              </a:spcAft>
              <a:defRPr/>
            </a:pPr>
            <a:fld id="{7C6996F8-6529-4016-847A-A24210E9644A}" type="slidenum">
              <a:rPr lang="en-US">
                <a:solidFill>
                  <a:prstClr val="black"/>
                </a:solidFill>
                <a:latin typeface="Calibri"/>
              </a:rPr>
              <a:pPr defTabSz="464149" fontAlgn="base">
                <a:spcBef>
                  <a:spcPct val="0"/>
                </a:spcBef>
                <a:spcAft>
                  <a:spcPct val="0"/>
                </a:spcAft>
                <a:defRPr/>
              </a:pPr>
              <a:t>28</a:t>
            </a:fld>
            <a:endParaRPr lang="en-US" dirty="0">
              <a:solidFill>
                <a:prstClr val="black"/>
              </a:solidFill>
              <a:latin typeface="Calibri"/>
            </a:endParaRPr>
          </a:p>
        </p:txBody>
      </p:sp>
    </p:spTree>
    <p:extLst>
      <p:ext uri="{BB962C8B-B14F-4D97-AF65-F5344CB8AC3E}">
        <p14:creationId xmlns:p14="http://schemas.microsoft.com/office/powerpoint/2010/main" val="843064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200" kern="0" dirty="0">
                <a:effectLst/>
                <a:latin typeface="Calibri" panose="020F0502020204030204" pitchFamily="34" charset="0"/>
                <a:ea typeface="Calibri" panose="020F0502020204030204" pitchFamily="34" charset="0"/>
                <a:cs typeface="Calibri" panose="020F0502020204030204" pitchFamily="34" charset="0"/>
              </a:rPr>
              <a:t>Broadly speaking, the technologies and methods needed to make data speak to each other already exist.</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kern="0" dirty="0">
                <a:effectLst/>
                <a:latin typeface="Calibri" panose="020F0502020204030204" pitchFamily="34" charset="0"/>
                <a:ea typeface="Calibri" panose="020F0502020204030204" pitchFamily="34" charset="0"/>
                <a:cs typeface="Calibri" panose="020F0502020204030204" pitchFamily="34" charset="0"/>
              </a:rPr>
              <a:t>According to Data Management International (DAMA), the most serious impediments to interoperability often relate to how data is managed and how the lifecycle of data within and across organizations is governed. Data management, “the development, execution, and supervision of plans, policies, programs, and practices that deliver, control, protect, and enhance the value of data and information assets throughout their lifecycles” (DAMA 2017, 17), is therefore the cornerstone of any effort to make data more interoperable and reusable on a systemic scale.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kern="0" dirty="0">
                <a:effectLst/>
                <a:latin typeface="Calibri" panose="020F0502020204030204" pitchFamily="34" charset="0"/>
                <a:ea typeface="Calibri" panose="020F0502020204030204" pitchFamily="34" charset="0"/>
                <a:cs typeface="Calibri" panose="020F0502020204030204" pitchFamily="34" charset="0"/>
              </a:rPr>
              <a:t>To be effective, data management requires that data be effectively governed, controlled with oversight and accountability, as it moves within and between organizations during its lifecycle.</a:t>
            </a:r>
          </a:p>
          <a:p>
            <a:pPr marL="0" marR="0">
              <a:lnSpc>
                <a:spcPct val="107000"/>
              </a:lnSpc>
              <a:spcBef>
                <a:spcPts val="0"/>
              </a:spcBef>
              <a:spcAft>
                <a:spcPts val="0"/>
              </a:spcAft>
            </a:pPr>
            <a:r>
              <a:rPr lang="en-US" sz="1200" dirty="0">
                <a:solidFill>
                  <a:schemeClr val="bg2">
                    <a:lumMod val="10000"/>
                  </a:schemeClr>
                </a:solidFill>
              </a:rPr>
              <a:t>Since 2012 ODNI and </a:t>
            </a:r>
            <a:r>
              <a:rPr lang="en-US" sz="1200" dirty="0" err="1">
                <a:solidFill>
                  <a:schemeClr val="bg2">
                    <a:lumMod val="10000"/>
                  </a:schemeClr>
                </a:solidFill>
              </a:rPr>
              <a:t>NIEMOpen</a:t>
            </a:r>
            <a:r>
              <a:rPr lang="en-US" sz="1200" dirty="0">
                <a:solidFill>
                  <a:schemeClr val="bg2">
                    <a:lumMod val="10000"/>
                  </a:schemeClr>
                </a:solidFill>
              </a:rPr>
              <a:t> worked together to enable the use of metadata to describe specific requirements in regards to information security and the handling of sensitive privacy-protected information. Including this metadata allows systems that implement </a:t>
            </a:r>
            <a:r>
              <a:rPr lang="en-US" sz="1200" dirty="0" err="1">
                <a:solidFill>
                  <a:schemeClr val="bg2">
                    <a:lumMod val="10000"/>
                  </a:schemeClr>
                </a:solidFill>
              </a:rPr>
              <a:t>NIEMOpen</a:t>
            </a:r>
            <a:r>
              <a:rPr lang="en-US" sz="1200" dirty="0">
                <a:solidFill>
                  <a:schemeClr val="bg2">
                    <a:lumMod val="10000"/>
                  </a:schemeClr>
                </a:solidFill>
              </a:rPr>
              <a:t> to automatically enforce rules that govern the use, protection, dissemination, and access controls for data being shared.</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kern="0" dirty="0">
                <a:effectLst/>
                <a:latin typeface="Calibri" panose="020F0502020204030204" pitchFamily="34" charset="0"/>
                <a:ea typeface="Calibri" panose="020F0502020204030204" pitchFamily="34" charset="0"/>
                <a:cs typeface="Calibri" panose="020F0502020204030204" pitchFamily="34" charset="0"/>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33</a:t>
            </a:fld>
            <a:endParaRPr lang="en-US"/>
          </a:p>
        </p:txBody>
      </p:sp>
    </p:spTree>
    <p:extLst>
      <p:ext uri="{BB962C8B-B14F-4D97-AF65-F5344CB8AC3E}">
        <p14:creationId xmlns:p14="http://schemas.microsoft.com/office/powerpoint/2010/main" val="1154522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Arial" panose="020B0604020202020204" pitchFamily="34" charset="0"/>
              </a:rPr>
              <a:t>NIEMOpen</a:t>
            </a:r>
            <a:r>
              <a:rPr lang="en-US" sz="1800" b="0" i="0" u="none" strike="noStrike" baseline="0" dirty="0">
                <a:latin typeface="Arial" panose="020B0604020202020204" pitchFamily="34" charset="0"/>
              </a:rPr>
              <a:t> defines many of the elements and attributes that would be required for tagging content in a privacy management system. For instance, the </a:t>
            </a:r>
            <a:r>
              <a:rPr lang="en-US" sz="1800" b="0" i="0" u="none" strike="noStrike" baseline="0" dirty="0" err="1">
                <a:latin typeface="Arial" panose="020B0604020202020204" pitchFamily="34" charset="0"/>
              </a:rPr>
              <a:t>NIEMOpen</a:t>
            </a:r>
            <a:r>
              <a:rPr lang="en-US" sz="1800" b="0" i="0" u="none" strike="noStrike" baseline="0" dirty="0">
                <a:latin typeface="Arial" panose="020B0604020202020204" pitchFamily="34" charset="0"/>
              </a:rPr>
              <a:t> includes metadata tags for association, source, and data quality, as well as a metadata type for extending the </a:t>
            </a:r>
            <a:r>
              <a:rPr lang="en-US" sz="1800" b="0" i="0" u="none" strike="noStrike" baseline="0" dirty="0" err="1">
                <a:latin typeface="Arial" panose="020B0604020202020204" pitchFamily="34" charset="0"/>
              </a:rPr>
              <a:t>NIEMOpen</a:t>
            </a:r>
            <a:r>
              <a:rPr lang="en-US" sz="1800" b="0" i="0" u="none" strike="noStrike" baseline="0" dirty="0">
                <a:latin typeface="Arial" panose="020B0604020202020204" pitchFamily="34" charset="0"/>
              </a:rPr>
              <a:t> to </a:t>
            </a:r>
            <a:r>
              <a:rPr lang="it-IT" sz="1800" b="0" i="0" u="none" strike="noStrike" baseline="0" dirty="0">
                <a:latin typeface="Arial" panose="020B0604020202020204" pitchFamily="34" charset="0"/>
              </a:rPr>
              <a:t>create additional content metadata tags.</a:t>
            </a:r>
          </a:p>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The security labeling information to be included 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NIEMOpen</a:t>
            </a:r>
            <a:r>
              <a:rPr lang="en-US" sz="1800" dirty="0">
                <a:effectLst/>
                <a:latin typeface="Calibri" panose="020F0502020204030204" pitchFamily="34" charset="0"/>
                <a:ea typeface="Calibri" panose="020F0502020204030204" pitchFamily="34" charset="0"/>
                <a:cs typeface="Times New Roman" panose="02020603050405020304" pitchFamily="18" charset="0"/>
              </a:rPr>
              <a:t> are specified in the IEPD. Specifically, the IEPD will detail the exact IC-ISM and IC-NTK elements that will be included in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NIEMOpen</a:t>
            </a:r>
            <a:r>
              <a:rPr lang="en-US" sz="1800" dirty="0">
                <a:effectLst/>
                <a:latin typeface="Calibri" panose="020F0502020204030204" pitchFamily="34" charset="0"/>
                <a:ea typeface="Calibri" panose="020F0502020204030204" pitchFamily="34" charset="0"/>
                <a:cs typeface="Times New Roman" panose="02020603050405020304" pitchFamily="18" charset="0"/>
              </a:rPr>
              <a:t> exchange. Furthermore, the payload and assertions are encapsulated in a transport container (IC-TDF) for exchange between autonomous domains and transport container protections are included in order to ensure the integrity and confidentiality of the information being exchanged.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928555-8587-4C3F-84D1-7D1BCAC02D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4480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err="1">
                <a:solidFill>
                  <a:srgbClr val="000000"/>
                </a:solidFill>
                <a:latin typeface="Calibri" panose="020F0502020204030204" pitchFamily="34" charset="0"/>
              </a:rPr>
              <a:t>NIEMOpen</a:t>
            </a:r>
            <a:r>
              <a:rPr lang="en-US" b="0" i="0" u="none" strike="noStrike" baseline="0" dirty="0">
                <a:solidFill>
                  <a:srgbClr val="000000"/>
                </a:solidFill>
                <a:latin typeface="Calibri" panose="020F0502020204030204" pitchFamily="34" charset="0"/>
              </a:rPr>
              <a:t> is technology agnostic in that it only addresses the format of data as it is shared between systems. </a:t>
            </a:r>
            <a:r>
              <a:rPr lang="en-US" b="0" i="0" u="none" strike="noStrike" baseline="0" dirty="0" err="1">
                <a:solidFill>
                  <a:srgbClr val="000000"/>
                </a:solidFill>
                <a:latin typeface="Calibri" panose="020F0502020204030204" pitchFamily="34" charset="0"/>
              </a:rPr>
              <a:t>NIEMOpen</a:t>
            </a:r>
            <a:r>
              <a:rPr lang="en-US" b="0" i="0" u="none" strike="noStrike" baseline="0" dirty="0">
                <a:solidFill>
                  <a:srgbClr val="000000"/>
                </a:solidFill>
                <a:latin typeface="Calibri" panose="020F0502020204030204" pitchFamily="34" charset="0"/>
              </a:rPr>
              <a:t> does not specify whether policy-based access control should be employed.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Framework does not define the rules for sharing, it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provides the structure to articulate the rules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Framework is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“implementation neutral”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Able to identify rules that were generic, </a:t>
            </a:r>
            <a:r>
              <a:rPr lang="en-US" sz="1800" b="1" i="1" kern="100" dirty="0">
                <a:effectLst/>
                <a:latin typeface="Calibri" panose="020F0502020204030204" pitchFamily="34" charset="0"/>
                <a:ea typeface="Calibri" panose="020F0502020204030204" pitchFamily="34" charset="0"/>
                <a:cs typeface="Times New Roman" panose="02020603050405020304" pitchFamily="18" charset="0"/>
              </a:rPr>
              <a:t>reusable across multiple datasets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Would be able to build a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library of reusable rules and rule templates</a:t>
            </a:r>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35</a:t>
            </a:fld>
            <a:endParaRPr lang="en-US"/>
          </a:p>
        </p:txBody>
      </p:sp>
    </p:spTree>
    <p:extLst>
      <p:ext uri="{BB962C8B-B14F-4D97-AF65-F5344CB8AC3E}">
        <p14:creationId xmlns:p14="http://schemas.microsoft.com/office/powerpoint/2010/main" val="2587971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153140-4B20-422D-939A-995650A25D4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7161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4149">
              <a:defRPr/>
            </a:pPr>
            <a:r>
              <a:rPr lang="en-US" sz="2000" dirty="0"/>
              <a:t>We have found that SLTTs have one of the most complex data sharing environments that exist in the industry today.  You must share data with multiple federal agencies, other SLTTs, ISACs, ISAOs, working groups, industry and vendor partners, and all driven by compliance requirements.</a:t>
            </a:r>
          </a:p>
          <a:p>
            <a:pPr defTabSz="464149">
              <a:defRPr/>
            </a:pPr>
            <a:endParaRPr lang="en-US" sz="2000" dirty="0"/>
          </a:p>
          <a:p>
            <a:pPr defTabSz="464149">
              <a:defRPr/>
            </a:pPr>
            <a:r>
              <a:rPr lang="en-US" sz="2000" dirty="0"/>
              <a:t>The different agencies and partners adhere to different standards, developed at different times, for different purposes. Legacy systems have to integrate with new systems, and adoption of different cyber taxonomies, like STIX and VERIS that were developed and are focused on a single domain scope, cyber, without forethought for sharing data between agencies or across information domains. </a:t>
            </a:r>
          </a:p>
          <a:p>
            <a:pPr defTabSz="464149">
              <a:defRPr/>
            </a:pPr>
            <a:endParaRPr lang="en-US" sz="2000" dirty="0"/>
          </a:p>
          <a:p>
            <a:pPr defTabSz="464149">
              <a:defRPr/>
            </a:pPr>
            <a:r>
              <a:rPr lang="en-US" sz="2000" dirty="0"/>
              <a:t>As a consequence, data management and information sharing, is fragmented at best and repetitive reporting is required, resulting in old data, shared slowly, which limits decision making and response actions.</a:t>
            </a:r>
          </a:p>
        </p:txBody>
      </p:sp>
      <p:sp>
        <p:nvSpPr>
          <p:cNvPr id="4" name="Slide Number Placeholder 3"/>
          <p:cNvSpPr>
            <a:spLocks noGrp="1"/>
          </p:cNvSpPr>
          <p:nvPr>
            <p:ph type="sldNum" sz="quarter" idx="5"/>
          </p:nvPr>
        </p:nvSpPr>
        <p:spPr/>
        <p:txBody>
          <a:bodyPr/>
          <a:lstStyle/>
          <a:p>
            <a:fld id="{1287CE15-94C8-4EBD-A669-CBAD7ED0CA28}" type="slidenum">
              <a:rPr lang="en-US" smtClean="0"/>
              <a:t>3</a:t>
            </a:fld>
            <a:endParaRPr lang="en-US"/>
          </a:p>
        </p:txBody>
      </p:sp>
    </p:spTree>
    <p:extLst>
      <p:ext uri="{BB962C8B-B14F-4D97-AF65-F5344CB8AC3E}">
        <p14:creationId xmlns:p14="http://schemas.microsoft.com/office/powerpoint/2010/main" val="837127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44DFB6-DD8C-4D0C-8381-9D33A1898EFF}"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325920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NIEMOpen</a:t>
            </a:r>
            <a:r>
              <a:rPr lang="en-US" dirty="0"/>
              <a:t> community</a:t>
            </a:r>
            <a:r>
              <a:rPr lang="en-US" baseline="0" dirty="0"/>
              <a:t> provides a multi-</a:t>
            </a:r>
            <a:r>
              <a:rPr lang="en-US" baseline="0" dirty="0" err="1"/>
              <a:t>tude</a:t>
            </a:r>
            <a:r>
              <a:rPr lang="en-US" baseline="0" dirty="0"/>
              <a:t> of resources to assist you in your successful interoperability implementations:</a:t>
            </a:r>
          </a:p>
          <a:p>
            <a:endParaRPr lang="en-US" baseline="0" dirty="0"/>
          </a:p>
          <a:p>
            <a:r>
              <a:rPr lang="en-US" baseline="0" dirty="0"/>
              <a:t>Resources include a robust governance structure, access to the </a:t>
            </a:r>
            <a:r>
              <a:rPr lang="en-US" baseline="0" dirty="0" err="1"/>
              <a:t>NIEMOpen</a:t>
            </a:r>
            <a:r>
              <a:rPr lang="en-US" baseline="0" dirty="0"/>
              <a:t> Management office for support and guidance and ultimately the </a:t>
            </a:r>
            <a:r>
              <a:rPr lang="en-US" baseline="0" dirty="0" err="1"/>
              <a:t>NIEMOpen</a:t>
            </a:r>
            <a:r>
              <a:rPr lang="en-US" baseline="0" dirty="0"/>
              <a:t> data model, specifications and documentations. </a:t>
            </a:r>
          </a:p>
          <a:p>
            <a:endParaRPr lang="en-US" dirty="0"/>
          </a:p>
        </p:txBody>
      </p:sp>
      <p:sp>
        <p:nvSpPr>
          <p:cNvPr id="4" name="Slide Number Placeholder 3"/>
          <p:cNvSpPr>
            <a:spLocks noGrp="1"/>
          </p:cNvSpPr>
          <p:nvPr>
            <p:ph type="sldNum" sz="quarter" idx="10"/>
          </p:nvPr>
        </p:nvSpPr>
        <p:spPr/>
        <p:txBody>
          <a:bodyPr/>
          <a:lstStyle/>
          <a:p>
            <a:pPr defTabSz="464149">
              <a:defRPr/>
            </a:pPr>
            <a:fld id="{1287CE15-94C8-4EBD-A669-CBAD7ED0CA28}" type="slidenum">
              <a:rPr lang="en-US">
                <a:solidFill>
                  <a:prstClr val="black"/>
                </a:solidFill>
                <a:latin typeface="Calibri"/>
              </a:rPr>
              <a:pPr defTabSz="464149">
                <a:defRPr/>
              </a:pPr>
              <a:t>39</a:t>
            </a:fld>
            <a:endParaRPr lang="en-US" dirty="0">
              <a:solidFill>
                <a:prstClr val="black"/>
              </a:solidFill>
              <a:latin typeface="Calibri"/>
            </a:endParaRPr>
          </a:p>
        </p:txBody>
      </p:sp>
    </p:spTree>
    <p:extLst>
      <p:ext uri="{BB962C8B-B14F-4D97-AF65-F5344CB8AC3E}">
        <p14:creationId xmlns:p14="http://schemas.microsoft.com/office/powerpoint/2010/main" val="4281250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Steps</a:t>
            </a:r>
          </a:p>
          <a:p>
            <a:r>
              <a:rPr lang="en-US" dirty="0"/>
              <a:t>CSN will be assisting with in the test locations so we can verify the Message Exchanges work. Those packages will then be published for all SLTTs to use</a:t>
            </a:r>
          </a:p>
          <a:p>
            <a:r>
              <a:rPr lang="en-US" dirty="0"/>
              <a:t>No more and no less work than you’re probably already doing or will soon have to do</a:t>
            </a:r>
          </a:p>
        </p:txBody>
      </p:sp>
      <p:sp>
        <p:nvSpPr>
          <p:cNvPr id="4" name="Slide Number Placeholder 3"/>
          <p:cNvSpPr>
            <a:spLocks noGrp="1"/>
          </p:cNvSpPr>
          <p:nvPr>
            <p:ph type="sldNum" sz="quarter" idx="5"/>
          </p:nvPr>
        </p:nvSpPr>
        <p:spPr/>
        <p:txBody>
          <a:bodyPr/>
          <a:lstStyle/>
          <a:p>
            <a:fld id="{5F8897AF-D04E-4367-BADA-11FF3D514EE8}" type="slidenum">
              <a:rPr lang="en-US" smtClean="0"/>
              <a:t>40</a:t>
            </a:fld>
            <a:endParaRPr lang="en-US"/>
          </a:p>
        </p:txBody>
      </p:sp>
    </p:spTree>
    <p:extLst>
      <p:ext uri="{BB962C8B-B14F-4D97-AF65-F5344CB8AC3E}">
        <p14:creationId xmlns:p14="http://schemas.microsoft.com/office/powerpoint/2010/main" val="3663852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54243" lvl="1" indent="-290093">
              <a:lnSpc>
                <a:spcPct val="107000"/>
              </a:lnSpc>
              <a:spcAft>
                <a:spcPts val="812"/>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 the Get Request you will get back data in a common format such as XML or JSON. </a:t>
            </a:r>
          </a:p>
          <a:p>
            <a:pPr marL="754243" lvl="1" indent="-290093">
              <a:lnSpc>
                <a:spcPct val="107000"/>
              </a:lnSpc>
              <a:spcAft>
                <a:spcPts val="812"/>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When data is sent in the response, it’s sent as a string, or text. </a:t>
            </a:r>
          </a:p>
          <a:p>
            <a:pPr marL="754243" lvl="1" indent="-290093">
              <a:lnSpc>
                <a:spcPct val="107000"/>
              </a:lnSpc>
              <a:spcAft>
                <a:spcPts val="812"/>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In order to work with the data , you want to convert it into the type of object your system is using. This process of converting the string to an object is referred to as  parsing. </a:t>
            </a:r>
          </a:p>
          <a:p>
            <a:pPr marL="754243" lvl="1" indent="-290093">
              <a:lnSpc>
                <a:spcPct val="107000"/>
              </a:lnSpc>
              <a:spcAft>
                <a:spcPts val="812"/>
              </a:spcAft>
              <a:buFont typeface="Arial" panose="020B0604020202020204" pitchFamily="34" charset="0"/>
              <a:buChar char="•"/>
            </a:pPr>
            <a:r>
              <a:rPr lang="en-US" dirty="0">
                <a:latin typeface="Calibri" panose="020F0502020204030204" pitchFamily="34" charset="0"/>
                <a:ea typeface="Calibri" panose="020F0502020204030204" pitchFamily="34" charset="0"/>
                <a:cs typeface="Times New Roman" panose="02020603050405020304" pitchFamily="18" charset="0"/>
              </a:rPr>
              <a:t>A message exchange is like an API. It provides the documentation that tells the developers how to get/send the data and in what format. </a:t>
            </a:r>
            <a:r>
              <a:rPr lang="en-US" b="0" i="0" dirty="0">
                <a:solidFill>
                  <a:srgbClr val="202124"/>
                </a:solidFill>
                <a:effectLst/>
                <a:latin typeface="Google Sans"/>
              </a:rPr>
              <a:t>Extract, transform, load</a:t>
            </a:r>
          </a:p>
          <a:p>
            <a:pPr marL="754243" lvl="1" indent="-290093">
              <a:lnSpc>
                <a:spcPct val="107000"/>
              </a:lnSpc>
              <a:spcAft>
                <a:spcPts val="812"/>
              </a:spcAft>
              <a:buFont typeface="Arial" panose="020B0604020202020204" pitchFamily="34" charset="0"/>
              <a:buChar char="•"/>
            </a:pPr>
            <a:endParaRPr lang="en-US" b="0" i="0" dirty="0">
              <a:solidFill>
                <a:srgbClr val="202124"/>
              </a:solidFill>
              <a:effectLst/>
              <a:latin typeface="Google Sans"/>
            </a:endParaRPr>
          </a:p>
          <a:p>
            <a:r>
              <a:rPr lang="en-US" dirty="0"/>
              <a:t>The </a:t>
            </a:r>
            <a:r>
              <a:rPr lang="en-US" u="sng" dirty="0"/>
              <a:t>Data Package standard</a:t>
            </a:r>
            <a:r>
              <a:rPr lang="en-US" dirty="0"/>
              <a:t> is a containerization format used to describe and package any collection of data, based on existing practices for publishing open-source software. It provides a "contract for data interoperability" through the specification of a simple wrapper and basic structure for data sharing, integration and automation without requiring major changes to the underlying data being packaged.</a:t>
            </a:r>
          </a:p>
          <a:p>
            <a:r>
              <a:rPr lang="en-US" dirty="0"/>
              <a:t>Its specification is based on the principles of simplicity and extensibility, and the ability to provide both human- editable and machine-useable metadata. It emphasizes the re-use of existing standard formats for data, and is language, technology and infrastructure-agnostic. To create a data package, one has only to create a '</a:t>
            </a:r>
            <a:r>
              <a:rPr lang="en-US" dirty="0" err="1"/>
              <a:t>datapackage.json</a:t>
            </a:r>
            <a:r>
              <a:rPr lang="en-US" dirty="0"/>
              <a:t>' descriptor file in the top-level directory of a set of data files. This descriptor file contains general metadata (e.g., name of the package, </a:t>
            </a:r>
            <a:r>
              <a:rPr lang="en-US" dirty="0" err="1"/>
              <a:t>licence</a:t>
            </a:r>
            <a:r>
              <a:rPr lang="en-US" dirty="0"/>
              <a:t>, publisher, etc.) as well as a list of all the other files included in the package, along with information about them (e.g., size and schema).</a:t>
            </a:r>
            <a:endParaRPr lang="en-US" b="0" i="0" dirty="0">
              <a:solidFill>
                <a:srgbClr val="202124"/>
              </a:solidFill>
              <a:effectLst/>
              <a:latin typeface="Google Sans"/>
            </a:endParaRPr>
          </a:p>
        </p:txBody>
      </p:sp>
      <p:sp>
        <p:nvSpPr>
          <p:cNvPr id="4" name="Slide Number Placeholder 3"/>
          <p:cNvSpPr>
            <a:spLocks noGrp="1"/>
          </p:cNvSpPr>
          <p:nvPr>
            <p:ph type="sldNum" sz="quarter" idx="10"/>
          </p:nvPr>
        </p:nvSpPr>
        <p:spPr/>
        <p:txBody>
          <a:bodyPr/>
          <a:lstStyle/>
          <a:p>
            <a:pPr>
              <a:defRPr/>
            </a:pPr>
            <a:fld id="{A0F65743-3709-4845-8C48-66182B01E8A1}" type="slidenum">
              <a:rPr lang="en-US" smtClean="0"/>
              <a:pPr>
                <a:defRPr/>
              </a:pPr>
              <a:t>41</a:t>
            </a:fld>
            <a:endParaRPr lang="en-US" dirty="0"/>
          </a:p>
        </p:txBody>
      </p:sp>
    </p:spTree>
    <p:extLst>
      <p:ext uri="{BB962C8B-B14F-4D97-AF65-F5344CB8AC3E}">
        <p14:creationId xmlns:p14="http://schemas.microsoft.com/office/powerpoint/2010/main" val="2154913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 you aren’t starting from scratch.</a:t>
            </a:r>
          </a:p>
          <a:p>
            <a:endParaRPr lang="en-US" dirty="0"/>
          </a:p>
          <a:p>
            <a:r>
              <a:rPr lang="en-US" dirty="0"/>
              <a:t>You have CSN support, the </a:t>
            </a:r>
            <a:r>
              <a:rPr lang="en-US" dirty="0" err="1"/>
              <a:t>NIEMOpen</a:t>
            </a:r>
            <a:r>
              <a:rPr lang="en-US" dirty="0"/>
              <a:t> Management Office</a:t>
            </a:r>
          </a:p>
        </p:txBody>
      </p:sp>
      <p:sp>
        <p:nvSpPr>
          <p:cNvPr id="4" name="Slide Number Placeholder 3"/>
          <p:cNvSpPr>
            <a:spLocks noGrp="1"/>
          </p:cNvSpPr>
          <p:nvPr>
            <p:ph type="sldNum" sz="quarter" idx="5"/>
          </p:nvPr>
        </p:nvSpPr>
        <p:spPr/>
        <p:txBody>
          <a:bodyPr/>
          <a:lstStyle/>
          <a:p>
            <a:fld id="{5F8897AF-D04E-4367-BADA-11FF3D514EE8}" type="slidenum">
              <a:rPr lang="en-US" smtClean="0"/>
              <a:t>42</a:t>
            </a:fld>
            <a:endParaRPr lang="en-US"/>
          </a:p>
        </p:txBody>
      </p:sp>
    </p:spTree>
    <p:extLst>
      <p:ext uri="{BB962C8B-B14F-4D97-AF65-F5344CB8AC3E}">
        <p14:creationId xmlns:p14="http://schemas.microsoft.com/office/powerpoint/2010/main" val="1828250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thinking about adopting the first Message Exchange Packages – here’s what you should be considering</a:t>
            </a:r>
          </a:p>
        </p:txBody>
      </p:sp>
      <p:sp>
        <p:nvSpPr>
          <p:cNvPr id="4" name="Slide Number Placeholder 3"/>
          <p:cNvSpPr>
            <a:spLocks noGrp="1"/>
          </p:cNvSpPr>
          <p:nvPr>
            <p:ph type="sldNum" sz="quarter" idx="5"/>
          </p:nvPr>
        </p:nvSpPr>
        <p:spPr/>
        <p:txBody>
          <a:bodyPr/>
          <a:lstStyle/>
          <a:p>
            <a:fld id="{5F8897AF-D04E-4367-BADA-11FF3D514EE8}" type="slidenum">
              <a:rPr lang="en-US" smtClean="0"/>
              <a:t>43</a:t>
            </a:fld>
            <a:endParaRPr lang="en-US"/>
          </a:p>
        </p:txBody>
      </p:sp>
    </p:spTree>
    <p:extLst>
      <p:ext uri="{BB962C8B-B14F-4D97-AF65-F5344CB8AC3E}">
        <p14:creationId xmlns:p14="http://schemas.microsoft.com/office/powerpoint/2010/main" val="3022909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44</a:t>
            </a:fld>
            <a:endParaRPr lang="en-US"/>
          </a:p>
        </p:txBody>
      </p:sp>
    </p:spTree>
    <p:extLst>
      <p:ext uri="{BB962C8B-B14F-4D97-AF65-F5344CB8AC3E}">
        <p14:creationId xmlns:p14="http://schemas.microsoft.com/office/powerpoint/2010/main" val="1591143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Stakeholders, Benefits, </a:t>
            </a:r>
          </a:p>
          <a:p>
            <a:endParaRPr lang="en-US" dirty="0"/>
          </a:p>
          <a:p>
            <a:r>
              <a:rPr lang="en-US" dirty="0"/>
              <a:t>- Face-to-Face Discussion</a:t>
            </a:r>
          </a:p>
          <a:p>
            <a:pPr marL="174056" indent="-174056">
              <a:buFontTx/>
              <a:buChar char="-"/>
            </a:pPr>
            <a:r>
              <a:rPr lang="en-US" dirty="0"/>
              <a:t>NBAC/NTAC Alignment</a:t>
            </a:r>
          </a:p>
          <a:p>
            <a:pPr marL="174056" indent="-174056">
              <a:buFontTx/>
              <a:buChar char="-"/>
            </a:pPr>
            <a:r>
              <a:rPr lang="en-US" dirty="0"/>
              <a:t>External Standards</a:t>
            </a:r>
            <a:r>
              <a:rPr lang="en-US" baseline="0" dirty="0"/>
              <a:t> Bodies</a:t>
            </a:r>
            <a:endParaRPr lang="en-US" dirty="0"/>
          </a:p>
          <a:p>
            <a:pPr marL="174056" indent="-174056">
              <a:buFontTx/>
              <a:buChar char="-"/>
            </a:pPr>
            <a:endParaRPr lang="en-US" dirty="0"/>
          </a:p>
          <a:p>
            <a:pPr marL="174056" indent="-174056">
              <a:buFontTx/>
              <a:buChar char="-"/>
            </a:pPr>
            <a:endParaRPr lang="en-US" dirty="0"/>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45</a:t>
            </a:fld>
            <a:endParaRPr lang="en-US" dirty="0">
              <a:solidFill>
                <a:prstClr val="black"/>
              </a:solidFill>
              <a:latin typeface="Calibri"/>
            </a:endParaRPr>
          </a:p>
        </p:txBody>
      </p:sp>
    </p:spTree>
    <p:extLst>
      <p:ext uri="{BB962C8B-B14F-4D97-AF65-F5344CB8AC3E}">
        <p14:creationId xmlns:p14="http://schemas.microsoft.com/office/powerpoint/2010/main" val="1993249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simplest level, data scientists and software developers use a specification constructed through the </a:t>
            </a:r>
            <a:r>
              <a:rPr lang="en-US" dirty="0" err="1"/>
              <a:t>NIEMOpen</a:t>
            </a:r>
            <a:r>
              <a:rPr lang="en-US" dirty="0"/>
              <a:t> process as documentation for a data resource they need to produce or consume. In this case the users need not be aware of </a:t>
            </a:r>
            <a:r>
              <a:rPr lang="en-US" dirty="0" err="1"/>
              <a:t>NIEMOpen</a:t>
            </a:r>
            <a:r>
              <a:rPr lang="en-US" dirty="0"/>
              <a:t> at all. For example, the Automated Secure Alarm Protocol (ASAP) (https://apcointl.org/resources/interoperability/asap.html) is an ANSI standard that is used for machine-to-machine communication data between alarm monitoring companies and 911 centers. Its data format is NIEM-conforming and was created through the </a:t>
            </a:r>
            <a:r>
              <a:rPr lang="en-US" dirty="0" err="1"/>
              <a:t>NIEMOpen</a:t>
            </a:r>
            <a:r>
              <a:rPr lang="en-US" dirty="0"/>
              <a:t> process, but software developers building applications for the protocol do not have to know or care about that. They only have to produce or consume data that conforms to the specification.</a:t>
            </a:r>
          </a:p>
          <a:p>
            <a:endParaRPr lang="en-US" dirty="0"/>
          </a:p>
          <a:p>
            <a:r>
              <a:rPr lang="en-US" dirty="0"/>
              <a:t>The next level of </a:t>
            </a:r>
            <a:r>
              <a:rPr lang="en-US" dirty="0" err="1"/>
              <a:t>NIEMOpen</a:t>
            </a:r>
            <a:r>
              <a:rPr lang="en-US" dirty="0"/>
              <a:t> use is to reuse </a:t>
            </a:r>
            <a:r>
              <a:rPr lang="en-US" dirty="0" err="1"/>
              <a:t>NIEMOpen</a:t>
            </a:r>
            <a:r>
              <a:rPr lang="en-US" dirty="0"/>
              <a:t> components for one portion of a data resource. This treats the </a:t>
            </a:r>
            <a:r>
              <a:rPr lang="en-US" dirty="0" err="1"/>
              <a:t>NIEMOpen</a:t>
            </a:r>
            <a:r>
              <a:rPr lang="en-US" dirty="0"/>
              <a:t> model as just another data vocabulary among others, such as Dublin Core and schema.org.</a:t>
            </a:r>
          </a:p>
          <a:p>
            <a:endParaRPr lang="en-US" dirty="0"/>
          </a:p>
          <a:p>
            <a:r>
              <a:rPr lang="en-US" dirty="0"/>
              <a:t>Scientists and developers may create their own NIEM-based specification to document a data resource they produce. In this case all of the data components will be NIEM-conforming, whether reused from the </a:t>
            </a:r>
            <a:r>
              <a:rPr lang="en-US" dirty="0" err="1"/>
              <a:t>NIEMOpen</a:t>
            </a:r>
            <a:r>
              <a:rPr lang="en-US" dirty="0"/>
              <a:t> model, adapted from another standard, or created from scratch. Several scientist/developer teams may form a community to create a data resource specification as the standard for data they all produce and consume. Or they may agree on a set of data components they will all use, while not attempting to standardize each complete resource. This is very similar to a </a:t>
            </a:r>
            <a:r>
              <a:rPr lang="en-US" dirty="0" err="1"/>
              <a:t>NIEMOpen</a:t>
            </a:r>
            <a:r>
              <a:rPr lang="en-US" dirty="0"/>
              <a:t> domain’s activity. The new community may seek recognition as a new domain, or affiliation with an existing domain, but is not required to do so.</a:t>
            </a:r>
          </a:p>
          <a:p>
            <a:endParaRPr lang="en-US" dirty="0"/>
          </a:p>
          <a:p>
            <a:r>
              <a:rPr lang="en-US" dirty="0"/>
              <a:t>Scientists and developers can participate in a </a:t>
            </a:r>
            <a:r>
              <a:rPr lang="en-US" dirty="0" err="1"/>
              <a:t>NIEMOpen</a:t>
            </a:r>
            <a:r>
              <a:rPr lang="en-US" dirty="0"/>
              <a:t> domain’s activities, proposing new and modified data elements in the domain </a:t>
            </a:r>
            <a:r>
              <a:rPr lang="en-US" dirty="0" err="1"/>
              <a:t>submodel</a:t>
            </a:r>
            <a:r>
              <a:rPr lang="en-US" dirty="0"/>
              <a:t> for use in multiple specifications. A representative from a </a:t>
            </a:r>
            <a:r>
              <a:rPr lang="en-US" dirty="0" err="1"/>
              <a:t>NIEMOpen</a:t>
            </a:r>
            <a:r>
              <a:rPr lang="en-US" dirty="0"/>
              <a:t> domain will act as a voting member of the </a:t>
            </a:r>
            <a:r>
              <a:rPr lang="en-US" dirty="0" err="1"/>
              <a:t>NIEMOpen</a:t>
            </a:r>
            <a:r>
              <a:rPr lang="en-US" dirty="0"/>
              <a:t> Business Architecture Committee (NBAC). The NBAC governs the </a:t>
            </a:r>
            <a:r>
              <a:rPr lang="en-US" dirty="0" err="1"/>
              <a:t>NIEMOpen</a:t>
            </a:r>
            <a:r>
              <a:rPr lang="en-US" dirty="0"/>
              <a:t> core model; work here often involves harmonizing data definitions among the domain models to create elements that can be used in any domain. An individual may also be invited to participate in the NBAC as a non-voting observer. </a:t>
            </a:r>
          </a:p>
          <a:p>
            <a:endParaRPr lang="en-US" dirty="0"/>
          </a:p>
        </p:txBody>
      </p:sp>
      <p:sp>
        <p:nvSpPr>
          <p:cNvPr id="4" name="Slide Number Placeholder 3"/>
          <p:cNvSpPr>
            <a:spLocks noGrp="1"/>
          </p:cNvSpPr>
          <p:nvPr>
            <p:ph type="sldNum" sz="quarter" idx="10"/>
          </p:nvPr>
        </p:nvSpPr>
        <p:spPr/>
        <p:txBody>
          <a:bodyPr/>
          <a:lstStyle/>
          <a:p>
            <a:fld id="{5F8897AF-D04E-4367-BADA-11FF3D514EE8}" type="slidenum">
              <a:rPr lang="en-US" smtClean="0"/>
              <a:t>46</a:t>
            </a:fld>
            <a:endParaRPr lang="en-US"/>
          </a:p>
        </p:txBody>
      </p:sp>
    </p:spTree>
    <p:extLst>
      <p:ext uri="{BB962C8B-B14F-4D97-AF65-F5344CB8AC3E}">
        <p14:creationId xmlns:p14="http://schemas.microsoft.com/office/powerpoint/2010/main" val="39865753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B3835"/>
                </a:solidFill>
                <a:effectLst/>
                <a:latin typeface="Helvetica Neue"/>
              </a:rPr>
              <a:t> Without semantic interoperability, Interoperability conflicts arise Semantic conflicts can occur at two different levels, at the data level and at the schema level. Conflicts on a data level occur due to data differences in different domains. Conflicts on schema level are semantic conflicts characterized by differences in logical structures Data-level conflicts • Different representation and interpretation of similar data Schema-level conflicts • Different logical structure or inconsistencies in metadata 13 More on semantic conflicts: </a:t>
            </a:r>
            <a:r>
              <a:rPr lang="en-US" b="0" i="0" dirty="0" err="1">
                <a:solidFill>
                  <a:srgbClr val="3B3835"/>
                </a:solidFill>
                <a:effectLst/>
                <a:latin typeface="Helvetica Neue"/>
              </a:rPr>
              <a:t>Peristeras</a:t>
            </a:r>
            <a:r>
              <a:rPr lang="en-US" b="0" i="0" dirty="0">
                <a:solidFill>
                  <a:srgbClr val="3B3835"/>
                </a:solidFill>
                <a:effectLst/>
                <a:latin typeface="Helvetica Neue"/>
              </a:rPr>
              <a:t> - JIS-2008-34-6-877 - A conceptual analysis of semantic conflicts in pan-European e-government services Schema isomorphism conflict i.e. Different attributes on ID cards in different states How do you interpret this data?</a:t>
            </a:r>
            <a:endParaRPr lang="en-US" dirty="0"/>
          </a:p>
        </p:txBody>
      </p:sp>
      <p:sp>
        <p:nvSpPr>
          <p:cNvPr id="4" name="Slide Number Placeholder 3"/>
          <p:cNvSpPr>
            <a:spLocks noGrp="1"/>
          </p:cNvSpPr>
          <p:nvPr>
            <p:ph type="sldNum" sz="quarter" idx="5"/>
          </p:nvPr>
        </p:nvSpPr>
        <p:spPr/>
        <p:txBody>
          <a:bodyPr/>
          <a:lstStyle/>
          <a:p>
            <a:fld id="{21B6C68B-C65E-42F5-B8B1-EF56B61C6946}" type="slidenum">
              <a:rPr lang="en-US" smtClean="0"/>
              <a:t>47</a:t>
            </a:fld>
            <a:endParaRPr lang="en-US"/>
          </a:p>
        </p:txBody>
      </p:sp>
    </p:spTree>
    <p:extLst>
      <p:ext uri="{BB962C8B-B14F-4D97-AF65-F5344CB8AC3E}">
        <p14:creationId xmlns:p14="http://schemas.microsoft.com/office/powerpoint/2010/main" val="334981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u="none" strike="noStrike" baseline="0" dirty="0">
                <a:solidFill>
                  <a:srgbClr val="000000"/>
                </a:solidFill>
                <a:latin typeface="Times New Roman" panose="02020603050405020304" pitchFamily="18" charset="0"/>
              </a:rPr>
              <a:t>interoperability between disparate systems requires highly structured data exchange procedures (i.e., standards) that ensure that data sent by one system can be interpreted and used by a receiving system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interoperability is necessary for cross-agency data sharing given the wide variety of technical architectures and products being used in public safety communication systems today. Furthermore,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real-time </a:t>
            </a:r>
            <a:r>
              <a:rPr lang="en-US" sz="1800" dirty="0">
                <a:effectLst/>
                <a:latin typeface="Calibri" panose="020F0502020204030204" pitchFamily="34" charset="0"/>
                <a:ea typeface="Calibri" panose="020F0502020204030204" pitchFamily="34" charset="0"/>
                <a:cs typeface="Times New Roman" panose="02020603050405020304" pitchFamily="18" charset="0"/>
              </a:rPr>
              <a:t>cross-agency data sharing will require a greater degree of interoperability</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For two applications to exchange mutually intelligible data, the data exchange standards they employ must not only be written in the same language, but they also need to use shared terms and definitions and follow the same relational structure (i.e., they must follow a shared schema)</a:t>
            </a:r>
          </a:p>
          <a:p>
            <a:endParaRPr lang="en-US" dirty="0"/>
          </a:p>
        </p:txBody>
      </p:sp>
      <p:sp>
        <p:nvSpPr>
          <p:cNvPr id="4" name="Slide Number Placeholder 3"/>
          <p:cNvSpPr>
            <a:spLocks noGrp="1"/>
          </p:cNvSpPr>
          <p:nvPr>
            <p:ph type="sldNum" sz="quarter" idx="5"/>
          </p:nvPr>
        </p:nvSpPr>
        <p:spPr/>
        <p:txBody>
          <a:bodyPr/>
          <a:lstStyle/>
          <a:p>
            <a:fld id="{0B22E215-D3C6-D84F-8ECF-5127C8518219}" type="slidenum">
              <a:rPr lang="en-US" smtClean="0"/>
              <a:pPr/>
              <a:t>4</a:t>
            </a:fld>
            <a:endParaRPr lang="en-US"/>
          </a:p>
        </p:txBody>
      </p:sp>
    </p:spTree>
    <p:extLst>
      <p:ext uri="{BB962C8B-B14F-4D97-AF65-F5344CB8AC3E}">
        <p14:creationId xmlns:p14="http://schemas.microsoft.com/office/powerpoint/2010/main" val="2318743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my </a:t>
            </a:r>
            <a:r>
              <a:rPr lang="en-US" dirty="0" err="1"/>
              <a:t>NIEMOpen</a:t>
            </a:r>
            <a:r>
              <a:rPr lang="en-US" dirty="0"/>
              <a:t> slogan for the DoD:</a:t>
            </a:r>
            <a:r>
              <a:rPr lang="en-US" baseline="0" dirty="0"/>
              <a:t> “The Data Exchange Designer Is King”</a:t>
            </a:r>
          </a:p>
          <a:p>
            <a:endParaRPr lang="en-US" baseline="0" dirty="0"/>
          </a:p>
          <a:p>
            <a:r>
              <a:rPr lang="en-US" baseline="0" dirty="0"/>
              <a:t>Maybe you don’t want the data exchange designer to be King.   Maybe you want to be the king, and the exchange designer merely a Baron or Duke or something underneath you.  That’s fine – but you will have to provide that governance yourself.  </a:t>
            </a:r>
            <a:r>
              <a:rPr lang="en-US" baseline="0" dirty="0" err="1"/>
              <a:t>NIEMOpen</a:t>
            </a:r>
            <a:r>
              <a:rPr lang="en-US" baseline="0" dirty="0"/>
              <a:t> does not do it for you.</a:t>
            </a:r>
          </a:p>
        </p:txBody>
      </p:sp>
      <p:sp>
        <p:nvSpPr>
          <p:cNvPr id="4" name="Slide Number Placeholder 3"/>
          <p:cNvSpPr>
            <a:spLocks noGrp="1"/>
          </p:cNvSpPr>
          <p:nvPr>
            <p:ph type="sldNum" sz="quarter" idx="10"/>
          </p:nvPr>
        </p:nvSpPr>
        <p:spPr/>
        <p:txBody>
          <a:bodyPr/>
          <a:lstStyle/>
          <a:p>
            <a:pPr defTabSz="464149">
              <a:defRPr/>
            </a:pPr>
            <a:fld id="{7B153140-4B20-422D-939A-995650A25D4D}" type="slidenum">
              <a:rPr lang="en-US">
                <a:solidFill>
                  <a:prstClr val="black"/>
                </a:solidFill>
                <a:latin typeface="Calibri"/>
              </a:rPr>
              <a:pPr defTabSz="464149">
                <a:defRPr/>
              </a:pPr>
              <a:t>48</a:t>
            </a:fld>
            <a:endParaRPr lang="en-US" dirty="0">
              <a:solidFill>
                <a:prstClr val="black"/>
              </a:solidFill>
              <a:latin typeface="Calibri"/>
            </a:endParaRPr>
          </a:p>
        </p:txBody>
      </p:sp>
    </p:spTree>
    <p:extLst>
      <p:ext uri="{BB962C8B-B14F-4D97-AF65-F5344CB8AC3E}">
        <p14:creationId xmlns:p14="http://schemas.microsoft.com/office/powerpoint/2010/main" val="2171411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defTabSz="970165">
              <a:defRPr/>
            </a:pPr>
            <a:fld id="{7B153140-4B20-422D-939A-995650A25D4D}" type="slidenum">
              <a:rPr lang="en-US">
                <a:solidFill>
                  <a:prstClr val="black"/>
                </a:solidFill>
                <a:latin typeface="Calibri" panose="020F0502020204030204"/>
              </a:rPr>
              <a:pPr defTabSz="970165">
                <a:defRPr/>
              </a:pPr>
              <a:t>49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230827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380"/>
              </a:lnSpc>
              <a:spcAft>
                <a:spcPts val="637"/>
              </a:spcAft>
            </a:pPr>
            <a:r>
              <a:rPr lang="en-US" sz="1900" dirty="0">
                <a:solidFill>
                  <a:srgbClr val="595959"/>
                </a:solidFill>
                <a:latin typeface="Arial" panose="020B0604020202020204" pitchFamily="34" charset="0"/>
                <a:ea typeface="MS Mincho" panose="02020609040205080304" pitchFamily="49" charset="-128"/>
                <a:cs typeface="Calibri" panose="020F0502020204030204" pitchFamily="34" charset="0"/>
              </a:rPr>
              <a:t>Let’s discuss what a </a:t>
            </a:r>
            <a:r>
              <a:rPr lang="en-US" sz="1900" dirty="0" err="1">
                <a:solidFill>
                  <a:srgbClr val="595959"/>
                </a:solidFill>
                <a:latin typeface="Arial" panose="020B0604020202020204" pitchFamily="34" charset="0"/>
                <a:ea typeface="MS Mincho" panose="02020609040205080304" pitchFamily="49" charset="-128"/>
                <a:cs typeface="Calibri" panose="020F0502020204030204" pitchFamily="34" charset="0"/>
              </a:rPr>
              <a:t>NIEMOpen</a:t>
            </a:r>
            <a:r>
              <a:rPr lang="en-US" sz="1900" dirty="0">
                <a:solidFill>
                  <a:srgbClr val="595959"/>
                </a:solidFill>
                <a:latin typeface="Arial" panose="020B0604020202020204" pitchFamily="34" charset="0"/>
                <a:ea typeface="MS Mincho" panose="02020609040205080304" pitchFamily="49" charset="-128"/>
                <a:cs typeface="Calibri" panose="020F0502020204030204" pitchFamily="34" charset="0"/>
              </a:rPr>
              <a:t> information exchange is and what its core functions are.</a:t>
            </a:r>
            <a:endParaRPr lang="en-US" sz="1900" dirty="0">
              <a:solidFill>
                <a:srgbClr val="595959"/>
              </a:solidFill>
              <a:latin typeface="Arial" panose="020B0604020202020204" pitchFamily="34" charset="0"/>
              <a:ea typeface="MS Mincho" panose="02020609040205080304" pitchFamily="49" charset="-128"/>
              <a:cs typeface="Times New Roman" panose="02020603050405020304" pitchFamily="18" charset="0"/>
            </a:endParaRPr>
          </a:p>
          <a:p>
            <a:pPr>
              <a:lnSpc>
                <a:spcPts val="1380"/>
              </a:lnSpc>
              <a:spcAft>
                <a:spcPts val="637"/>
              </a:spcAft>
            </a:pPr>
            <a:r>
              <a:rPr lang="en-US" sz="1900" dirty="0">
                <a:solidFill>
                  <a:srgbClr val="595959"/>
                </a:solidFill>
                <a:latin typeface="Arial" panose="020B0604020202020204" pitchFamily="34" charset="0"/>
                <a:ea typeface="MS Mincho" panose="02020609040205080304" pitchFamily="49" charset="-128"/>
                <a:cs typeface="Times New Roman" panose="02020603050405020304" pitchFamily="18" charset="0"/>
              </a:rPr>
              <a:t>In NIEM, an information exchange is also known as an Information Exchange Package (IEP), a description of specific information exchanged between a sender and a receiver. The IEP is usually coupled with additional documentation, sample XML instances, business rules, and more to compose an Information Exchange Package Documentation (IEPD). An IEPD is the final product of the </a:t>
            </a:r>
            <a:r>
              <a:rPr lang="en-US" sz="1900" dirty="0" err="1">
                <a:solidFill>
                  <a:srgbClr val="595959"/>
                </a:solidFill>
                <a:latin typeface="Arial" panose="020B0604020202020204" pitchFamily="34" charset="0"/>
                <a:ea typeface="MS Mincho" panose="02020609040205080304" pitchFamily="49" charset="-128"/>
                <a:cs typeface="Times New Roman" panose="02020603050405020304" pitchFamily="18" charset="0"/>
              </a:rPr>
              <a:t>NIEMOpen</a:t>
            </a:r>
            <a:r>
              <a:rPr lang="en-US" sz="1900" dirty="0">
                <a:solidFill>
                  <a:srgbClr val="595959"/>
                </a:solidFill>
                <a:latin typeface="Arial" panose="020B0604020202020204" pitchFamily="34" charset="0"/>
                <a:ea typeface="MS Mincho" panose="02020609040205080304" pitchFamily="49" charset="-128"/>
                <a:cs typeface="Times New Roman" panose="02020603050405020304" pitchFamily="18" charset="0"/>
              </a:rPr>
              <a:t> information exchange development process, also known as the IEPD Lifecycle.</a:t>
            </a:r>
          </a:p>
          <a:p>
            <a:pPr>
              <a:lnSpc>
                <a:spcPts val="1380"/>
              </a:lnSpc>
              <a:spcAft>
                <a:spcPts val="637"/>
              </a:spcAft>
            </a:pPr>
            <a:r>
              <a:rPr lang="en-US" sz="1900" dirty="0">
                <a:solidFill>
                  <a:srgbClr val="595959"/>
                </a:solidFill>
                <a:latin typeface="Arial" panose="020B0604020202020204" pitchFamily="34" charset="0"/>
                <a:ea typeface="MS Mincho" panose="02020609040205080304" pitchFamily="49" charset="-128"/>
                <a:cs typeface="Calibri" panose="020F0502020204030204" pitchFamily="34" charset="0"/>
              </a:rPr>
              <a:t>IEPDs have three core functions. IEPDs are:</a:t>
            </a:r>
            <a:endParaRPr lang="en-US" sz="1900" dirty="0">
              <a:solidFill>
                <a:srgbClr val="595959"/>
              </a:solidFill>
              <a:latin typeface="Arial" panose="020B0604020202020204" pitchFamily="34" charset="0"/>
              <a:ea typeface="MS Mincho" panose="02020609040205080304" pitchFamily="49" charset="-128"/>
              <a:cs typeface="Times New Roman" panose="02020603050405020304" pitchFamily="18" charset="0"/>
            </a:endParaRPr>
          </a:p>
          <a:p>
            <a:pPr marL="363812" indent="-363812">
              <a:lnSpc>
                <a:spcPts val="1273"/>
              </a:lnSpc>
              <a:spcBef>
                <a:spcPts val="637"/>
              </a:spcBef>
              <a:buFont typeface="+mj-lt"/>
              <a:buAutoNum type="arabicPeriod"/>
            </a:pPr>
            <a:r>
              <a:rPr lang="en-US" sz="1900" dirty="0">
                <a:solidFill>
                  <a:srgbClr val="595959"/>
                </a:solidFill>
                <a:latin typeface="Arial" panose="020B0604020202020204" pitchFamily="34" charset="0"/>
                <a:ea typeface="MS Mincho" panose="02020609040205080304" pitchFamily="49" charset="-128"/>
                <a:cs typeface="Times New Roman" panose="02020603050405020304" pitchFamily="18" charset="0"/>
              </a:rPr>
              <a:t>Developed to provide the business, functional, and technical details of the information exchange through predefined artifacts.</a:t>
            </a:r>
          </a:p>
          <a:p>
            <a:pPr marL="363812" indent="-363812">
              <a:lnSpc>
                <a:spcPts val="1273"/>
              </a:lnSpc>
              <a:spcAft>
                <a:spcPts val="637"/>
              </a:spcAft>
              <a:buFont typeface="+mj-lt"/>
              <a:buAutoNum type="arabicPeriod"/>
            </a:pPr>
            <a:r>
              <a:rPr lang="en-US" sz="1900" dirty="0">
                <a:solidFill>
                  <a:srgbClr val="595959"/>
                </a:solidFill>
                <a:latin typeface="Arial" panose="020B0604020202020204" pitchFamily="34" charset="0"/>
                <a:ea typeface="MS Mincho" panose="02020609040205080304" pitchFamily="49" charset="-128"/>
                <a:cs typeface="Times New Roman" panose="02020603050405020304" pitchFamily="18" charset="0"/>
              </a:rPr>
              <a:t>Created with a core set of artifacts in a prescribed format and organizational structure to allow for consistency.</a:t>
            </a:r>
          </a:p>
          <a:p>
            <a:r>
              <a:rPr lang="en-US" sz="1900" dirty="0">
                <a:solidFill>
                  <a:srgbClr val="595959"/>
                </a:solidFill>
                <a:latin typeface="Arial" panose="020B0604020202020204" pitchFamily="34" charset="0"/>
                <a:ea typeface="MS Mincho" panose="02020609040205080304" pitchFamily="49" charset="-128"/>
                <a:cs typeface="Times New Roman" panose="02020603050405020304" pitchFamily="18" charset="0"/>
              </a:rPr>
              <a:t>Designed to be shared and reused in the development of new information exchanges through the publication in IEPD repositories</a:t>
            </a:r>
            <a:endParaRPr lang="en-US" dirty="0"/>
          </a:p>
        </p:txBody>
      </p:sp>
      <p:sp>
        <p:nvSpPr>
          <p:cNvPr id="4" name="Slide Number Placeholder 3"/>
          <p:cNvSpPr>
            <a:spLocks noGrp="1"/>
          </p:cNvSpPr>
          <p:nvPr>
            <p:ph type="sldNum" sz="quarter" idx="5"/>
          </p:nvPr>
        </p:nvSpPr>
        <p:spPr/>
        <p:txBody>
          <a:bodyPr/>
          <a:lstStyle/>
          <a:p>
            <a:pPr defTabSz="464149">
              <a:defRPr/>
            </a:pPr>
            <a:fld id="{B7DA21B6-DD30-824E-9484-61254458B3F6}" type="slidenum">
              <a:rPr lang="en-US">
                <a:solidFill>
                  <a:prstClr val="black"/>
                </a:solidFill>
                <a:latin typeface="Calibri"/>
              </a:rPr>
              <a:pPr defTabSz="464149">
                <a:defRPr/>
              </a:pPr>
              <a:t>50</a:t>
            </a:fld>
            <a:endParaRPr lang="en-US" dirty="0">
              <a:solidFill>
                <a:prstClr val="black"/>
              </a:solidFill>
              <a:latin typeface="Calibri"/>
            </a:endParaRPr>
          </a:p>
        </p:txBody>
      </p:sp>
    </p:spTree>
    <p:extLst>
      <p:ext uri="{BB962C8B-B14F-4D97-AF65-F5344CB8AC3E}">
        <p14:creationId xmlns:p14="http://schemas.microsoft.com/office/powerpoint/2010/main" val="2619840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the </a:t>
            </a:r>
            <a:r>
              <a:rPr lang="en-US" dirty="0" err="1"/>
              <a:t>NIEMOpen</a:t>
            </a:r>
            <a:r>
              <a:rPr lang="en-US" dirty="0"/>
              <a:t> data model.</a:t>
            </a:r>
          </a:p>
          <a:p>
            <a:endParaRPr lang="en-US" dirty="0"/>
          </a:p>
          <a:p>
            <a:r>
              <a:rPr lang="en-US" dirty="0"/>
              <a:t>Words are to a dictionary as elements are to a data model. The </a:t>
            </a:r>
            <a:r>
              <a:rPr lang="en-US" dirty="0" err="1"/>
              <a:t>NIEMOpen</a:t>
            </a:r>
            <a:r>
              <a:rPr lang="en-US" dirty="0"/>
              <a:t> data model provides common, agreed-upon terms, definitions, and formats independent of how information is stored in individual systems.</a:t>
            </a:r>
          </a:p>
          <a:p>
            <a:endParaRPr lang="en-US" dirty="0"/>
          </a:p>
          <a:p>
            <a:r>
              <a:rPr lang="en-US" dirty="0"/>
              <a:t>It consists of two related vocabularies, </a:t>
            </a:r>
            <a:r>
              <a:rPr lang="en-US" dirty="0" err="1"/>
              <a:t>NIEMOpen</a:t>
            </a:r>
            <a:r>
              <a:rPr lang="en-US" dirty="0"/>
              <a:t> core and individual </a:t>
            </a:r>
            <a:r>
              <a:rPr lang="en-US" dirty="0" err="1"/>
              <a:t>NIEMOpen</a:t>
            </a:r>
            <a:r>
              <a:rPr lang="en-US" dirty="0"/>
              <a:t> domains.</a:t>
            </a:r>
          </a:p>
          <a:p>
            <a:endParaRPr lang="en-US" dirty="0"/>
          </a:p>
          <a:p>
            <a:r>
              <a:rPr lang="en-US" dirty="0" err="1"/>
              <a:t>NIEMOpen</a:t>
            </a:r>
            <a:r>
              <a:rPr lang="en-US" dirty="0"/>
              <a:t> core consists of data elements that are commonly understood across domains. It’s governed jointly by all </a:t>
            </a:r>
            <a:r>
              <a:rPr lang="en-US" dirty="0" err="1"/>
              <a:t>NIEMOpen</a:t>
            </a:r>
            <a:r>
              <a:rPr lang="en-US" dirty="0"/>
              <a:t> domains.</a:t>
            </a:r>
          </a:p>
          <a:p>
            <a:endParaRPr lang="en-US" dirty="0"/>
          </a:p>
          <a:p>
            <a:r>
              <a:rPr lang="en-US" dirty="0"/>
              <a:t>A </a:t>
            </a:r>
            <a:r>
              <a:rPr lang="en-US" dirty="0" err="1"/>
              <a:t>NIEMOpen</a:t>
            </a:r>
            <a:r>
              <a:rPr lang="en-US" dirty="0"/>
              <a:t> domain represents both the governance and model content oriented around a community’s business needs. A </a:t>
            </a:r>
            <a:r>
              <a:rPr lang="en-US" dirty="0" err="1"/>
              <a:t>NIEMOpen</a:t>
            </a:r>
            <a:r>
              <a:rPr lang="en-US" dirty="0"/>
              <a:t> domain manages their portion of the </a:t>
            </a:r>
            <a:r>
              <a:rPr lang="en-US" dirty="0" err="1"/>
              <a:t>NIEMOpen</a:t>
            </a:r>
            <a:r>
              <a:rPr lang="en-US" dirty="0"/>
              <a:t> data model and works with other </a:t>
            </a:r>
            <a:r>
              <a:rPr lang="en-US" dirty="0" err="1"/>
              <a:t>NIEMOpen</a:t>
            </a:r>
            <a:r>
              <a:rPr lang="en-US" dirty="0"/>
              <a:t> domains to collaboratively identify areas of overlapping interest. As a community member of NIEM, your involvement could span one or more </a:t>
            </a:r>
            <a:r>
              <a:rPr lang="en-US" dirty="0" err="1"/>
              <a:t>NIEMOpen</a:t>
            </a:r>
            <a:r>
              <a:rPr lang="en-US" dirty="0"/>
              <a:t> domains. You also don’t need to be aligned to a formal </a:t>
            </a:r>
            <a:r>
              <a:rPr lang="en-US" dirty="0" err="1"/>
              <a:t>NIEMOpen</a:t>
            </a:r>
            <a:r>
              <a:rPr lang="en-US" dirty="0"/>
              <a:t> domain to use NIEM, as NIEM’s core elements are universal and applicable to many or all.</a:t>
            </a:r>
          </a:p>
          <a:p>
            <a:endParaRPr lang="en-US" dirty="0"/>
          </a:p>
          <a:p>
            <a:r>
              <a:rPr lang="en-US" dirty="0"/>
              <a:t>Future domains are added by </a:t>
            </a:r>
            <a:r>
              <a:rPr lang="en-US" dirty="0" err="1"/>
              <a:t>NIEMOpen</a:t>
            </a:r>
            <a:r>
              <a:rPr lang="en-US" dirty="0"/>
              <a:t> as necessary, based on an established business need.</a:t>
            </a:r>
          </a:p>
          <a:p>
            <a:endParaRPr lang="en-US" b="1" i="1" dirty="0"/>
          </a:p>
          <a:p>
            <a:endParaRPr lang="en-US" dirty="0"/>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51</a:t>
            </a:fld>
            <a:endParaRPr lang="en-US" dirty="0">
              <a:solidFill>
                <a:prstClr val="black"/>
              </a:solidFill>
              <a:latin typeface="Calibri"/>
            </a:endParaRPr>
          </a:p>
        </p:txBody>
      </p:sp>
    </p:spTree>
    <p:extLst>
      <p:ext uri="{BB962C8B-B14F-4D97-AF65-F5344CB8AC3E}">
        <p14:creationId xmlns:p14="http://schemas.microsoft.com/office/powerpoint/2010/main" val="18603621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AC517BDE-A33E-4C66-B519-4972345D78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5EB89962-C02C-4408-A262-864479561E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err="1">
                <a:solidFill>
                  <a:schemeClr val="bg1"/>
                </a:solidFill>
                <a:latin typeface="Arial"/>
                <a:cs typeface="Arial"/>
              </a:rPr>
              <a:t>NIEMOpen</a:t>
            </a:r>
            <a:r>
              <a:rPr lang="en-US" b="1" dirty="0">
                <a:solidFill>
                  <a:schemeClr val="bg1"/>
                </a:solidFill>
                <a:latin typeface="Arial"/>
                <a:cs typeface="Arial"/>
              </a:rPr>
              <a:t> intentionally does not address </a:t>
            </a:r>
            <a:r>
              <a:rPr lang="en-US" dirty="0">
                <a:solidFill>
                  <a:schemeClr val="bg1"/>
                </a:solidFill>
                <a:latin typeface="Arial"/>
                <a:cs typeface="Arial"/>
              </a:rPr>
              <a:t>standardizing data inside legacy systems. </a:t>
            </a:r>
            <a:r>
              <a:rPr lang="en-US" dirty="0" err="1">
                <a:solidFill>
                  <a:schemeClr val="bg1"/>
                </a:solidFill>
                <a:latin typeface="Arial"/>
                <a:cs typeface="Arial"/>
              </a:rPr>
              <a:t>NIEMOpen</a:t>
            </a:r>
            <a:r>
              <a:rPr lang="en-US" dirty="0">
                <a:solidFill>
                  <a:schemeClr val="bg1"/>
                </a:solidFill>
                <a:latin typeface="Arial"/>
                <a:cs typeface="Arial"/>
              </a:rPr>
              <a:t> serves as a translation layer (providing a common understanding) between and across disparate systems	</a:t>
            </a:r>
          </a:p>
          <a:p>
            <a:r>
              <a:rPr lang="en-US" dirty="0"/>
              <a:t>In order to provide infrastructure flexibility, </a:t>
            </a:r>
            <a:r>
              <a:rPr lang="en-US" dirty="0" err="1"/>
              <a:t>NIEMOpen</a:t>
            </a:r>
            <a:r>
              <a:rPr lang="en-US" dirty="0"/>
              <a:t> does not define implementation specifications</a:t>
            </a:r>
          </a:p>
          <a:p>
            <a:r>
              <a:rPr lang="en-US" dirty="0" err="1"/>
              <a:t>NIEMOpen</a:t>
            </a:r>
            <a:r>
              <a:rPr lang="en-US" dirty="0"/>
              <a:t> defines the format and structure of data in transit</a:t>
            </a:r>
          </a:p>
          <a:p>
            <a:r>
              <a:rPr lang="en-US" dirty="0"/>
              <a:t>Exchange partners decide how to store and process the NIEM-conformant data being exchanged</a:t>
            </a:r>
          </a:p>
          <a:p>
            <a:r>
              <a:rPr lang="en-US" dirty="0" err="1"/>
              <a:t>NIEMOpen</a:t>
            </a:r>
            <a:r>
              <a:rPr lang="en-US" dirty="0"/>
              <a:t> can be established within an organization’s Service Oriented Architecture (SOA) as a data standard for all information exchanges</a:t>
            </a:r>
          </a:p>
          <a:p>
            <a:r>
              <a:rPr lang="en-US" dirty="0"/>
              <a:t>Security and privacy should be key considerations when implementing an exchange</a:t>
            </a:r>
          </a:p>
          <a:p>
            <a:endParaRPr lang="en-US" dirty="0"/>
          </a:p>
          <a:p>
            <a:r>
              <a:rPr lang="en-US" dirty="0"/>
              <a:t>Specific exchanges may contain metadata regarding security policies associated with the exchange (e.g., classifications such as SECRET or Secret But Unclassified—SBU), but it remains the responsibility of the applications, networks, and information systems that actually transact the exchanges to implement security services, transport, etc. IEPDs are themselves reusable, modifiable, and extendable. </a:t>
            </a:r>
          </a:p>
          <a:p>
            <a:pPr eaLnBrk="1" hangingPunct="1">
              <a:spcBef>
                <a:spcPct val="0"/>
              </a:spcBef>
            </a:pPr>
            <a:endParaRPr lang="en-US" altLang="en-US" dirty="0"/>
          </a:p>
        </p:txBody>
      </p:sp>
      <p:sp>
        <p:nvSpPr>
          <p:cNvPr id="74756" name="Slide Number Placeholder 3">
            <a:extLst>
              <a:ext uri="{FF2B5EF4-FFF2-40B4-BE49-F238E27FC236}">
                <a16:creationId xmlns:a16="http://schemas.microsoft.com/office/drawing/2014/main" id="{D3D12D83-D614-4CFC-9E1F-645FC2FAC6C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54243" indent="-290093" eaLnBrk="0" hangingPunct="0">
              <a:defRPr>
                <a:solidFill>
                  <a:schemeClr val="tx1"/>
                </a:solidFill>
                <a:latin typeface="Arial" panose="020B0604020202020204" pitchFamily="34" charset="0"/>
                <a:cs typeface="Arial" panose="020B0604020202020204" pitchFamily="34" charset="0"/>
              </a:defRPr>
            </a:lvl2pPr>
            <a:lvl3pPr marL="1160374" indent="-232075" eaLnBrk="0" hangingPunct="0">
              <a:defRPr>
                <a:solidFill>
                  <a:schemeClr val="tx1"/>
                </a:solidFill>
                <a:latin typeface="Arial" panose="020B0604020202020204" pitchFamily="34" charset="0"/>
                <a:cs typeface="Arial" panose="020B0604020202020204" pitchFamily="34" charset="0"/>
              </a:defRPr>
            </a:lvl3pPr>
            <a:lvl4pPr marL="1624523" indent="-232075" eaLnBrk="0" hangingPunct="0">
              <a:defRPr>
                <a:solidFill>
                  <a:schemeClr val="tx1"/>
                </a:solidFill>
                <a:latin typeface="Arial" panose="020B0604020202020204" pitchFamily="34" charset="0"/>
                <a:cs typeface="Arial" panose="020B0604020202020204" pitchFamily="34" charset="0"/>
              </a:defRPr>
            </a:lvl4pPr>
            <a:lvl5pPr marL="2088672" indent="-232075" eaLnBrk="0" hangingPunct="0">
              <a:defRPr>
                <a:solidFill>
                  <a:schemeClr val="tx1"/>
                </a:solidFill>
                <a:latin typeface="Arial" panose="020B0604020202020204" pitchFamily="34" charset="0"/>
                <a:cs typeface="Arial" panose="020B0604020202020204" pitchFamily="34" charset="0"/>
              </a:defRPr>
            </a:lvl5pPr>
            <a:lvl6pPr marL="2552822"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16971"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81121"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45270"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64149" eaLnBrk="1" hangingPunct="1">
              <a:defRPr/>
            </a:pPr>
            <a:fld id="{B3DBA683-66A8-4911-8F33-7A91490D4747}" type="slidenum">
              <a:rPr lang="en-US" altLang="en-US">
                <a:solidFill>
                  <a:prstClr val="black"/>
                </a:solidFill>
                <a:latin typeface="Calibri" panose="020F0502020204030204" pitchFamily="34" charset="0"/>
              </a:rPr>
              <a:pPr defTabSz="464149" eaLnBrk="1" hangingPunct="1">
                <a:defRPr/>
              </a:pPr>
              <a:t>52</a:t>
            </a:fld>
            <a:endParaRPr lang="en-US" alt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11729954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NIEMOpen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intentionally does not address </a:t>
            </a:r>
            <a:r>
              <a:rPr lang="en-US" sz="1800" dirty="0">
                <a:effectLst/>
                <a:latin typeface="Calibri" panose="020F0502020204030204" pitchFamily="34" charset="0"/>
                <a:ea typeface="Calibri" panose="020F0502020204030204" pitchFamily="34" charset="0"/>
                <a:cs typeface="Times New Roman" panose="02020603050405020304" pitchFamily="18" charset="0"/>
              </a:rPr>
              <a:t>standardizing data inside legacy systems.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NIEMOpen</a:t>
            </a:r>
            <a:r>
              <a:rPr lang="en-US" sz="1800" dirty="0">
                <a:effectLst/>
                <a:latin typeface="Calibri" panose="020F0502020204030204" pitchFamily="34" charset="0"/>
                <a:ea typeface="Calibri" panose="020F0502020204030204" pitchFamily="34" charset="0"/>
                <a:cs typeface="Times New Roman" panose="02020603050405020304" pitchFamily="18" charset="0"/>
              </a:rPr>
              <a:t> serves as a translation layer (providing a common understanding) between and across disparate systems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Effective data sharing, across government agencies and other organizations, relies upon agreed meanings and representations.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three aspects of inter-application communication:</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1.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transport: </a:t>
            </a:r>
            <a:r>
              <a:rPr lang="en-US" sz="1800" dirty="0">
                <a:effectLst/>
                <a:latin typeface="Calibri" panose="020F0502020204030204" pitchFamily="34" charset="0"/>
                <a:ea typeface="Calibri" panose="020F0502020204030204" pitchFamily="34" charset="0"/>
                <a:cs typeface="Times New Roman" panose="02020603050405020304" pitchFamily="18" charset="0"/>
              </a:rPr>
              <a:t>refers to how the information gets across the wire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2.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protocol: </a:t>
            </a:r>
            <a:r>
              <a:rPr lang="en-US" sz="1800" dirty="0">
                <a:effectLst/>
                <a:latin typeface="Calibri" panose="020F0502020204030204" pitchFamily="34" charset="0"/>
                <a:ea typeface="Calibri" panose="020F0502020204030204" pitchFamily="34" charset="0"/>
                <a:cs typeface="Times New Roman" panose="02020603050405020304" pitchFamily="18" charset="0"/>
              </a:rPr>
              <a:t>refers to how to package the information sent across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wire</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message: </a:t>
            </a:r>
            <a:r>
              <a:rPr lang="en-US" sz="1800" dirty="0">
                <a:effectLst/>
                <a:latin typeface="Calibri" panose="020F0502020204030204" pitchFamily="34" charset="0"/>
                <a:ea typeface="Calibri" panose="020F0502020204030204" pitchFamily="34" charset="0"/>
                <a:cs typeface="Times New Roman" panose="02020603050405020304" pitchFamily="18" charset="0"/>
              </a:rPr>
              <a:t>refers to the information itself</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send or receive a message, one must enable an application to do so — independent of the protocol used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one gets applications or organizations to agree on the meanings of the message, one can send a package of these messages to its intended destination. The meanings must be exact and unambiguous.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data dictionary is suggested to list the data vocabularies, their meanings, and their associated schemas.</a:t>
            </a:r>
          </a:p>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53</a:t>
            </a:fld>
            <a:endParaRPr lang="en-US"/>
          </a:p>
        </p:txBody>
      </p:sp>
    </p:spTree>
    <p:extLst>
      <p:ext uri="{BB962C8B-B14F-4D97-AF65-F5344CB8AC3E}">
        <p14:creationId xmlns:p14="http://schemas.microsoft.com/office/powerpoint/2010/main" val="1046935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AC517BDE-A33E-4C66-B519-4972345D78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5EB89962-C02C-4408-A262-864479561E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b="1" dirty="0" err="1">
                <a:solidFill>
                  <a:schemeClr val="bg1"/>
                </a:solidFill>
                <a:latin typeface="Arial"/>
                <a:cs typeface="Arial"/>
              </a:rPr>
              <a:t>NIEMOpen</a:t>
            </a:r>
            <a:r>
              <a:rPr lang="en-US" b="1" dirty="0">
                <a:solidFill>
                  <a:schemeClr val="bg1"/>
                </a:solidFill>
                <a:latin typeface="Arial"/>
                <a:cs typeface="Arial"/>
              </a:rPr>
              <a:t> intentionally does not address </a:t>
            </a:r>
            <a:r>
              <a:rPr lang="en-US" dirty="0">
                <a:solidFill>
                  <a:schemeClr val="bg1"/>
                </a:solidFill>
                <a:latin typeface="Arial"/>
                <a:cs typeface="Arial"/>
              </a:rPr>
              <a:t>standardizing data inside legacy systems. </a:t>
            </a:r>
            <a:r>
              <a:rPr lang="en-US" dirty="0" err="1">
                <a:solidFill>
                  <a:schemeClr val="bg1"/>
                </a:solidFill>
                <a:latin typeface="Arial"/>
                <a:cs typeface="Arial"/>
              </a:rPr>
              <a:t>NIEMOpen</a:t>
            </a:r>
            <a:r>
              <a:rPr lang="en-US" dirty="0">
                <a:solidFill>
                  <a:schemeClr val="bg1"/>
                </a:solidFill>
                <a:latin typeface="Arial"/>
                <a:cs typeface="Arial"/>
              </a:rPr>
              <a:t> serves as a translation layer (providing a common understanding) between and across disparate systems	</a:t>
            </a:r>
          </a:p>
          <a:p>
            <a:r>
              <a:rPr lang="en-US" dirty="0"/>
              <a:t>In order to provide infrastructure flexibility, </a:t>
            </a:r>
            <a:r>
              <a:rPr lang="en-US" dirty="0" err="1"/>
              <a:t>NIEMOpen</a:t>
            </a:r>
            <a:r>
              <a:rPr lang="en-US" dirty="0"/>
              <a:t> does not define implementation specifications</a:t>
            </a:r>
          </a:p>
          <a:p>
            <a:r>
              <a:rPr lang="en-US" dirty="0" err="1"/>
              <a:t>NIEMOpen</a:t>
            </a:r>
            <a:r>
              <a:rPr lang="en-US" dirty="0"/>
              <a:t> defines the format and structure of data in transit</a:t>
            </a:r>
          </a:p>
          <a:p>
            <a:r>
              <a:rPr lang="en-US" dirty="0"/>
              <a:t>Exchange partners decide how to store and process the NIEM-conformant data being exchanged</a:t>
            </a:r>
          </a:p>
          <a:p>
            <a:r>
              <a:rPr lang="en-US" dirty="0" err="1"/>
              <a:t>NIEMOpen</a:t>
            </a:r>
            <a:r>
              <a:rPr lang="en-US" dirty="0"/>
              <a:t> can be established within an organization’s Service Oriented Architecture (SOA) as a data standard for all information exchanges</a:t>
            </a:r>
          </a:p>
          <a:p>
            <a:r>
              <a:rPr lang="en-US" dirty="0"/>
              <a:t>Security and privacy should be key considerations when implementing an exchange</a:t>
            </a:r>
          </a:p>
          <a:p>
            <a:pPr eaLnBrk="1" hangingPunct="1">
              <a:spcBef>
                <a:spcPct val="0"/>
              </a:spcBef>
            </a:pPr>
            <a:endParaRPr lang="en-US" altLang="en-US" dirty="0"/>
          </a:p>
          <a:p>
            <a:pPr eaLnBrk="1" hangingPunct="1">
              <a:spcBef>
                <a:spcPct val="0"/>
              </a:spcBef>
            </a:pPr>
            <a:r>
              <a:rPr lang="en-US" dirty="0"/>
              <a:t>Specific exchanges may contain metadata regarding security policies associated with the exchange (e.g., classifications such as SECRET or Secret But Unclassified—SBU), but it remains the responsibility of the applications, networks, and information systems that actually transact the exchanges to implement security services, transport, etc. IEPDs are themselves reusable, modifiable, and extendable. </a:t>
            </a:r>
            <a:endParaRPr lang="en-US" altLang="en-US" dirty="0"/>
          </a:p>
        </p:txBody>
      </p:sp>
      <p:sp>
        <p:nvSpPr>
          <p:cNvPr id="74756" name="Slide Number Placeholder 3">
            <a:extLst>
              <a:ext uri="{FF2B5EF4-FFF2-40B4-BE49-F238E27FC236}">
                <a16:creationId xmlns:a16="http://schemas.microsoft.com/office/drawing/2014/main" id="{D3D12D83-D614-4CFC-9E1F-645FC2FAC6C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54243" indent="-290093" eaLnBrk="0" hangingPunct="0">
              <a:defRPr>
                <a:solidFill>
                  <a:schemeClr val="tx1"/>
                </a:solidFill>
                <a:latin typeface="Arial" panose="020B0604020202020204" pitchFamily="34" charset="0"/>
                <a:cs typeface="Arial" panose="020B0604020202020204" pitchFamily="34" charset="0"/>
              </a:defRPr>
            </a:lvl2pPr>
            <a:lvl3pPr marL="1160374" indent="-232075" eaLnBrk="0" hangingPunct="0">
              <a:defRPr>
                <a:solidFill>
                  <a:schemeClr val="tx1"/>
                </a:solidFill>
                <a:latin typeface="Arial" panose="020B0604020202020204" pitchFamily="34" charset="0"/>
                <a:cs typeface="Arial" panose="020B0604020202020204" pitchFamily="34" charset="0"/>
              </a:defRPr>
            </a:lvl3pPr>
            <a:lvl4pPr marL="1624523" indent="-232075" eaLnBrk="0" hangingPunct="0">
              <a:defRPr>
                <a:solidFill>
                  <a:schemeClr val="tx1"/>
                </a:solidFill>
                <a:latin typeface="Arial" panose="020B0604020202020204" pitchFamily="34" charset="0"/>
                <a:cs typeface="Arial" panose="020B0604020202020204" pitchFamily="34" charset="0"/>
              </a:defRPr>
            </a:lvl4pPr>
            <a:lvl5pPr marL="2088672" indent="-232075" eaLnBrk="0" hangingPunct="0">
              <a:defRPr>
                <a:solidFill>
                  <a:schemeClr val="tx1"/>
                </a:solidFill>
                <a:latin typeface="Arial" panose="020B0604020202020204" pitchFamily="34" charset="0"/>
                <a:cs typeface="Arial" panose="020B0604020202020204" pitchFamily="34" charset="0"/>
              </a:defRPr>
            </a:lvl5pPr>
            <a:lvl6pPr marL="2552822"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16971"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81121"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45270"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64149" eaLnBrk="1" hangingPunct="1">
              <a:defRPr/>
            </a:pPr>
            <a:fld id="{B3DBA683-66A8-4911-8F33-7A91490D4747}" type="slidenum">
              <a:rPr lang="en-US" altLang="en-US">
                <a:solidFill>
                  <a:prstClr val="black"/>
                </a:solidFill>
                <a:latin typeface="Calibri" panose="020F0502020204030204" pitchFamily="34" charset="0"/>
              </a:rPr>
              <a:pPr defTabSz="464149" eaLnBrk="1" hangingPunct="1">
                <a:defRPr/>
              </a:pPr>
              <a:t>54</a:t>
            </a:fld>
            <a:endParaRPr lang="en-US" alt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1484789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a:t>
            </a:r>
            <a:r>
              <a:rPr lang="en-US" dirty="0" err="1"/>
              <a:t>NIEMOpen</a:t>
            </a:r>
            <a:r>
              <a:rPr lang="en-US" dirty="0"/>
              <a:t> Community</a:t>
            </a:r>
          </a:p>
          <a:p>
            <a:endParaRPr lang="en-US" dirty="0"/>
          </a:p>
          <a:p>
            <a:r>
              <a:rPr lang="en-US" dirty="0" err="1"/>
              <a:t>NIEMOpen</a:t>
            </a:r>
            <a:r>
              <a:rPr lang="en-US" dirty="0"/>
              <a:t> is built by the community, for the community. </a:t>
            </a:r>
          </a:p>
          <a:p>
            <a:endParaRPr lang="en-US" dirty="0"/>
          </a:p>
          <a:p>
            <a:r>
              <a:rPr lang="en-US" dirty="0"/>
              <a:t>The </a:t>
            </a:r>
            <a:r>
              <a:rPr lang="en-US" dirty="0" err="1"/>
              <a:t>NIEMOpen</a:t>
            </a:r>
            <a:r>
              <a:rPr lang="en-US" dirty="0"/>
              <a:t> community is comprised of:</a:t>
            </a:r>
          </a:p>
          <a:p>
            <a:pPr lvl="0"/>
            <a:endParaRPr lang="en-US" dirty="0"/>
          </a:p>
          <a:p>
            <a:pPr lvl="0"/>
            <a:r>
              <a:rPr lang="en-US" dirty="0"/>
              <a:t>Members from federal, state, local, tribal, territorial, private, and international organizations.</a:t>
            </a:r>
          </a:p>
          <a:p>
            <a:pPr lvl="0"/>
            <a:endParaRPr lang="en-US" dirty="0"/>
          </a:p>
          <a:p>
            <a:pPr lvl="0"/>
            <a:r>
              <a:rPr lang="en-US" dirty="0"/>
              <a:t>Within the context of NIEM, Communities of interest (COI) come together based on a common need to exchange information in order to advance their missions.  COIs need to have a shared vocabulary for the information they exchange.</a:t>
            </a:r>
          </a:p>
          <a:p>
            <a:pPr lvl="0"/>
            <a:endParaRPr lang="en-US" dirty="0"/>
          </a:p>
          <a:p>
            <a:r>
              <a:rPr lang="en-US" dirty="0"/>
              <a:t>The </a:t>
            </a:r>
            <a:r>
              <a:rPr lang="en-US" dirty="0" err="1"/>
              <a:t>NIEMOpen</a:t>
            </a:r>
            <a:r>
              <a:rPr lang="en-US" dirty="0"/>
              <a:t> community’s shared commitment to interoperability drives the program forward.</a:t>
            </a:r>
          </a:p>
          <a:p>
            <a:pPr lvl="0"/>
            <a:endParaRPr lang="en-US" dirty="0"/>
          </a:p>
          <a:p>
            <a:pPr lvl="0"/>
            <a:r>
              <a:rPr lang="en-US" dirty="0"/>
              <a:t>NIEM’s active community contributes to model content, provides technical guidance, and offers tools and assets to streamline the development of exchanges.</a:t>
            </a:r>
          </a:p>
          <a:p>
            <a:pPr lvl="0"/>
            <a:endParaRPr lang="en-US" dirty="0"/>
          </a:p>
          <a:p>
            <a:pPr lvl="0"/>
            <a:r>
              <a:rPr lang="en-US" dirty="0"/>
              <a:t>Collaboration across different mission spaces and organizations is critical and provides areas that previously operated autonomously to work together successfully.</a:t>
            </a:r>
          </a:p>
          <a:p>
            <a:endParaRPr lang="en-US" dirty="0"/>
          </a:p>
          <a:p>
            <a:r>
              <a:rPr lang="en-US" dirty="0"/>
              <a:t>Successful information-sharing and exchange are best achieved through the active participation and collaboration of the many organizations involved in serving our nation and world.</a:t>
            </a:r>
          </a:p>
        </p:txBody>
      </p:sp>
      <p:sp>
        <p:nvSpPr>
          <p:cNvPr id="4" name="Slide Number Placeholder 3"/>
          <p:cNvSpPr>
            <a:spLocks noGrp="1"/>
          </p:cNvSpPr>
          <p:nvPr>
            <p:ph type="sldNum" sz="quarter" idx="5"/>
          </p:nvPr>
        </p:nvSpPr>
        <p:spPr/>
        <p:txBody>
          <a:bodyPr/>
          <a:lstStyle/>
          <a:p>
            <a:pPr defTabSz="464149">
              <a:defRPr/>
            </a:pPr>
            <a:fld id="{1287CE15-94C8-4EBD-A669-CBAD7ED0CA28}" type="slidenum">
              <a:rPr lang="en-US">
                <a:solidFill>
                  <a:prstClr val="black"/>
                </a:solidFill>
                <a:latin typeface="Calibri"/>
              </a:rPr>
              <a:pPr defTabSz="464149">
                <a:defRPr/>
              </a:pPr>
              <a:t>55</a:t>
            </a:fld>
            <a:endParaRPr lang="en-US" dirty="0">
              <a:solidFill>
                <a:prstClr val="black"/>
              </a:solidFill>
              <a:latin typeface="Calibri"/>
            </a:endParaRPr>
          </a:p>
        </p:txBody>
      </p:sp>
    </p:spTree>
    <p:extLst>
      <p:ext uri="{BB962C8B-B14F-4D97-AF65-F5344CB8AC3E}">
        <p14:creationId xmlns:p14="http://schemas.microsoft.com/office/powerpoint/2010/main" val="31570276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a:extLst>
              <a:ext uri="{FF2B5EF4-FFF2-40B4-BE49-F238E27FC236}">
                <a16:creationId xmlns:a16="http://schemas.microsoft.com/office/drawing/2014/main" id="{069A600F-A3AC-4F9D-BA09-7AAB8E452D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a:extLst>
              <a:ext uri="{FF2B5EF4-FFF2-40B4-BE49-F238E27FC236}">
                <a16:creationId xmlns:a16="http://schemas.microsoft.com/office/drawing/2014/main" id="{1CB05066-5D6D-4C63-B927-C43BE2533AE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64149">
              <a:spcBef>
                <a:spcPct val="0"/>
              </a:spcBef>
              <a:defRPr/>
            </a:pPr>
            <a:r>
              <a:rPr lang="en-US" dirty="0" err="1">
                <a:latin typeface="Arial" pitchFamily="34" charset="0"/>
                <a:cs typeface="Arial" pitchFamily="34" charset="0"/>
              </a:rPr>
              <a:t>NIEMOpen</a:t>
            </a:r>
            <a:r>
              <a:rPr lang="en-US" dirty="0">
                <a:latin typeface="Arial" pitchFamily="34" charset="0"/>
                <a:cs typeface="Arial" pitchFamily="34" charset="0"/>
              </a:rPr>
              <a:t> enables systems to work together at the data level, Implementers decide how agencies’ systems are implemented</a:t>
            </a:r>
          </a:p>
          <a:p>
            <a:pPr defTabSz="464149">
              <a:spcBef>
                <a:spcPct val="0"/>
              </a:spcBef>
              <a:defRPr/>
            </a:pPr>
            <a:endParaRPr lang="en-US" altLang="en-US" dirty="0">
              <a:latin typeface="Arial" pitchFamily="34" charset="0"/>
              <a:cs typeface="Arial" pitchFamily="34" charset="0"/>
            </a:endParaRPr>
          </a:p>
          <a:p>
            <a:pPr defTabSz="464149">
              <a:spcBef>
                <a:spcPct val="0"/>
              </a:spcBef>
              <a:defRPr/>
            </a:pPr>
            <a:r>
              <a:rPr lang="en-US" altLang="en-US" dirty="0">
                <a:latin typeface="Arial" pitchFamily="34" charset="0"/>
                <a:cs typeface="Arial" pitchFamily="34" charset="0"/>
              </a:rPr>
              <a:t>For SLTTs the value of interoperability is efficient sharing of IOCs and other compromise details among partner agencies in working groups and geographic regions, as well as an increased ability to connect related but currently </a:t>
            </a:r>
            <a:r>
              <a:rPr lang="en-US" altLang="en-US" dirty="0" err="1">
                <a:latin typeface="Arial" pitchFamily="34" charset="0"/>
                <a:cs typeface="Arial" pitchFamily="34" charset="0"/>
              </a:rPr>
              <a:t>silo’d</a:t>
            </a:r>
            <a:r>
              <a:rPr lang="en-US" altLang="en-US" dirty="0">
                <a:latin typeface="Arial" pitchFamily="34" charset="0"/>
                <a:cs typeface="Arial" pitchFamily="34" charset="0"/>
              </a:rPr>
              <a:t> systems from different agencies. Long term the use of </a:t>
            </a:r>
            <a:r>
              <a:rPr lang="en-US" altLang="en-US" dirty="0" err="1">
                <a:latin typeface="Arial" pitchFamily="34" charset="0"/>
                <a:cs typeface="Arial" pitchFamily="34" charset="0"/>
              </a:rPr>
              <a:t>NIEMOpen</a:t>
            </a:r>
            <a:r>
              <a:rPr lang="en-US" altLang="en-US" dirty="0">
                <a:latin typeface="Arial" pitchFamily="34" charset="0"/>
                <a:cs typeface="Arial" pitchFamily="34" charset="0"/>
              </a:rPr>
              <a:t> will also speed mandatory reporting due to compliance drivers and allow for more efficient tracking of large scale cyber incident details.</a:t>
            </a:r>
            <a:endParaRPr lang="en-US" altLang="en-US" dirty="0"/>
          </a:p>
        </p:txBody>
      </p:sp>
      <p:sp>
        <p:nvSpPr>
          <p:cNvPr id="98308" name="Slide Number Placeholder 3">
            <a:extLst>
              <a:ext uri="{FF2B5EF4-FFF2-40B4-BE49-F238E27FC236}">
                <a16:creationId xmlns:a16="http://schemas.microsoft.com/office/drawing/2014/main" id="{B311EC7E-9AB3-463D-A027-D8E9BEDEEA9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54243" indent="-290093" eaLnBrk="0" hangingPunct="0">
              <a:defRPr>
                <a:solidFill>
                  <a:schemeClr val="tx1"/>
                </a:solidFill>
                <a:latin typeface="Arial" panose="020B0604020202020204" pitchFamily="34" charset="0"/>
                <a:cs typeface="Arial" panose="020B0604020202020204" pitchFamily="34" charset="0"/>
              </a:defRPr>
            </a:lvl2pPr>
            <a:lvl3pPr marL="1160374" indent="-232075" eaLnBrk="0" hangingPunct="0">
              <a:defRPr>
                <a:solidFill>
                  <a:schemeClr val="tx1"/>
                </a:solidFill>
                <a:latin typeface="Arial" panose="020B0604020202020204" pitchFamily="34" charset="0"/>
                <a:cs typeface="Arial" panose="020B0604020202020204" pitchFamily="34" charset="0"/>
              </a:defRPr>
            </a:lvl3pPr>
            <a:lvl4pPr marL="1624523" indent="-232075" eaLnBrk="0" hangingPunct="0">
              <a:defRPr>
                <a:solidFill>
                  <a:schemeClr val="tx1"/>
                </a:solidFill>
                <a:latin typeface="Arial" panose="020B0604020202020204" pitchFamily="34" charset="0"/>
                <a:cs typeface="Arial" panose="020B0604020202020204" pitchFamily="34" charset="0"/>
              </a:defRPr>
            </a:lvl4pPr>
            <a:lvl5pPr marL="2088672" indent="-232075" eaLnBrk="0" hangingPunct="0">
              <a:defRPr>
                <a:solidFill>
                  <a:schemeClr val="tx1"/>
                </a:solidFill>
                <a:latin typeface="Arial" panose="020B0604020202020204" pitchFamily="34" charset="0"/>
                <a:cs typeface="Arial" panose="020B0604020202020204" pitchFamily="34" charset="0"/>
              </a:defRPr>
            </a:lvl5pPr>
            <a:lvl6pPr marL="2552822"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16971"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81121"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45270"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64149" eaLnBrk="1" hangingPunct="1">
              <a:defRPr/>
            </a:pPr>
            <a:fld id="{0BB1488A-A76F-4D5B-BFD2-7262B61261FD}" type="slidenum">
              <a:rPr lang="en-US" altLang="en-US">
                <a:solidFill>
                  <a:prstClr val="black"/>
                </a:solidFill>
                <a:latin typeface="Calibri" panose="020F0502020204030204" pitchFamily="34" charset="0"/>
              </a:rPr>
              <a:pPr defTabSz="464149" eaLnBrk="1" hangingPunct="1">
                <a:defRPr/>
              </a:pPr>
              <a:t>56</a:t>
            </a:fld>
            <a:endParaRPr lang="en-US" alt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112816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64D61A7E-C135-43BA-8003-394B8B09A6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CDB4D980-CCC1-4FB8-9600-3691488814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99332" name="Slide Number Placeholder 3">
            <a:extLst>
              <a:ext uri="{FF2B5EF4-FFF2-40B4-BE49-F238E27FC236}">
                <a16:creationId xmlns:a16="http://schemas.microsoft.com/office/drawing/2014/main" id="{7BE51050-C74F-4F2D-B53A-953912ED706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54243" indent="-290093" eaLnBrk="0" hangingPunct="0">
              <a:defRPr>
                <a:solidFill>
                  <a:schemeClr val="tx1"/>
                </a:solidFill>
                <a:latin typeface="Arial" panose="020B0604020202020204" pitchFamily="34" charset="0"/>
                <a:cs typeface="Arial" panose="020B0604020202020204" pitchFamily="34" charset="0"/>
              </a:defRPr>
            </a:lvl2pPr>
            <a:lvl3pPr marL="1160374" indent="-232075" eaLnBrk="0" hangingPunct="0">
              <a:defRPr>
                <a:solidFill>
                  <a:schemeClr val="tx1"/>
                </a:solidFill>
                <a:latin typeface="Arial" panose="020B0604020202020204" pitchFamily="34" charset="0"/>
                <a:cs typeface="Arial" panose="020B0604020202020204" pitchFamily="34" charset="0"/>
              </a:defRPr>
            </a:lvl3pPr>
            <a:lvl4pPr marL="1624523" indent="-232075" eaLnBrk="0" hangingPunct="0">
              <a:defRPr>
                <a:solidFill>
                  <a:schemeClr val="tx1"/>
                </a:solidFill>
                <a:latin typeface="Arial" panose="020B0604020202020204" pitchFamily="34" charset="0"/>
                <a:cs typeface="Arial" panose="020B0604020202020204" pitchFamily="34" charset="0"/>
              </a:defRPr>
            </a:lvl4pPr>
            <a:lvl5pPr marL="2088672" indent="-232075" eaLnBrk="0" hangingPunct="0">
              <a:defRPr>
                <a:solidFill>
                  <a:schemeClr val="tx1"/>
                </a:solidFill>
                <a:latin typeface="Arial" panose="020B0604020202020204" pitchFamily="34" charset="0"/>
                <a:cs typeface="Arial" panose="020B0604020202020204" pitchFamily="34" charset="0"/>
              </a:defRPr>
            </a:lvl5pPr>
            <a:lvl6pPr marL="2552822"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16971"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81121"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45270"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64149" eaLnBrk="1" hangingPunct="1">
              <a:defRPr/>
            </a:pPr>
            <a:fld id="{5AF28A96-4E4B-4980-A363-1B739261EFB1}" type="slidenum">
              <a:rPr lang="en-US" altLang="en-US">
                <a:solidFill>
                  <a:prstClr val="black"/>
                </a:solidFill>
                <a:latin typeface="Calibri" panose="020F0502020204030204" pitchFamily="34" charset="0"/>
              </a:rPr>
              <a:pPr defTabSz="464149" eaLnBrk="1" hangingPunct="1">
                <a:defRPr/>
              </a:pPr>
              <a:t>57</a:t>
            </a:fld>
            <a:endParaRPr lang="en-US" alt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643028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Calibri" panose="020F0502020204030204" pitchFamily="34" charset="0"/>
              </a:rPr>
              <a:t>Technical barriers, though challenging, are eclipsed by the policy, legal, business, and sociotechnical barriers to greater interoperability</a:t>
            </a:r>
          </a:p>
          <a:p>
            <a:endParaRPr lang="en-US" sz="1800" dirty="0">
              <a:effectLst/>
              <a:latin typeface="Arial" panose="020B0604020202020204" pitchFamily="34" charset="0"/>
            </a:endParaRPr>
          </a:p>
          <a:p>
            <a:r>
              <a:rPr lang="en-US" sz="1800" dirty="0">
                <a:effectLst/>
                <a:latin typeface="Arial" panose="020B0604020202020204" pitchFamily="34" charset="0"/>
                <a:ea typeface="Calibri" panose="020F0502020204030204" pitchFamily="34" charset="0"/>
              </a:rPr>
              <a:t>Historically, there have been a plethora of domain specific connectivity technologies, tightly integrated and optimized to solve domain specific connectivity needs. Proprietary connectivity technologies and specialized connectivity standards optimized for a narrow set of domain-specific use cases in vertically integrated systems. These domain-specific connectivity technologies, though optimal in their respective domains, can be a hindrance to the sharing of data, designs, architectures, and communications essential to creating new value streams and unlocking the benefits of interoperability. Domain-specific connectivity technologies include emerging technologies, optimized for certain use cases.</a:t>
            </a:r>
          </a:p>
          <a:p>
            <a:endParaRPr lang="en-US" sz="1800" dirty="0">
              <a:effectLst/>
              <a:latin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cs typeface="Times New Roman" panose="02020603050405020304" pitchFamily="18" charset="0"/>
              </a:rPr>
              <a:t>21st Century Cures Act: Interoperability, Information Blocking, and the ONC Health IT Certification Program defines info blocking as business, technical, and organizational practices that prevent or materially discourage the access, exchange or use of electronic health information (EHI) when an Actor knows, or (for some Actors like EHR vendors) should know, that these practices are likely to interfere with access, exchange, or use of EHI. If conducted by a health care provider, there must also be knowledge that such practice is unreasonable and likely to interfere with, prevent, or materially discourage access, exchange, or use of EHI.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B22E215-D3C6-D84F-8ECF-5127C8518219}" type="slidenum">
              <a:rPr lang="en-US" smtClean="0"/>
              <a:pPr/>
              <a:t>5</a:t>
            </a:fld>
            <a:endParaRPr lang="en-US"/>
          </a:p>
        </p:txBody>
      </p:sp>
    </p:spTree>
    <p:extLst>
      <p:ext uri="{BB962C8B-B14F-4D97-AF65-F5344CB8AC3E}">
        <p14:creationId xmlns:p14="http://schemas.microsoft.com/office/powerpoint/2010/main" val="20418044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a:extLst>
              <a:ext uri="{FF2B5EF4-FFF2-40B4-BE49-F238E27FC236}">
                <a16:creationId xmlns:a16="http://schemas.microsoft.com/office/drawing/2014/main" id="{1DAD0C50-1AE7-47A0-B895-F1F0324CBA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a:extLst>
              <a:ext uri="{FF2B5EF4-FFF2-40B4-BE49-F238E27FC236}">
                <a16:creationId xmlns:a16="http://schemas.microsoft.com/office/drawing/2014/main" id="{536E6C6D-194A-4134-A683-F0C91726596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100356" name="Slide Number Placeholder 3">
            <a:extLst>
              <a:ext uri="{FF2B5EF4-FFF2-40B4-BE49-F238E27FC236}">
                <a16:creationId xmlns:a16="http://schemas.microsoft.com/office/drawing/2014/main" id="{60394B4C-42CB-4B82-A208-6132048F018E}"/>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54243" indent="-290093" eaLnBrk="0" hangingPunct="0">
              <a:defRPr>
                <a:solidFill>
                  <a:schemeClr val="tx1"/>
                </a:solidFill>
                <a:latin typeface="Arial" panose="020B0604020202020204" pitchFamily="34" charset="0"/>
                <a:cs typeface="Arial" panose="020B0604020202020204" pitchFamily="34" charset="0"/>
              </a:defRPr>
            </a:lvl2pPr>
            <a:lvl3pPr marL="1160374" indent="-232075" eaLnBrk="0" hangingPunct="0">
              <a:defRPr>
                <a:solidFill>
                  <a:schemeClr val="tx1"/>
                </a:solidFill>
                <a:latin typeface="Arial" panose="020B0604020202020204" pitchFamily="34" charset="0"/>
                <a:cs typeface="Arial" panose="020B0604020202020204" pitchFamily="34" charset="0"/>
              </a:defRPr>
            </a:lvl3pPr>
            <a:lvl4pPr marL="1624523" indent="-232075" eaLnBrk="0" hangingPunct="0">
              <a:defRPr>
                <a:solidFill>
                  <a:schemeClr val="tx1"/>
                </a:solidFill>
                <a:latin typeface="Arial" panose="020B0604020202020204" pitchFamily="34" charset="0"/>
                <a:cs typeface="Arial" panose="020B0604020202020204" pitchFamily="34" charset="0"/>
              </a:defRPr>
            </a:lvl4pPr>
            <a:lvl5pPr marL="2088672" indent="-232075" eaLnBrk="0" hangingPunct="0">
              <a:defRPr>
                <a:solidFill>
                  <a:schemeClr val="tx1"/>
                </a:solidFill>
                <a:latin typeface="Arial" panose="020B0604020202020204" pitchFamily="34" charset="0"/>
                <a:cs typeface="Arial" panose="020B0604020202020204" pitchFamily="34" charset="0"/>
              </a:defRPr>
            </a:lvl5pPr>
            <a:lvl6pPr marL="2552822"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16971"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81121"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45270" indent="-232075"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464149" eaLnBrk="1" hangingPunct="1">
              <a:defRPr/>
            </a:pPr>
            <a:fld id="{08834241-B998-463D-92D3-5F84B54E8E1B}" type="slidenum">
              <a:rPr lang="en-US" altLang="en-US">
                <a:solidFill>
                  <a:prstClr val="black"/>
                </a:solidFill>
                <a:latin typeface="Calibri" panose="020F0502020204030204" pitchFamily="34" charset="0"/>
              </a:rPr>
              <a:pPr defTabSz="464149" eaLnBrk="1" hangingPunct="1">
                <a:defRPr/>
              </a:pPr>
              <a:t>58</a:t>
            </a:fld>
            <a:endParaRPr lang="en-US" alt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40050195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B3835"/>
                </a:solidFill>
                <a:effectLst/>
                <a:latin typeface="Helvetica Neue"/>
              </a:rPr>
              <a:t> What is interoperability? Interoperability, within the context of European public service delivery, is the ability of disparate and diverse organizations to interact towards mutually beneficial and agreed common goals, involving the sharing of information and knowledge between the organizations, through the business processes they support, by means of the exchange of data between their respective ICT systems. Source: EIF, http://ec.europa.eu/isa/documents/isa_annex_ii_eif_en.pdf</a:t>
            </a:r>
          </a:p>
          <a:p>
            <a:pPr algn="l">
              <a:buFont typeface="+mj-lt"/>
              <a:buAutoNum type="arabicPeriod"/>
            </a:pPr>
            <a:endParaRPr lang="en-US" b="0" i="0" dirty="0">
              <a:solidFill>
                <a:srgbClr val="3B3835"/>
              </a:solidFill>
              <a:effectLst/>
              <a:latin typeface="Helvetica Neue"/>
            </a:endParaRPr>
          </a:p>
          <a:p>
            <a:pPr algn="l">
              <a:buFont typeface="+mj-lt"/>
              <a:buAutoNum type="arabicPeriod"/>
            </a:pPr>
            <a:r>
              <a:rPr lang="en-US" dirty="0"/>
              <a:t>Interoperability is a characteristic of a product or system, whose interfaces are completely understood, to work with other products or systems, present or future, in either implementation or access, without any restrictions.</a:t>
            </a:r>
            <a:endParaRPr lang="en-US" b="0" i="0" dirty="0">
              <a:solidFill>
                <a:srgbClr val="3B3835"/>
              </a:solidFill>
              <a:effectLst/>
              <a:latin typeface="Helvetica Neue"/>
            </a:endParaRPr>
          </a:p>
          <a:p>
            <a:endParaRPr lang="en-US" b="0" i="0" u="none" strike="noStrike" dirty="0">
              <a:solidFill>
                <a:schemeClr val="tx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endParaRPr>
          </a:p>
          <a:p>
            <a:endParaRPr lang="en-US" b="0" i="0" u="none" strike="noStrike" dirty="0">
              <a:solidFill>
                <a:schemeClr val="tx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endParaRPr>
          </a:p>
          <a:p>
            <a:r>
              <a:rPr lang="en-US" b="0" i="0" u="none" strike="noStrike" dirty="0">
                <a:solidFill>
                  <a:schemeClr val="tx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Ref: "Definition of Interoperability"</a:t>
            </a:r>
            <a:r>
              <a:rPr lang="en-US" b="0" i="0" dirty="0">
                <a:solidFill>
                  <a:schemeClr val="tx1">
                    <a:lumMod val="50000"/>
                  </a:schemeClr>
                </a:solidFill>
                <a:effectLst/>
                <a:latin typeface="Arial" panose="020B0604020202020204" pitchFamily="34" charset="0"/>
              </a:rPr>
              <a:t>. </a:t>
            </a:r>
            <a:r>
              <a:rPr lang="en-US" b="0" i="1" dirty="0">
                <a:solidFill>
                  <a:schemeClr val="tx1">
                    <a:lumMod val="50000"/>
                  </a:schemeClr>
                </a:solidFill>
                <a:effectLst/>
                <a:latin typeface="Arial" panose="020B0604020202020204" pitchFamily="34" charset="0"/>
              </a:rPr>
              <a:t>dedicated website for a </a:t>
            </a:r>
            <a:r>
              <a:rPr lang="en-US" b="0" i="1" dirty="0">
                <a:solidFill>
                  <a:srgbClr val="202122"/>
                </a:solidFill>
                <a:effectLst/>
                <a:latin typeface="Arial" panose="020B0604020202020204" pitchFamily="34" charset="0"/>
              </a:rPr>
              <a:t>Definition of Interoperability at interoperability-definition.info</a:t>
            </a:r>
            <a:r>
              <a:rPr lang="en-US" b="0" i="0" dirty="0">
                <a:solidFill>
                  <a:srgbClr val="202122"/>
                </a:solidFill>
                <a:effectLst/>
                <a:latin typeface="Arial" panose="020B0604020202020204" pitchFamily="34" charset="0"/>
              </a:rPr>
              <a:t>. Copyright AFUL under CC BY-SA.</a:t>
            </a:r>
          </a:p>
          <a:p>
            <a:endParaRPr lang="en-US" b="0" i="0" dirty="0">
              <a:solidFill>
                <a:srgbClr val="202122"/>
              </a:solidFill>
              <a:effectLst/>
              <a:latin typeface="Arial" panose="020B0604020202020204" pitchFamily="34" charset="0"/>
            </a:endParaRPr>
          </a:p>
          <a:p>
            <a:r>
              <a:rPr lang="en-US" i="1" dirty="0">
                <a:solidFill>
                  <a:srgbClr val="202122"/>
                </a:solidFill>
                <a:latin typeface="Arial" panose="020B0604020202020204" pitchFamily="34" charset="0"/>
              </a:rPr>
              <a:t>Ref: NCOIC, </a:t>
            </a:r>
            <a:r>
              <a:rPr lang="en-US" i="1" dirty="0">
                <a:solidFill>
                  <a:srgbClr val="202122"/>
                </a:solidFill>
                <a:latin typeface="Arial" panose="020B0604020202020204" pitchFamily="34" charset="0"/>
                <a:hlinkClick r:id="rId4">
                  <a:extLst>
                    <a:ext uri="{A12FA001-AC4F-418D-AE19-62706E023703}">
                      <ahyp:hlinkClr xmlns:ahyp="http://schemas.microsoft.com/office/drawing/2018/hyperlinkcolor" val="tx"/>
                    </a:ext>
                  </a:extLst>
                </a:hlinkClick>
              </a:rPr>
              <a:t>"SCOPE"</a:t>
            </a:r>
            <a:r>
              <a:rPr lang="en-US" i="1" dirty="0">
                <a:solidFill>
                  <a:srgbClr val="202122"/>
                </a:solidFill>
                <a:latin typeface="Arial" panose="020B0604020202020204" pitchFamily="34" charset="0"/>
              </a:rPr>
              <a:t>, </a:t>
            </a:r>
            <a:r>
              <a:rPr lang="en-US" i="1" dirty="0">
                <a:solidFill>
                  <a:srgbClr val="202122"/>
                </a:solidFill>
                <a:latin typeface="Arial" panose="020B0604020202020204" pitchFamily="34" charset="0"/>
                <a:hlinkClick r:id="rId5">
                  <a:extLst>
                    <a:ext uri="{A12FA001-AC4F-418D-AE19-62706E023703}">
                      <ahyp:hlinkClr xmlns:ahyp="http://schemas.microsoft.com/office/drawing/2018/hyperlinkcolor" val="tx"/>
                    </a:ext>
                  </a:extLst>
                </a:hlinkClick>
              </a:rPr>
              <a:t>Network Centric Operations Industry Consortium</a:t>
            </a:r>
            <a:r>
              <a:rPr lang="en-US" i="1" dirty="0">
                <a:solidFill>
                  <a:srgbClr val="202122"/>
                </a:solidFill>
                <a:latin typeface="Arial" panose="020B0604020202020204" pitchFamily="34" charset="0"/>
              </a:rPr>
              <a:t>, 2008</a:t>
            </a:r>
          </a:p>
          <a:p>
            <a:endParaRPr lang="en-US" i="1" dirty="0">
              <a:solidFill>
                <a:srgbClr val="202122"/>
              </a:solidFill>
              <a:latin typeface="Arial" panose="020B0604020202020204" pitchFamily="34" charset="0"/>
            </a:endParaRPr>
          </a:p>
          <a:p>
            <a:r>
              <a:rPr lang="en-US" i="1" dirty="0">
                <a:solidFill>
                  <a:srgbClr val="202122"/>
                </a:solidFill>
                <a:latin typeface="Arial" panose="020B0604020202020204" pitchFamily="34" charset="0"/>
              </a:rPr>
              <a:t>Ref: </a:t>
            </a:r>
            <a:r>
              <a:rPr lang="en-US" b="0" i="0" dirty="0">
                <a:solidFill>
                  <a:srgbClr val="3B3835"/>
                </a:solidFill>
                <a:effectLst/>
                <a:latin typeface="Helvetica Neue"/>
              </a:rPr>
              <a:t>ISO/IEC 11179-1</a:t>
            </a:r>
            <a:r>
              <a:rPr lang="en-US" b="0" i="1" dirty="0">
                <a:solidFill>
                  <a:srgbClr val="202122"/>
                </a:solidFill>
                <a:effectLst/>
                <a:latin typeface="Arial" panose="020B0604020202020204" pitchFamily="34" charset="0"/>
              </a:rPr>
              <a:t> Information technology – Metadata registries (MDR) part 1: Framework</a:t>
            </a:r>
            <a:endParaRPr lang="en-US" i="1" dirty="0">
              <a:solidFill>
                <a:srgbClr val="202122"/>
              </a:solidFill>
              <a:latin typeface="Arial" panose="020B0604020202020204" pitchFamily="34" charset="0"/>
            </a:endParaRPr>
          </a:p>
          <a:p>
            <a:pPr algn="l">
              <a:buFont typeface="+mj-lt"/>
              <a:buAutoNum type="arabicPeriod"/>
            </a:pPr>
            <a:endParaRPr lang="en-US" b="0" i="0" dirty="0">
              <a:solidFill>
                <a:srgbClr val="3B3835"/>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fld id="{21B6C68B-C65E-42F5-B8B1-EF56B61C6946}" type="slidenum">
              <a:rPr lang="en-US" smtClean="0"/>
              <a:t>59</a:t>
            </a:fld>
            <a:endParaRPr lang="en-US"/>
          </a:p>
        </p:txBody>
      </p:sp>
    </p:spTree>
    <p:extLst>
      <p:ext uri="{BB962C8B-B14F-4D97-AF65-F5344CB8AC3E}">
        <p14:creationId xmlns:p14="http://schemas.microsoft.com/office/powerpoint/2010/main" val="1617912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of you may have considered </a:t>
            </a:r>
            <a:r>
              <a:rPr lang="en-US" baseline="0" dirty="0" err="1"/>
              <a:t>NIEMOpen</a:t>
            </a:r>
            <a:r>
              <a:rPr lang="en-US" baseline="0" dirty="0"/>
              <a:t> in the past but were hesitant to consider it’s use because of the tight coupling with XML. With many emerging technologies and data exchange formats, the </a:t>
            </a:r>
            <a:r>
              <a:rPr lang="en-US" baseline="0" dirty="0" err="1"/>
              <a:t>NIEMOpen</a:t>
            </a:r>
            <a:r>
              <a:rPr lang="en-US" baseline="0" dirty="0"/>
              <a:t> community recognized the need to decouple XML and make </a:t>
            </a:r>
            <a:r>
              <a:rPr lang="en-US" baseline="0" dirty="0" err="1"/>
              <a:t>NIEMOpen</a:t>
            </a:r>
            <a:r>
              <a:rPr lang="en-US" baseline="0" dirty="0"/>
              <a:t> useable with any technology. </a:t>
            </a:r>
            <a:r>
              <a:rPr lang="en-US" dirty="0"/>
              <a:t>With the release of 5.0 in 2020,</a:t>
            </a:r>
            <a:r>
              <a:rPr lang="en-US" baseline="0" dirty="0"/>
              <a:t> </a:t>
            </a:r>
            <a:r>
              <a:rPr lang="en-US" baseline="0" dirty="0" err="1"/>
              <a:t>NIEMOpen</a:t>
            </a:r>
            <a:r>
              <a:rPr lang="en-US" baseline="0" dirty="0"/>
              <a:t> deployed the first step in this transition to being a completely technology agnostic solution, and with subsequent releases of 5.1, 5.2 and ultimately 6.0, </a:t>
            </a:r>
            <a:r>
              <a:rPr lang="en-US" baseline="0" dirty="0" err="1"/>
              <a:t>NIEMOpen</a:t>
            </a:r>
            <a:r>
              <a:rPr lang="en-US" baseline="0" dirty="0"/>
              <a:t> will be accessible in any format be it XML, JSON, RDF, or Ontological representations for use in Data Centric solution. </a:t>
            </a:r>
            <a:endParaRPr lang="en-US" dirty="0"/>
          </a:p>
        </p:txBody>
      </p:sp>
      <p:sp>
        <p:nvSpPr>
          <p:cNvPr id="4" name="Slide Number Placeholder 3"/>
          <p:cNvSpPr>
            <a:spLocks noGrp="1"/>
          </p:cNvSpPr>
          <p:nvPr>
            <p:ph type="sldNum" sz="quarter" idx="5"/>
          </p:nvPr>
        </p:nvSpPr>
        <p:spPr/>
        <p:txBody>
          <a:bodyPr/>
          <a:lstStyle/>
          <a:p>
            <a:pPr defTabSz="485083">
              <a:defRPr/>
            </a:pPr>
            <a:fld id="{BB214376-E63A-7348-9E4D-7503869AED1C}" type="slidenum">
              <a:rPr lang="en-US">
                <a:solidFill>
                  <a:prstClr val="black"/>
                </a:solidFill>
                <a:latin typeface="Calibri"/>
              </a:rPr>
              <a:pPr defTabSz="485083">
                <a:defRPr/>
              </a:pPr>
              <a:t>60</a:t>
            </a:fld>
            <a:endParaRPr lang="en-US" dirty="0">
              <a:solidFill>
                <a:prstClr val="black"/>
              </a:solidFill>
              <a:latin typeface="Calibri"/>
            </a:endParaRPr>
          </a:p>
        </p:txBody>
      </p:sp>
    </p:spTree>
    <p:extLst>
      <p:ext uri="{BB962C8B-B14F-4D97-AF65-F5344CB8AC3E}">
        <p14:creationId xmlns:p14="http://schemas.microsoft.com/office/powerpoint/2010/main" val="11192163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485083">
              <a:defRPr/>
            </a:pPr>
            <a:fld id="{BB214376-E63A-7348-9E4D-7503869AED1C}" type="slidenum">
              <a:rPr lang="en-US">
                <a:solidFill>
                  <a:prstClr val="black"/>
                </a:solidFill>
                <a:latin typeface="Calibri"/>
              </a:rPr>
              <a:pPr defTabSz="485083">
                <a:defRPr/>
              </a:pPr>
              <a:t>61</a:t>
            </a:fld>
            <a:endParaRPr lang="en-US" dirty="0">
              <a:solidFill>
                <a:prstClr val="black"/>
              </a:solidFill>
              <a:latin typeface="Calibri"/>
            </a:endParaRPr>
          </a:p>
        </p:txBody>
      </p:sp>
    </p:spTree>
    <p:extLst>
      <p:ext uri="{BB962C8B-B14F-4D97-AF65-F5344CB8AC3E}">
        <p14:creationId xmlns:p14="http://schemas.microsoft.com/office/powerpoint/2010/main" val="4243997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00" dirty="0"/>
              <a:t>A data model for </a:t>
            </a:r>
            <a:r>
              <a:rPr lang="en-US" sz="2100" dirty="0" err="1"/>
              <a:t>NIEMOpen</a:t>
            </a:r>
            <a:r>
              <a:rPr lang="en-US" sz="2100" dirty="0"/>
              <a:t> data models is a </a:t>
            </a:r>
            <a:r>
              <a:rPr lang="en-US" sz="2100" dirty="0" err="1"/>
              <a:t>NIEMOpen</a:t>
            </a:r>
            <a:r>
              <a:rPr lang="en-US" sz="2100" dirty="0"/>
              <a:t> metamodel</a:t>
            </a:r>
          </a:p>
          <a:p>
            <a:r>
              <a:rPr lang="en-US" sz="2100" dirty="0"/>
              <a:t>It defines a class of data objects that describe a </a:t>
            </a:r>
            <a:r>
              <a:rPr lang="en-US" sz="2100" dirty="0" err="1"/>
              <a:t>NIEMOpen</a:t>
            </a:r>
            <a:r>
              <a:rPr lang="en-US" sz="2100" dirty="0"/>
              <a:t> data models (a "model description" data object)</a:t>
            </a:r>
          </a:p>
          <a:p>
            <a:r>
              <a:rPr lang="en-US" sz="2100" dirty="0"/>
              <a:t>Represents the aspects of </a:t>
            </a:r>
            <a:r>
              <a:rPr lang="en-US" sz="2100" dirty="0" err="1"/>
              <a:t>NIEMOpen</a:t>
            </a:r>
            <a:r>
              <a:rPr lang="en-US" sz="2100" dirty="0"/>
              <a:t> model that we care about, without a focus on XML Schema-specific features</a:t>
            </a:r>
          </a:p>
          <a:p>
            <a:r>
              <a:rPr lang="en-US" sz="2100" dirty="0"/>
              <a:t>It describes what the </a:t>
            </a:r>
            <a:r>
              <a:rPr lang="en-US" sz="2100" dirty="0" err="1"/>
              <a:t>NIEMOpen</a:t>
            </a:r>
            <a:r>
              <a:rPr lang="en-US" sz="2100" dirty="0"/>
              <a:t> model is:</a:t>
            </a:r>
          </a:p>
          <a:p>
            <a:pPr lvl="1"/>
            <a:r>
              <a:rPr lang="en-US" sz="1900" dirty="0"/>
              <a:t>Namespaces: collect and label data components so that they can be governed and distinguished</a:t>
            </a:r>
          </a:p>
          <a:p>
            <a:pPr lvl="1"/>
            <a:r>
              <a:rPr lang="en-US" sz="1900" dirty="0"/>
              <a:t>Data components have names, namespaces, and human-readable definitions</a:t>
            </a:r>
          </a:p>
          <a:p>
            <a:pPr lvl="1"/>
            <a:r>
              <a:rPr lang="en-US" sz="1900" dirty="0"/>
              <a:t>Types: represent things and values</a:t>
            </a:r>
          </a:p>
          <a:p>
            <a:pPr lvl="2"/>
            <a:r>
              <a:rPr lang="en-US" sz="1700" dirty="0"/>
              <a:t>Classes that define categories of objects</a:t>
            </a:r>
          </a:p>
          <a:p>
            <a:pPr lvl="2"/>
            <a:r>
              <a:rPr lang="en-US" sz="1700" dirty="0"/>
              <a:t>Datatypes that define categories of text: strings, dates, enumerations</a:t>
            </a:r>
          </a:p>
          <a:p>
            <a:pPr lvl="1"/>
            <a:r>
              <a:rPr lang="en-US" sz="1900" dirty="0"/>
              <a:t>Properties: represent relationships and characteristics</a:t>
            </a:r>
          </a:p>
          <a:p>
            <a:pPr lvl="2"/>
            <a:r>
              <a:rPr lang="en-US" sz="1700" dirty="0"/>
              <a:t>Object properties: represent relationships to objects</a:t>
            </a:r>
          </a:p>
          <a:p>
            <a:pPr lvl="3"/>
            <a:r>
              <a:rPr lang="en-US" sz="1500" dirty="0"/>
              <a:t>Map to XML Schema elements</a:t>
            </a:r>
          </a:p>
          <a:p>
            <a:pPr lvl="2"/>
            <a:r>
              <a:rPr lang="en-US" sz="1700" dirty="0"/>
              <a:t>Data properties: represent relationships to simple data values</a:t>
            </a:r>
          </a:p>
          <a:p>
            <a:pPr lvl="3"/>
            <a:r>
              <a:rPr lang="en-US" sz="1500" dirty="0"/>
              <a:t>Map to XML Schema attributes</a:t>
            </a:r>
          </a:p>
          <a:p>
            <a:endParaRPr lang="en-US" dirty="0"/>
          </a:p>
          <a:p>
            <a:endParaRPr lang="en-US" dirty="0"/>
          </a:p>
        </p:txBody>
      </p:sp>
      <p:sp>
        <p:nvSpPr>
          <p:cNvPr id="4" name="Slide Number Placeholder 3"/>
          <p:cNvSpPr>
            <a:spLocks noGrp="1"/>
          </p:cNvSpPr>
          <p:nvPr>
            <p:ph type="sldNum" sz="quarter" idx="5"/>
          </p:nvPr>
        </p:nvSpPr>
        <p:spPr/>
        <p:txBody>
          <a:bodyPr/>
          <a:lstStyle/>
          <a:p>
            <a:pPr defTabSz="485083">
              <a:defRPr/>
            </a:pPr>
            <a:fld id="{BB214376-E63A-7348-9E4D-7503869AED1C}" type="slidenum">
              <a:rPr lang="en-US">
                <a:solidFill>
                  <a:prstClr val="black"/>
                </a:solidFill>
                <a:latin typeface="Calibri"/>
              </a:rPr>
              <a:pPr defTabSz="485083">
                <a:defRPr/>
              </a:pPr>
              <a:t>62</a:t>
            </a:fld>
            <a:endParaRPr lang="en-US" dirty="0">
              <a:solidFill>
                <a:prstClr val="black"/>
              </a:solidFill>
              <a:latin typeface="Calibri"/>
            </a:endParaRPr>
          </a:p>
        </p:txBody>
      </p:sp>
    </p:spTree>
    <p:extLst>
      <p:ext uri="{BB962C8B-B14F-4D97-AF65-F5344CB8AC3E}">
        <p14:creationId xmlns:p14="http://schemas.microsoft.com/office/powerpoint/2010/main" val="35370386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B3835"/>
                </a:solidFill>
                <a:effectLst/>
                <a:latin typeface="Helvetica Neue"/>
              </a:rPr>
              <a:t> What is interoperability? Interoperability, within the context of European public service delivery, is the ability of disparate and diverse </a:t>
            </a:r>
            <a:r>
              <a:rPr lang="en-US" b="0" i="0" dirty="0" err="1">
                <a:solidFill>
                  <a:srgbClr val="3B3835"/>
                </a:solidFill>
                <a:effectLst/>
                <a:latin typeface="Helvetica Neue"/>
              </a:rPr>
              <a:t>organisations</a:t>
            </a:r>
            <a:r>
              <a:rPr lang="en-US" b="0" i="0" dirty="0">
                <a:solidFill>
                  <a:srgbClr val="3B3835"/>
                </a:solidFill>
                <a:effectLst/>
                <a:latin typeface="Helvetica Neue"/>
              </a:rPr>
              <a:t> to interact towards mutually beneficial and agreed common goals, involving the sharing of information and knowledge between the </a:t>
            </a:r>
            <a:r>
              <a:rPr lang="en-US" b="0" i="0" dirty="0" err="1">
                <a:solidFill>
                  <a:srgbClr val="3B3835"/>
                </a:solidFill>
                <a:effectLst/>
                <a:latin typeface="Helvetica Neue"/>
              </a:rPr>
              <a:t>organisations</a:t>
            </a:r>
            <a:r>
              <a:rPr lang="en-US" b="0" i="0" dirty="0">
                <a:solidFill>
                  <a:srgbClr val="3B3835"/>
                </a:solidFill>
                <a:effectLst/>
                <a:latin typeface="Helvetica Neue"/>
              </a:rPr>
              <a:t>, through the business processes they support, by means of the exchange of data between their respective ICT systems. Source: EIF, http://ec.europa.eu/isa/documents/isa_annex_ii_eif_en.pdf</a:t>
            </a:r>
          </a:p>
          <a:p>
            <a:endParaRPr lang="en-US" dirty="0"/>
          </a:p>
        </p:txBody>
      </p:sp>
      <p:sp>
        <p:nvSpPr>
          <p:cNvPr id="4" name="Slide Number Placeholder 3"/>
          <p:cNvSpPr>
            <a:spLocks noGrp="1"/>
          </p:cNvSpPr>
          <p:nvPr>
            <p:ph type="sldNum" sz="quarter" idx="5"/>
          </p:nvPr>
        </p:nvSpPr>
        <p:spPr/>
        <p:txBody>
          <a:bodyPr/>
          <a:lstStyle/>
          <a:p>
            <a:fld id="{21B6C68B-C65E-42F5-B8B1-EF56B61C6946}" type="slidenum">
              <a:rPr lang="en-US" smtClean="0"/>
              <a:t>63</a:t>
            </a:fld>
            <a:endParaRPr lang="en-US"/>
          </a:p>
        </p:txBody>
      </p:sp>
    </p:spTree>
    <p:extLst>
      <p:ext uri="{BB962C8B-B14F-4D97-AF65-F5344CB8AC3E}">
        <p14:creationId xmlns:p14="http://schemas.microsoft.com/office/powerpoint/2010/main" val="17684641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64</a:t>
            </a:fld>
            <a:endParaRPr lang="en-US"/>
          </a:p>
        </p:txBody>
      </p:sp>
    </p:spTree>
    <p:extLst>
      <p:ext uri="{BB962C8B-B14F-4D97-AF65-F5344CB8AC3E}">
        <p14:creationId xmlns:p14="http://schemas.microsoft.com/office/powerpoint/2010/main" val="4259519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409">
              <a:lnSpc>
                <a:spcPct val="107000"/>
              </a:lnSpc>
              <a:spcAft>
                <a:spcPts val="824"/>
              </a:spcAft>
              <a:defRPr/>
            </a:pPr>
            <a:r>
              <a:rPr lang="en-US" sz="1800" dirty="0">
                <a:latin typeface="Calibri" panose="020F0502020204030204" pitchFamily="34" charset="0"/>
                <a:ea typeface="Calibri" panose="020F0502020204030204" pitchFamily="34" charset="0"/>
                <a:cs typeface="Times New Roman" panose="02020603050405020304" pitchFamily="18" charset="0"/>
              </a:rPr>
              <a:t>National Technology Transfer and Advancement Act of 1995 (NTTAA), Public Law 104-113 </a:t>
            </a:r>
            <a:r>
              <a:rPr lang="en-US" sz="1800" dirty="0">
                <a:highlight>
                  <a:srgbClr val="FFFF00"/>
                </a:highlight>
                <a:latin typeface="Calibri" panose="020F0502020204030204" pitchFamily="34" charset="0"/>
                <a:ea typeface="Calibri" panose="020F0502020204030204" pitchFamily="34" charset="0"/>
                <a:cs typeface="Times New Roman" panose="02020603050405020304" pitchFamily="18" charset="0"/>
              </a:rPr>
              <a:t>requires all federal government agencies to use, wherever feasible, standards developed or adopted by voluntary consensus standards bodies in lieu of developing government-unique standards or regulations</a:t>
            </a:r>
          </a:p>
          <a:p>
            <a:pPr defTabSz="942409">
              <a:lnSpc>
                <a:spcPct val="107000"/>
              </a:lnSpc>
              <a:spcAft>
                <a:spcPts val="824"/>
              </a:spcAft>
              <a:defRPr/>
            </a:pPr>
            <a:endParaRPr lang="en-US" sz="1800" dirty="0">
              <a:highlight>
                <a:srgbClr val="FFFF00"/>
              </a:highlight>
              <a:latin typeface="Calibri" panose="020F0502020204030204" pitchFamily="34" charset="0"/>
              <a:cs typeface="Times New Roman" panose="02020603050405020304" pitchFamily="18" charset="0"/>
            </a:endParaRPr>
          </a:p>
          <a:p>
            <a:pPr defTabSz="942409">
              <a:lnSpc>
                <a:spcPct val="107000"/>
              </a:lnSpc>
              <a:spcAft>
                <a:spcPts val="824"/>
              </a:spcAft>
              <a:defRPr/>
            </a:pPr>
            <a:r>
              <a:rPr lang="en-US" sz="1800" dirty="0">
                <a:highlight>
                  <a:srgbClr val="FFFF00"/>
                </a:highlight>
                <a:latin typeface="Calibri" panose="020F0502020204030204" pitchFamily="34" charset="0"/>
                <a:cs typeface="Times New Roman" panose="02020603050405020304" pitchFamily="18" charset="0"/>
              </a:rPr>
              <a:t>OMB 119 </a:t>
            </a:r>
            <a:r>
              <a:rPr lang="en-US" sz="5000" dirty="0"/>
              <a:t>maintains a strong preference for using voluntary consensus standards over government to unique standards in Federal regulation and procurement</a:t>
            </a:r>
            <a:endParaRPr lang="en-US" sz="3800" dirty="0"/>
          </a:p>
          <a:p>
            <a:pPr>
              <a:lnSpc>
                <a:spcPct val="107000"/>
              </a:lnSpc>
              <a:spcAft>
                <a:spcPts val="824"/>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24"/>
              </a:spcAft>
            </a:pP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24"/>
              </a:spcAft>
            </a:pPr>
            <a:r>
              <a:rPr lang="en-US" sz="1800" dirty="0" err="1">
                <a:latin typeface="Calibri" panose="020F0502020204030204" pitchFamily="34" charset="0"/>
                <a:ea typeface="Calibri" panose="020F0502020204030204" pitchFamily="34" charset="0"/>
                <a:cs typeface="Times New Roman" panose="02020603050405020304" pitchFamily="18" charset="0"/>
              </a:rPr>
              <a:t>NIEMOpen</a:t>
            </a:r>
            <a:r>
              <a:rPr lang="en-US" sz="1800" dirty="0">
                <a:latin typeface="Calibri" panose="020F0502020204030204" pitchFamily="34" charset="0"/>
                <a:ea typeface="Calibri" panose="020F0502020204030204" pitchFamily="34" charset="0"/>
                <a:cs typeface="Times New Roman" panose="02020603050405020304" pitchFamily="18" charset="0"/>
              </a:rPr>
              <a:t> included in other standards</a:t>
            </a:r>
          </a:p>
          <a:p>
            <a:pPr>
              <a:lnSpc>
                <a:spcPct val="107000"/>
              </a:lnSpc>
              <a:spcAft>
                <a:spcPts val="824"/>
              </a:spcAft>
            </a:pPr>
            <a:r>
              <a:rPr lang="en-US" sz="1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24"/>
              </a:spcAft>
            </a:pPr>
            <a:r>
              <a:rPr lang="en-US" sz="1800" dirty="0">
                <a:latin typeface="Calibri" panose="020F0502020204030204" pitchFamily="34" charset="0"/>
                <a:ea typeface="Calibri" panose="020F0502020204030204" pitchFamily="34" charset="0"/>
                <a:cs typeface="Times New Roman" panose="02020603050405020304" pitchFamily="18" charset="0"/>
              </a:rPr>
              <a:t>ANSI 42.42 Radiological Nuclear detectors</a:t>
            </a:r>
          </a:p>
          <a:p>
            <a:pPr>
              <a:lnSpc>
                <a:spcPct val="107000"/>
              </a:lnSpc>
              <a:spcAft>
                <a:spcPts val="824"/>
              </a:spcAft>
            </a:pPr>
            <a:r>
              <a:rPr lang="en-US" sz="1800" dirty="0">
                <a:latin typeface="Calibri" panose="020F0502020204030204" pitchFamily="34" charset="0"/>
                <a:ea typeface="Calibri" panose="020F0502020204030204" pitchFamily="34" charset="0"/>
                <a:cs typeface="Times New Roman" panose="02020603050405020304" pitchFamily="18" charset="0"/>
              </a:rPr>
              <a:t>ANSI APCO Alarm Monitoring Company </a:t>
            </a:r>
            <a:r>
              <a:rPr lang="en-US" sz="1800" b="1" dirty="0">
                <a:latin typeface="Calibri" panose="020F0502020204030204" pitchFamily="34" charset="0"/>
                <a:ea typeface="Calibri" panose="020F0502020204030204" pitchFamily="34" charset="0"/>
                <a:cs typeface="Times New Roman" panose="02020603050405020304" pitchFamily="18" charset="0"/>
              </a:rPr>
              <a:t>to Public Safety Answering Point (PSAP)</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24"/>
              </a:spcAft>
            </a:pPr>
            <a:r>
              <a:rPr lang="en-US" sz="1800" dirty="0">
                <a:latin typeface="Calibri" panose="020F0502020204030204" pitchFamily="34" charset="0"/>
                <a:ea typeface="Calibri" panose="020F0502020204030204" pitchFamily="34" charset="0"/>
                <a:cs typeface="Times New Roman" panose="02020603050405020304" pitchFamily="18" charset="0"/>
              </a:rPr>
              <a:t>OASIS EXDL FEMA</a:t>
            </a:r>
          </a:p>
          <a:p>
            <a:pPr>
              <a:lnSpc>
                <a:spcPct val="107000"/>
              </a:lnSpc>
              <a:spcAft>
                <a:spcPts val="824"/>
              </a:spcAft>
            </a:pPr>
            <a:r>
              <a:rPr lang="en-US" sz="1800" dirty="0">
                <a:latin typeface="Calibri" panose="020F0502020204030204" pitchFamily="34" charset="0"/>
                <a:ea typeface="Calibri" panose="020F0502020204030204" pitchFamily="34" charset="0"/>
                <a:cs typeface="Times New Roman" panose="02020603050405020304" pitchFamily="18" charset="0"/>
              </a:rPr>
              <a:t>NIST Big Data Framework Vol 7 </a:t>
            </a:r>
          </a:p>
          <a:p>
            <a:pPr>
              <a:lnSpc>
                <a:spcPct val="107000"/>
              </a:lnSpc>
              <a:spcAft>
                <a:spcPts val="824"/>
              </a:spcAft>
            </a:pPr>
            <a:r>
              <a:rPr lang="en-US" sz="1800" dirty="0">
                <a:latin typeface="Calibri" panose="020F0502020204030204" pitchFamily="34" charset="0"/>
                <a:ea typeface="Calibri" panose="020F0502020204030204" pitchFamily="34" charset="0"/>
                <a:cs typeface="Times New Roman" panose="02020603050405020304" pitchFamily="18" charset="0"/>
              </a:rPr>
              <a:t>Nation Fire Protection NFPA 950 calls for compliance with NIEM. Emergency Incident Data Document (EIDD) IEPD – NISTIR 8255</a:t>
            </a:r>
          </a:p>
          <a:p>
            <a:pPr>
              <a:lnSpc>
                <a:spcPct val="107000"/>
              </a:lnSpc>
              <a:spcAft>
                <a:spcPts val="824"/>
              </a:spcAft>
            </a:pPr>
            <a:r>
              <a:rPr lang="en-US" sz="1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24"/>
              </a:spcAft>
            </a:pPr>
            <a:r>
              <a:rPr lang="en-US" sz="1800" dirty="0">
                <a:latin typeface="Calibri" panose="020F0502020204030204" pitchFamily="34" charset="0"/>
                <a:ea typeface="Calibri" panose="020F0502020204030204" pitchFamily="34" charset="0"/>
                <a:cs typeface="Times New Roman" panose="02020603050405020304" pitchFamily="18" charset="0"/>
              </a:rPr>
              <a:t>Biometrics ANSI/NIST ITL Standard</a:t>
            </a:r>
          </a:p>
          <a:p>
            <a:pPr>
              <a:lnSpc>
                <a:spcPct val="107000"/>
              </a:lnSpc>
              <a:spcAft>
                <a:spcPts val="824"/>
              </a:spcAft>
            </a:pPr>
            <a:r>
              <a:rPr lang="en-US" sz="1800" dirty="0">
                <a:latin typeface="Calibri" panose="020F0502020204030204" pitchFamily="34" charset="0"/>
                <a:ea typeface="Calibri" panose="020F0502020204030204" pitchFamily="34" charset="0"/>
                <a:cs typeface="Times New Roman" panose="02020603050405020304" pitchFamily="18" charset="0"/>
              </a:rPr>
              <a:t>Biometric Conformance Test Software (</a:t>
            </a:r>
            <a:r>
              <a:rPr lang="en-US" sz="1800" dirty="0" err="1">
                <a:latin typeface="Calibri" panose="020F0502020204030204" pitchFamily="34" charset="0"/>
                <a:ea typeface="Calibri" panose="020F0502020204030204" pitchFamily="34" charset="0"/>
                <a:cs typeface="Times New Roman" panose="02020603050405020304" pitchFamily="18" charset="0"/>
              </a:rPr>
              <a:t>BioCTS</a:t>
            </a:r>
            <a:r>
              <a:rPr lang="en-US" sz="1800"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24"/>
              </a:spcAft>
            </a:pPr>
            <a:r>
              <a:rPr lang="en-US" sz="1800" dirty="0" err="1">
                <a:latin typeface="Calibri" panose="020F0502020204030204" pitchFamily="34" charset="0"/>
                <a:ea typeface="Calibri" panose="020F0502020204030204" pitchFamily="34" charset="0"/>
                <a:cs typeface="Times New Roman" panose="02020603050405020304" pitchFamily="18" charset="0"/>
              </a:rPr>
              <a:t>BioCTS</a:t>
            </a:r>
            <a:r>
              <a:rPr lang="en-US" sz="1800" dirty="0">
                <a:latin typeface="Calibri" panose="020F0502020204030204" pitchFamily="34" charset="0"/>
                <a:ea typeface="Calibri" panose="020F0502020204030204" pitchFamily="34" charset="0"/>
                <a:cs typeface="Times New Roman" panose="02020603050405020304" pitchFamily="18" charset="0"/>
              </a:rPr>
              <a:t> for AN-ITL v2 is a desktop application which tests electronic biometric data files, known as transactions, for conformance to NIST Special Publication (SP) 500-290</a:t>
            </a:r>
          </a:p>
          <a:p>
            <a:pPr>
              <a:lnSpc>
                <a:spcPct val="107000"/>
              </a:lnSpc>
              <a:spcAft>
                <a:spcPts val="824"/>
              </a:spcAft>
            </a:pPr>
            <a:r>
              <a:rPr lang="en-US" sz="1800" dirty="0">
                <a:latin typeface="Calibri" panose="020F0502020204030204" pitchFamily="34" charset="0"/>
                <a:ea typeface="Calibri" panose="020F0502020204030204" pitchFamily="34" charset="0"/>
                <a:cs typeface="Times New Roman" panose="02020603050405020304" pitchFamily="18" charset="0"/>
              </a:rPr>
              <a:t>Conformance Test Architecture (CTA) and Test Suite (CTS) called "BioCTS for AN-2011 </a:t>
            </a:r>
            <a:r>
              <a:rPr lang="en-US" sz="1800" dirty="0" err="1">
                <a:latin typeface="Calibri" panose="020F0502020204030204" pitchFamily="34" charset="0"/>
                <a:ea typeface="Calibri" panose="020F0502020204030204" pitchFamily="34" charset="0"/>
                <a:cs typeface="Times New Roman" panose="02020603050405020304" pitchFamily="18" charset="0"/>
              </a:rPr>
              <a:t>NIEMOpen</a:t>
            </a:r>
            <a:r>
              <a:rPr lang="en-US" sz="1800" dirty="0">
                <a:latin typeface="Calibri" panose="020F0502020204030204" pitchFamily="34" charset="0"/>
                <a:ea typeface="Calibri" panose="020F0502020204030204" pitchFamily="34" charset="0"/>
                <a:cs typeface="Times New Roman" panose="02020603050405020304" pitchFamily="18" charset="0"/>
              </a:rPr>
              <a:t> XML" designed to test implementations of AN-2011 </a:t>
            </a:r>
            <a:r>
              <a:rPr lang="en-US" sz="1800" dirty="0" err="1">
                <a:latin typeface="Calibri" panose="020F0502020204030204" pitchFamily="34" charset="0"/>
                <a:ea typeface="Calibri" panose="020F0502020204030204" pitchFamily="34" charset="0"/>
                <a:cs typeface="Times New Roman" panose="02020603050405020304" pitchFamily="18" charset="0"/>
              </a:rPr>
              <a:t>NIEMOpen</a:t>
            </a:r>
            <a:r>
              <a:rPr lang="en-US" sz="1800" dirty="0">
                <a:latin typeface="Calibri" panose="020F0502020204030204" pitchFamily="34" charset="0"/>
                <a:ea typeface="Calibri" panose="020F0502020204030204" pitchFamily="34" charset="0"/>
                <a:cs typeface="Times New Roman" panose="02020603050405020304" pitchFamily="18" charset="0"/>
              </a:rPr>
              <a:t> XML encoded transactions. </a:t>
            </a:r>
          </a:p>
          <a:p>
            <a:pPr>
              <a:lnSpc>
                <a:spcPct val="107000"/>
              </a:lnSpc>
              <a:spcAft>
                <a:spcPts val="824"/>
              </a:spcAft>
            </a:pPr>
            <a:r>
              <a:rPr lang="en-US" sz="1800"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24"/>
              </a:spcAft>
            </a:pPr>
            <a:r>
              <a:rPr lang="en-US" sz="1800" dirty="0" err="1">
                <a:latin typeface="Calibri" panose="020F0502020204030204" pitchFamily="34" charset="0"/>
                <a:ea typeface="Calibri" panose="020F0502020204030204" pitchFamily="34" charset="0"/>
                <a:cs typeface="Times New Roman" panose="02020603050405020304" pitchFamily="18" charset="0"/>
              </a:rPr>
              <a:t>NIEMOpen</a:t>
            </a:r>
            <a:r>
              <a:rPr lang="en-US" sz="1800" dirty="0">
                <a:latin typeface="Calibri" panose="020F0502020204030204" pitchFamily="34" charset="0"/>
                <a:ea typeface="Calibri" panose="020F0502020204030204" pitchFamily="34" charset="0"/>
                <a:cs typeface="Times New Roman" panose="02020603050405020304" pitchFamily="18" charset="0"/>
              </a:rPr>
              <a:t> Cited in patent – Integrated Environment for Developing Information Exchanges patent No: US 8,769,480 B1 Dated July 1, 2014</a:t>
            </a:r>
          </a:p>
          <a:p>
            <a:r>
              <a:rPr lang="en-US" sz="1800" dirty="0">
                <a:latin typeface="Calibri" panose="020F0502020204030204" pitchFamily="34" charset="0"/>
                <a:ea typeface="Calibri" panose="020F0502020204030204" pitchFamily="34" charset="0"/>
                <a:cs typeface="Times New Roman" panose="02020603050405020304" pitchFamily="18" charset="0"/>
              </a:rPr>
              <a:t>Combination of Interoperability Registries with Process and Data Management tools for Governmental Services </a:t>
            </a:r>
            <a:endParaRPr lang="en-US" dirty="0"/>
          </a:p>
        </p:txBody>
      </p:sp>
      <p:sp>
        <p:nvSpPr>
          <p:cNvPr id="4" name="Slide Number Placeholder 3"/>
          <p:cNvSpPr>
            <a:spLocks noGrp="1"/>
          </p:cNvSpPr>
          <p:nvPr>
            <p:ph type="sldNum" sz="quarter" idx="5"/>
          </p:nvPr>
        </p:nvSpPr>
        <p:spPr/>
        <p:txBody>
          <a:bodyPr/>
          <a:lstStyle/>
          <a:p>
            <a:pPr defTabSz="464149">
              <a:defRPr/>
            </a:pPr>
            <a:fld id="{4BDC0950-4EC4-4BA5-91F8-F30A059E4180}" type="slidenum">
              <a:rPr lang="en-US">
                <a:solidFill>
                  <a:prstClr val="black"/>
                </a:solidFill>
                <a:latin typeface="Calibri"/>
              </a:rPr>
              <a:pPr defTabSz="464149">
                <a:defRPr/>
              </a:pPr>
              <a:t>65</a:t>
            </a:fld>
            <a:endParaRPr lang="en-US">
              <a:solidFill>
                <a:prstClr val="black"/>
              </a:solidFill>
              <a:latin typeface="Calibri"/>
            </a:endParaRPr>
          </a:p>
        </p:txBody>
      </p:sp>
    </p:spTree>
    <p:extLst>
      <p:ext uri="{BB962C8B-B14F-4D97-AF65-F5344CB8AC3E}">
        <p14:creationId xmlns:p14="http://schemas.microsoft.com/office/powerpoint/2010/main" val="35991696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There are two concepts that can be used to help illustrate NIEM.  </a:t>
            </a:r>
          </a:p>
          <a:p>
            <a:endParaRPr lang="en-US" dirty="0"/>
          </a:p>
          <a:p>
            <a:r>
              <a:rPr lang="en-US" dirty="0"/>
              <a:t>The data model is the collective representation of the communities that leverage NIEM. This is where </a:t>
            </a:r>
            <a:r>
              <a:rPr lang="en-US" dirty="0" err="1"/>
              <a:t>NIEMOpen</a:t>
            </a:r>
            <a:r>
              <a:rPr lang="en-US" dirty="0"/>
              <a:t> provides a consistent set of data definitions and a structure to define the relationships between them. The diverse communities that leverage </a:t>
            </a:r>
            <a:r>
              <a:rPr lang="en-US" dirty="0" err="1"/>
              <a:t>NIEMOpen</a:t>
            </a:r>
            <a:r>
              <a:rPr lang="en-US" dirty="0"/>
              <a:t> collaboratively govern the data model.</a:t>
            </a:r>
          </a:p>
          <a:p>
            <a:endParaRPr lang="en-US" dirty="0"/>
          </a:p>
          <a:p>
            <a:r>
              <a:rPr lang="en-US" dirty="0"/>
              <a:t>The </a:t>
            </a:r>
            <a:r>
              <a:rPr lang="en-US" dirty="0" err="1"/>
              <a:t>NIEMOpen</a:t>
            </a:r>
            <a:r>
              <a:rPr lang="en-US" dirty="0"/>
              <a:t> Information Exchange Development Lifecycle, commonly referred to as the Information Exchange Package Documentation (IEPD) Lifecycle provides a repeatable, reusable process for using </a:t>
            </a:r>
            <a:r>
              <a:rPr lang="en-US" dirty="0" err="1"/>
              <a:t>NIEMOpen</a:t>
            </a:r>
            <a:r>
              <a:rPr lang="en-US" dirty="0"/>
              <a:t> to define information exchange.</a:t>
            </a:r>
          </a:p>
          <a:p>
            <a:r>
              <a:rPr lang="en-US" dirty="0"/>
              <a:t>Developers use the </a:t>
            </a:r>
            <a:r>
              <a:rPr lang="en-US" dirty="0" err="1"/>
              <a:t>NIEMOpen</a:t>
            </a:r>
            <a:r>
              <a:rPr lang="en-US" dirty="0"/>
              <a:t> process to define the syntax and semantics of some data resource. That resource can be the data passed through an API, or</a:t>
            </a:r>
          </a:p>
          <a:p>
            <a:r>
              <a:rPr lang="en-US" dirty="0"/>
              <a:t>messages sent from one system to another, a data document published on the web, etc. The process is:</a:t>
            </a:r>
          </a:p>
          <a:p>
            <a:r>
              <a:rPr lang="en-US" dirty="0"/>
              <a:t>1. Determine the information requirements. What are the facts to be conveyed in the data resource?</a:t>
            </a:r>
          </a:p>
          <a:p>
            <a:r>
              <a:rPr lang="en-US" dirty="0"/>
              <a:t>2. For each concept in the information requirements</a:t>
            </a:r>
          </a:p>
          <a:p>
            <a:r>
              <a:rPr lang="en-US" dirty="0"/>
              <a:t>2.1 Search for and select a data component in the </a:t>
            </a:r>
            <a:r>
              <a:rPr lang="en-US" dirty="0" err="1"/>
              <a:t>NIEMOpen</a:t>
            </a:r>
            <a:r>
              <a:rPr lang="en-US" dirty="0"/>
              <a:t> model to represent this concept. </a:t>
            </a:r>
            <a:r>
              <a:rPr lang="en-US" dirty="0" err="1"/>
              <a:t>NIEMOpen</a:t>
            </a:r>
            <a:r>
              <a:rPr lang="en-US" dirty="0"/>
              <a:t> provides tools to assist with this search: the Subset Schema Generation Tool (SSGT) and Movement.</a:t>
            </a:r>
          </a:p>
          <a:p>
            <a:r>
              <a:rPr lang="en-US" dirty="0"/>
              <a:t>2.2 Possibly adapt a data component from an external model, if there is no suitable component in the </a:t>
            </a:r>
            <a:r>
              <a:rPr lang="en-US" dirty="0" err="1"/>
              <a:t>NIEMOpen</a:t>
            </a:r>
            <a:r>
              <a:rPr lang="en-US" dirty="0"/>
              <a:t> model. For example, the </a:t>
            </a:r>
            <a:r>
              <a:rPr lang="en-US" dirty="0" err="1"/>
              <a:t>NIEMOpen</a:t>
            </a:r>
            <a:r>
              <a:rPr lang="en-US" dirty="0"/>
              <a:t> model provides several geospatial components adapted from Geographic Markup Language (GML).</a:t>
            </a:r>
          </a:p>
          <a:p>
            <a:r>
              <a:rPr lang="en-US" dirty="0"/>
              <a:t>2.3 Define a new data component for the missing concept, if there is no component suitable for reuse. Developers may share their new component for reuse by others, but are not obligated to do so.</a:t>
            </a:r>
          </a:p>
          <a:p>
            <a:r>
              <a:rPr lang="en-US" dirty="0"/>
              <a:t>3. Have new or modified information requirements been revealed? Change the requirements in step #1 accordingly and repeat.</a:t>
            </a:r>
          </a:p>
          <a:p>
            <a:r>
              <a:rPr lang="en-US" dirty="0"/>
              <a:t>4. When all of the information requirements are satisfied, assemble the selected data components into a schema that specifies the data resource. </a:t>
            </a:r>
          </a:p>
          <a:p>
            <a:endParaRPr lang="en-US" dirty="0"/>
          </a:p>
          <a:p>
            <a:r>
              <a:rPr lang="en-US" dirty="0"/>
              <a:t>This schema represents the resource’s content model (../../reference/models), which documents the meaning of each data component, defines which components are mandatory and optional, and may be used to validate individual instances of the resource during development or operations. The schema is the central component of a NIEM-based data resource specification, for historical reasons called the </a:t>
            </a:r>
            <a:r>
              <a:rPr lang="en-US" i="1" dirty="0"/>
              <a:t>Information Exchange Package Documentation (IEPD)</a:t>
            </a:r>
            <a:r>
              <a:rPr lang="en-US" dirty="0"/>
              <a:t>. </a:t>
            </a:r>
            <a:r>
              <a:rPr lang="en-US" dirty="0" err="1"/>
              <a:t>NIEMOpen</a:t>
            </a:r>
            <a:r>
              <a:rPr lang="en-US" dirty="0"/>
              <a:t> supplies an IEPD framework for arranging documentation and gathering all of the artifacts needed by developers and analysts. Any number of consumers can use the specification to understand what to expect in the resource; any number of producers can use it to know what they are expected to provide </a:t>
            </a:r>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464149" fontAlgn="base">
              <a:spcBef>
                <a:spcPct val="0"/>
              </a:spcBef>
              <a:spcAft>
                <a:spcPct val="0"/>
              </a:spcAft>
              <a:defRPr/>
            </a:pPr>
            <a:fld id="{A48941C1-A3EE-4D2E-AC97-B53CED667053}" type="slidenum">
              <a:rPr lang="en-US">
                <a:solidFill>
                  <a:prstClr val="black"/>
                </a:solidFill>
                <a:latin typeface="Calibri"/>
              </a:rPr>
              <a:pPr defTabSz="464149" fontAlgn="base">
                <a:spcBef>
                  <a:spcPct val="0"/>
                </a:spcBef>
                <a:spcAft>
                  <a:spcPct val="0"/>
                </a:spcAft>
                <a:defRPr/>
              </a:pPr>
              <a:t>66</a:t>
            </a:fld>
            <a:endParaRPr lang="en-US" dirty="0">
              <a:solidFill>
                <a:prstClr val="black"/>
              </a:solidFill>
              <a:latin typeface="Calibri"/>
            </a:endParaRPr>
          </a:p>
        </p:txBody>
      </p:sp>
    </p:spTree>
    <p:extLst>
      <p:ext uri="{BB962C8B-B14F-4D97-AF65-F5344CB8AC3E}">
        <p14:creationId xmlns:p14="http://schemas.microsoft.com/office/powerpoint/2010/main" val="18722874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22E215-D3C6-D84F-8ECF-5127C8518219}" type="slidenum">
              <a:rPr lang="en-US" smtClean="0"/>
              <a:pPr/>
              <a:t>67</a:t>
            </a:fld>
            <a:endParaRPr lang="en-US"/>
          </a:p>
        </p:txBody>
      </p:sp>
    </p:spTree>
    <p:extLst>
      <p:ext uri="{BB962C8B-B14F-4D97-AF65-F5344CB8AC3E}">
        <p14:creationId xmlns:p14="http://schemas.microsoft.com/office/powerpoint/2010/main" val="3021689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rPr>
              <a:t>The variety of data and wide range of data formats, logical models, timescales, and semantics, make it difficult to employ analytics and complicates interoperability</a:t>
            </a:r>
            <a:endParaRPr lang="en-US" sz="18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0B22E215-D3C6-D84F-8ECF-5127C8518219}" type="slidenum">
              <a:rPr lang="en-US" smtClean="0"/>
              <a:pPr/>
              <a:t>6</a:t>
            </a:fld>
            <a:endParaRPr lang="en-US"/>
          </a:p>
        </p:txBody>
      </p:sp>
    </p:spTree>
    <p:extLst>
      <p:ext uri="{BB962C8B-B14F-4D97-AF65-F5344CB8AC3E}">
        <p14:creationId xmlns:p14="http://schemas.microsoft.com/office/powerpoint/2010/main" val="22306380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4FB739-1E36-4CFE-951C-C466700D619F}" type="slidenum">
              <a:rPr lang="en-US" smtClean="0"/>
              <a:pPr>
                <a:defRPr/>
              </a:pPr>
              <a:t>68</a:t>
            </a:fld>
            <a:endParaRPr lang="en-US"/>
          </a:p>
        </p:txBody>
      </p:sp>
    </p:spTree>
    <p:extLst>
      <p:ext uri="{BB962C8B-B14F-4D97-AF65-F5344CB8AC3E}">
        <p14:creationId xmlns:p14="http://schemas.microsoft.com/office/powerpoint/2010/main" val="7054928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F4FB739-1E36-4CFE-951C-C466700D619F}" type="slidenum">
              <a:rPr lang="en-US" smtClean="0"/>
              <a:pPr>
                <a:defRPr/>
              </a:pPr>
              <a:t>69</a:t>
            </a:fld>
            <a:endParaRPr lang="en-US"/>
          </a:p>
        </p:txBody>
      </p:sp>
    </p:spTree>
    <p:extLst>
      <p:ext uri="{BB962C8B-B14F-4D97-AF65-F5344CB8AC3E}">
        <p14:creationId xmlns:p14="http://schemas.microsoft.com/office/powerpoint/2010/main" val="311525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42254" rtl="0" eaLnBrk="0" fontAlgn="base" latinLnBrk="0" hangingPunct="0">
              <a:lnSpc>
                <a:spcPct val="100000"/>
              </a:lnSpc>
              <a:spcBef>
                <a:spcPct val="0"/>
              </a:spcBef>
              <a:spcAft>
                <a:spcPct val="0"/>
              </a:spcAft>
              <a:buClrTx/>
              <a:buSzTx/>
              <a:buFontTx/>
              <a:buNone/>
              <a:tabLst/>
              <a:defRPr/>
            </a:pPr>
            <a:fld id="{D1EE5BB5-B35E-4D51-ABD4-127199C0518C}" type="slidenum">
              <a:rPr kumimoji="0" lang="en-US" sz="1000" b="0" i="1"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42254" rtl="0" eaLnBrk="0" fontAlgn="base" latinLnBrk="0" hangingPunct="0">
                <a:lnSpc>
                  <a:spcPct val="100000"/>
                </a:lnSpc>
                <a:spcBef>
                  <a:spcPct val="0"/>
                </a:spcBef>
                <a:spcAft>
                  <a:spcPct val="0"/>
                </a:spcAft>
                <a:buClrTx/>
                <a:buSzTx/>
                <a:buFontTx/>
                <a:buNone/>
                <a:tabLst/>
                <a:defRPr/>
              </a:pPr>
              <a:t>7</a:t>
            </a:fld>
            <a:endParaRPr kumimoji="0" lang="en-US" sz="1000" b="0" i="1"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61308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400" dirty="0"/>
              <a:t>“</a:t>
            </a:r>
            <a:r>
              <a:rPr lang="en-US" sz="2400" b="1" dirty="0" err="1"/>
              <a:t>NIEMOpen</a:t>
            </a:r>
            <a:r>
              <a:rPr lang="en-US" sz="2400" b="1" dirty="0"/>
              <a:t> First” policy codified</a:t>
            </a:r>
            <a:r>
              <a:rPr lang="en-US" sz="2400" dirty="0"/>
              <a:t> in DOD CIO issuance 8320.07</a:t>
            </a:r>
          </a:p>
          <a:p>
            <a:pPr lvl="1"/>
            <a:endParaRPr lang="en-US" sz="2000" b="0" dirty="0"/>
          </a:p>
          <a:p>
            <a:r>
              <a:rPr lang="en-US" dirty="0"/>
              <a:t>The key driver in DoD adoption is “Consider </a:t>
            </a:r>
            <a:r>
              <a:rPr lang="en-US" dirty="0" err="1"/>
              <a:t>NIEMOpen</a:t>
            </a:r>
            <a:r>
              <a:rPr lang="en-US" dirty="0"/>
              <a:t> First”</a:t>
            </a:r>
          </a:p>
          <a:p>
            <a:r>
              <a:rPr lang="en-US" dirty="0"/>
              <a:t>The “</a:t>
            </a:r>
            <a:r>
              <a:rPr lang="en-US" dirty="0" err="1"/>
              <a:t>NIEMOpen</a:t>
            </a:r>
            <a:r>
              <a:rPr lang="en-US" dirty="0"/>
              <a:t> First” rule tells the program developers to either:</a:t>
            </a:r>
          </a:p>
          <a:p>
            <a:pPr marL="628650" lvl="1" indent="-171450">
              <a:buFont typeface="Arial" panose="020B0604020202020204" pitchFamily="34" charset="0"/>
              <a:buChar char="•"/>
            </a:pPr>
            <a:r>
              <a:rPr lang="en-US" dirty="0"/>
              <a:t>Provide a NIEM-based interface for every </a:t>
            </a:r>
            <a:r>
              <a:rPr lang="en-US" dirty="0">
                <a:solidFill>
                  <a:srgbClr val="00B050"/>
                </a:solidFill>
              </a:rPr>
              <a:t>new</a:t>
            </a:r>
            <a:r>
              <a:rPr lang="en-US" dirty="0"/>
              <a:t> exchange, or</a:t>
            </a:r>
          </a:p>
          <a:p>
            <a:pPr marL="628650" lvl="1" indent="-171450">
              <a:buFont typeface="Arial" panose="020B0604020202020204" pitchFamily="34" charset="0"/>
              <a:buChar char="•"/>
            </a:pPr>
            <a:r>
              <a:rPr lang="en-US" dirty="0"/>
              <a:t>Obtain an exception for their preferred alternative approach </a:t>
            </a:r>
          </a:p>
          <a:p>
            <a:r>
              <a:rPr lang="en-US" dirty="0"/>
              <a:t>Exceptions are granted by the DoD CIO</a:t>
            </a:r>
          </a:p>
          <a:p>
            <a:pPr marL="628650" lvl="1" indent="-171450">
              <a:buFont typeface="Arial" panose="020B0604020202020204" pitchFamily="34" charset="0"/>
              <a:buChar char="•"/>
            </a:pPr>
            <a:r>
              <a:rPr lang="en-US" dirty="0"/>
              <a:t>Justified by the business case for the alternative</a:t>
            </a:r>
          </a:p>
          <a:p>
            <a:pPr marL="628650" lvl="1" indent="-171450">
              <a:buFont typeface="Arial" panose="020B0604020202020204" pitchFamily="34" charset="0"/>
              <a:buChar char="•"/>
            </a:pPr>
            <a:r>
              <a:rPr lang="en-US" dirty="0"/>
              <a:t>Through a process that is simple and easy as it can be</a:t>
            </a:r>
          </a:p>
          <a:p>
            <a:endParaRPr lang="en-US" dirty="0"/>
          </a:p>
          <a:p>
            <a:r>
              <a:rPr lang="en-US" dirty="0"/>
              <a:t>You don’t have to retire existing non-</a:t>
            </a:r>
            <a:r>
              <a:rPr lang="en-US" dirty="0" err="1"/>
              <a:t>NIEMOpen</a:t>
            </a:r>
            <a:r>
              <a:rPr lang="en-US" dirty="0"/>
              <a:t> exchanges</a:t>
            </a:r>
          </a:p>
          <a:p>
            <a:endParaRPr lang="en-US" dirty="0"/>
          </a:p>
          <a:p>
            <a:r>
              <a:rPr lang="en-US" dirty="0"/>
              <a:t>You don’t have to replace an existing data exchange just to make it conform to NIEM</a:t>
            </a:r>
          </a:p>
          <a:p>
            <a:pPr marL="628650" lvl="1" indent="-171450">
              <a:buFont typeface="Arial" panose="020B0604020202020204" pitchFamily="34" charset="0"/>
              <a:buChar char="•"/>
            </a:pPr>
            <a:r>
              <a:rPr lang="en-US" dirty="0"/>
              <a:t>Even if you are modernizing the implementing system</a:t>
            </a:r>
          </a:p>
          <a:p>
            <a:pPr marL="628650" lvl="1" indent="-171450">
              <a:buFont typeface="Arial" panose="020B0604020202020204" pitchFamily="34" charset="0"/>
              <a:buChar char="•"/>
            </a:pPr>
            <a:r>
              <a:rPr lang="en-US" dirty="0"/>
              <a:t>So long as the exchange specification doesn’t change</a:t>
            </a:r>
          </a:p>
          <a:p>
            <a:endParaRPr lang="en-US" dirty="0"/>
          </a:p>
          <a:p>
            <a:r>
              <a:rPr lang="en-US" dirty="0"/>
              <a:t>You can use any standard you like for a new exchange</a:t>
            </a:r>
          </a:p>
          <a:p>
            <a:pPr marL="628650" lvl="1" indent="-171450">
              <a:buFont typeface="Arial" panose="020B0604020202020204" pitchFamily="34" charset="0"/>
              <a:buChar char="•"/>
            </a:pPr>
            <a:r>
              <a:rPr lang="en-US" dirty="0"/>
              <a:t>Either by obtaining an exception</a:t>
            </a:r>
          </a:p>
          <a:p>
            <a:pPr marL="628650" lvl="1" indent="-171450">
              <a:buFont typeface="Arial" panose="020B0604020202020204" pitchFamily="34" charset="0"/>
              <a:buChar char="•"/>
            </a:pPr>
            <a:r>
              <a:rPr lang="en-US" dirty="0"/>
              <a:t>Or by providing a </a:t>
            </a:r>
            <a:r>
              <a:rPr lang="en-US" dirty="0" err="1"/>
              <a:t>NIEMOpen</a:t>
            </a:r>
            <a:r>
              <a:rPr lang="en-US" dirty="0"/>
              <a:t> interface along with your favorite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157EA52-164A-504F-AB0E-3ABD53F43BD5}" type="slidenum">
              <a:rPr kumimoji="0" lang="en-US" sz="13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59251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228600" lvl="1" indent="-228600">
              <a:spcBef>
                <a:spcPts val="0"/>
              </a:spcBef>
              <a:spcAft>
                <a:spcPts val="1200"/>
              </a:spcAft>
            </a:pPr>
            <a:r>
              <a:rPr lang="en-US" sz="1400" b="0" kern="1200" dirty="0">
                <a:solidFill>
                  <a:schemeClr val="tx1"/>
                </a:solidFill>
              </a:rPr>
              <a:t>The </a:t>
            </a:r>
            <a:r>
              <a:rPr lang="en-US" sz="1400" b="0" kern="1200" dirty="0" err="1">
                <a:solidFill>
                  <a:schemeClr val="tx1"/>
                </a:solidFill>
              </a:rPr>
              <a:t>NIEMOpen</a:t>
            </a:r>
            <a:r>
              <a:rPr lang="en-US" sz="1400" b="0" kern="1200" dirty="0">
                <a:solidFill>
                  <a:schemeClr val="tx1"/>
                </a:solidFill>
              </a:rPr>
              <a:t> MilOps domain manages those unique military operations and missions data components in NIEM</a:t>
            </a:r>
          </a:p>
          <a:p>
            <a:pPr marL="228600" lvl="1" indent="-228600">
              <a:spcBef>
                <a:spcPts val="0"/>
              </a:spcBef>
              <a:spcAft>
                <a:spcPts val="1200"/>
              </a:spcAft>
            </a:pPr>
            <a:r>
              <a:rPr lang="en-US" sz="1400" dirty="0">
                <a:solidFill>
                  <a:schemeClr val="tx1"/>
                </a:solidFill>
              </a:rPr>
              <a:t>Components support</a:t>
            </a:r>
            <a:r>
              <a:rPr lang="en-US" sz="1400" b="0" kern="1200" dirty="0">
                <a:solidFill>
                  <a:schemeClr val="tx1"/>
                </a:solidFill>
              </a:rPr>
              <a:t> mission critical information sharing requirements within DOD, and/or with other Federal government agencies, and Mission Partners.</a:t>
            </a:r>
          </a:p>
          <a:p>
            <a:pPr marL="228600" lvl="1" indent="-228600">
              <a:spcBef>
                <a:spcPts val="0"/>
              </a:spcBef>
              <a:spcAft>
                <a:spcPts val="1200"/>
              </a:spcAft>
            </a:pPr>
            <a:r>
              <a:rPr lang="en-US" sz="1400" b="0" kern="1200" dirty="0" err="1">
                <a:solidFill>
                  <a:schemeClr val="tx1"/>
                </a:solidFill>
              </a:rPr>
              <a:t>MilOps</a:t>
            </a:r>
            <a:r>
              <a:rPr lang="en-US" sz="1400" b="0" kern="1200" dirty="0">
                <a:solidFill>
                  <a:schemeClr val="tx1"/>
                </a:solidFill>
              </a:rPr>
              <a:t> Domain is a catalogue of data components, modeled in XML schema, and will be used to support information exchange requirements from the following DOD</a:t>
            </a:r>
          </a:p>
          <a:p>
            <a:pPr marL="228600" lvl="1" indent="-228600">
              <a:spcBef>
                <a:spcPts val="0"/>
              </a:spcBef>
              <a:spcAft>
                <a:spcPts val="1200"/>
              </a:spcAft>
            </a:pPr>
            <a:r>
              <a:rPr lang="en-US" sz="1400" b="0" kern="1200" dirty="0">
                <a:solidFill>
                  <a:schemeClr val="tx1"/>
                </a:solidFill>
              </a:rPr>
              <a:t>functional categories:</a:t>
            </a:r>
            <a:endParaRPr lang="en-US" sz="1400" dirty="0">
              <a:solidFill>
                <a:schemeClr val="tx1"/>
              </a:solidFill>
            </a:endParaRPr>
          </a:p>
          <a:p>
            <a:pPr lvl="2"/>
            <a:endParaRPr lang="en-US" sz="1300" b="1" dirty="0"/>
          </a:p>
          <a:p>
            <a:pPr marL="1200150" lvl="2" indent="-285750">
              <a:buFont typeface="Arial" panose="020B0604020202020204" pitchFamily="34" charset="0"/>
              <a:buChar char="•"/>
            </a:pPr>
            <a:r>
              <a:rPr lang="en-US" sz="1300" b="1" dirty="0"/>
              <a:t>Force Support</a:t>
            </a:r>
            <a:r>
              <a:rPr lang="en-US" sz="1300" dirty="0"/>
              <a:t>: maintenance and management of a mission ready force</a:t>
            </a:r>
          </a:p>
          <a:p>
            <a:pPr marL="1200150" lvl="2" indent="-285750">
              <a:buFont typeface="Arial" panose="020B0604020202020204" pitchFamily="34" charset="0"/>
              <a:buChar char="•"/>
            </a:pPr>
            <a:r>
              <a:rPr lang="en-US" sz="1300" b="1" dirty="0"/>
              <a:t>Battle Space Awareness</a:t>
            </a:r>
            <a:r>
              <a:rPr lang="en-US" sz="1300" dirty="0"/>
              <a:t>: dispositions and intentions as well as the characteristics and conditions of the operational environment that bear on national and military decision-making</a:t>
            </a:r>
          </a:p>
          <a:p>
            <a:pPr marL="1200150" lvl="2" indent="-285750">
              <a:buFont typeface="Arial" panose="020B0604020202020204" pitchFamily="34" charset="0"/>
              <a:buChar char="•"/>
            </a:pPr>
            <a:r>
              <a:rPr lang="en-US" sz="1300" b="1" dirty="0"/>
              <a:t>Force Application: </a:t>
            </a:r>
            <a:r>
              <a:rPr lang="en-US" sz="1300" dirty="0"/>
              <a:t>maneuver and engagement in all environments to create the effects necessary to achieve mission objectives</a:t>
            </a:r>
          </a:p>
          <a:p>
            <a:pPr marL="1200150" lvl="2" indent="-285750">
              <a:buFont typeface="Arial" panose="020B0604020202020204" pitchFamily="34" charset="0"/>
              <a:buChar char="•"/>
            </a:pPr>
            <a:r>
              <a:rPr lang="en-US" sz="1300" b="1" dirty="0"/>
              <a:t>Logistics: </a:t>
            </a:r>
            <a:r>
              <a:rPr lang="en-US" sz="1300" dirty="0"/>
              <a:t>support needed for the projection and sustainment a logistically ready force</a:t>
            </a:r>
          </a:p>
          <a:p>
            <a:pPr marL="1200150" lvl="2" indent="-285750">
              <a:buFont typeface="Arial" panose="020B0604020202020204" pitchFamily="34" charset="0"/>
              <a:buChar char="•"/>
            </a:pPr>
            <a:r>
              <a:rPr lang="en-US" sz="1300" b="1" dirty="0"/>
              <a:t>Cyber, Command, Control, Communications, and Computers</a:t>
            </a:r>
            <a:r>
              <a:rPr lang="en-US" sz="1300" dirty="0"/>
              <a:t>: authority and direction over forces and resources</a:t>
            </a:r>
          </a:p>
          <a:p>
            <a:pPr marL="1200150" lvl="2" indent="-285750">
              <a:buFont typeface="Arial" panose="020B0604020202020204" pitchFamily="34" charset="0"/>
              <a:buChar char="•"/>
            </a:pPr>
            <a:r>
              <a:rPr lang="en-US" sz="1300" b="1" dirty="0"/>
              <a:t>Protection: </a:t>
            </a:r>
            <a:r>
              <a:rPr lang="en-US" sz="1300" dirty="0"/>
              <a:t>prevention / mitigation of adverse effects of attacks on personnel and physical assets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C209DD0-2FFA-4D90-9F07-F4D71DA5B9CD}" type="slidenum">
              <a:rPr kumimoji="0" lang="en-US" sz="13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055525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0462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04C3D0DD-51B8-4695-B3D8-900778AC7CB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541287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1085689" cy="811358"/>
          </a:xfrm>
          <a:prstGeom prst="rect">
            <a:avLst/>
          </a:prstGeom>
        </p:spPr>
        <p:txBody>
          <a:bodyPr lIns="0" tIns="0" rIns="0" bIns="0" anchor="t" anchorCtr="0"/>
          <a:lstStyle>
            <a:lvl1pPr algn="ctr">
              <a:lnSpc>
                <a:spcPct val="80000"/>
              </a:lnSpc>
              <a:defRPr sz="3200" b="1" i="0" spc="-80">
                <a:solidFill>
                  <a:srgbClr val="004486"/>
                </a:solidFill>
                <a:latin typeface="Tw Cen MT"/>
                <a:cs typeface="Tw Cen MT"/>
              </a:defRPr>
            </a:lvl1pPr>
          </a:lstStyle>
          <a:p>
            <a:r>
              <a:rPr lang="en-US" dirty="0"/>
              <a:t>Click to edit Master title style</a:t>
            </a:r>
          </a:p>
        </p:txBody>
      </p:sp>
      <p:sp>
        <p:nvSpPr>
          <p:cNvPr id="6" name="Slide Number Placeholder 8">
            <a:extLst>
              <a:ext uri="{FF2B5EF4-FFF2-40B4-BE49-F238E27FC236}">
                <a16:creationId xmlns:a16="http://schemas.microsoft.com/office/drawing/2014/main" id="{68184EE0-C791-439E-95CE-922AA6C99E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518927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989496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5" name="Slide Number Placeholder 8">
            <a:extLst>
              <a:ext uri="{FF2B5EF4-FFF2-40B4-BE49-F238E27FC236}">
                <a16:creationId xmlns:a16="http://schemas.microsoft.com/office/drawing/2014/main" id="{84178DE0-5FCA-4C8A-AFBA-67FA634DB5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92051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36669881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26556EFB-1654-4418-98D1-E6715969826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839791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1982C6D7-0CD6-43C6-B16D-2D387D380BDD}"/>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6134500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30F9940F-F16D-4793-801D-71211E88BF46}" type="slidenum">
              <a:rPr lang="en-US" smtClean="0"/>
              <a:t>‹#›</a:t>
            </a:fld>
            <a:endParaRPr lang="en-US"/>
          </a:p>
        </p:txBody>
      </p:sp>
    </p:spTree>
    <p:extLst>
      <p:ext uri="{BB962C8B-B14F-4D97-AF65-F5344CB8AC3E}">
        <p14:creationId xmlns:p14="http://schemas.microsoft.com/office/powerpoint/2010/main" val="18852528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5170"/>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4031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79358-C6D8-4C22-98DB-1E493DA053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5A0BD1-B46F-4874-B0EA-2919524942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F20264-E880-47A9-AF69-2AB2013855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E3C9DBD-872D-4D04-928F-6647483E596E}" type="datetimeFigureOut">
              <a:rPr kumimoji="0" lang="en-US" sz="1800" b="0" i="0" u="none" strike="noStrike" kern="1200" cap="none" spc="0" normalizeH="0" baseline="0" noProof="0" smtClean="0">
                <a:ln>
                  <a:noFill/>
                </a:ln>
                <a:solidFill>
                  <a:srgbClr val="8B8B8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9/5/2024</a:t>
            </a:fld>
            <a:endParaRPr kumimoji="0" lang="en-US" sz="1800" b="0" i="0" u="none" strike="noStrike" kern="1200" cap="none" spc="0" normalizeH="0" baseline="0" noProof="0">
              <a:ln>
                <a:noFill/>
              </a:ln>
              <a:solidFill>
                <a:srgbClr val="8B8B8B"/>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FB317BA2-E04B-40F8-93B4-5AC3DC8F1A7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1F497D"/>
              </a:solidFill>
              <a:effectLst/>
              <a:uLnTx/>
              <a:uFillTx/>
              <a:latin typeface="Arial"/>
              <a:ea typeface="+mn-ea"/>
              <a:cs typeface="+mn-cs"/>
            </a:endParaRPr>
          </a:p>
        </p:txBody>
      </p:sp>
      <p:sp>
        <p:nvSpPr>
          <p:cNvPr id="6" name="Slide Number Placeholder 5">
            <a:extLst>
              <a:ext uri="{FF2B5EF4-FFF2-40B4-BE49-F238E27FC236}">
                <a16:creationId xmlns:a16="http://schemas.microsoft.com/office/drawing/2014/main" id="{D93E31F4-CD15-4E50-84AD-86EA9F3EA70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05B3C7E-45B1-46EB-834E-E053EA255BED}" type="slidenum">
              <a:rPr kumimoji="0" lang="en-US" sz="1800" b="0" i="0" u="none" strike="noStrike" kern="1200" cap="none" spc="0" normalizeH="0" baseline="0" noProof="0" smtClean="0">
                <a:ln>
                  <a:noFill/>
                </a:ln>
                <a:solidFill>
                  <a:srgbClr val="8B8B8B"/>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8B8B8B"/>
              </a:solidFill>
              <a:effectLst/>
              <a:uLnTx/>
              <a:uFillTx/>
              <a:latin typeface="Arial"/>
              <a:ea typeface="+mn-ea"/>
              <a:cs typeface="+mn-cs"/>
            </a:endParaRPr>
          </a:p>
        </p:txBody>
      </p:sp>
    </p:spTree>
    <p:extLst>
      <p:ext uri="{BB962C8B-B14F-4D97-AF65-F5344CB8AC3E}">
        <p14:creationId xmlns:p14="http://schemas.microsoft.com/office/powerpoint/2010/main" val="10038690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488E9036-058F-44FD-9DB6-B7BAF010EF2A}" type="datetime1">
              <a:rPr lang="en-US" smtClean="0"/>
              <a:t>9/5/2024</a:t>
            </a:fld>
            <a:endParaRPr lang="en-US"/>
          </a:p>
        </p:txBody>
      </p:sp>
      <p:sp>
        <p:nvSpPr>
          <p:cNvPr id="8"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000">
                <a:solidFill>
                  <a:schemeClr val="tx2"/>
                </a:solidFill>
              </a:defRPr>
            </a:lvl1pPr>
          </a:lstStyle>
          <a:p>
            <a:fld id="{1AC9820A-362F-5C48-B65D-896C5B4A0093}" type="slidenum">
              <a:rPr lang="en-US" smtClean="0"/>
              <a:pPr/>
              <a:t>‹#›</a:t>
            </a:fld>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90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13016900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1972909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image" Target="../media/image2.png"/><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 id="2147483708" r:id="rId2"/>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31" cstate="screen">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2" r:id="rId16"/>
    <p:sldLayoutId id="2147483694" r:id="rId17"/>
    <p:sldLayoutId id="2147483695" r:id="rId18"/>
    <p:sldLayoutId id="2147483696" r:id="rId19"/>
    <p:sldLayoutId id="2147483697" r:id="rId20"/>
    <p:sldLayoutId id="2147483698" r:id="rId21"/>
    <p:sldLayoutId id="2147483699" r:id="rId22"/>
    <p:sldLayoutId id="2147483700" r:id="rId23"/>
    <p:sldLayoutId id="2147483702" r:id="rId24"/>
    <p:sldLayoutId id="2147483703" r:id="rId25"/>
    <p:sldLayoutId id="2147483704" r:id="rId26"/>
    <p:sldLayoutId id="2147483705" r:id="rId27"/>
    <p:sldLayoutId id="2147483706" r:id="rId28"/>
    <p:sldLayoutId id="2147483707" r:id="rId29"/>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omputer" TargetMode="External"/><Relationship Id="rId7" Type="http://schemas.openxmlformats.org/officeDocument/2006/relationships/hyperlink" Target="https://en.wikipedia.org/wiki/Information_systems"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en.wikipedia.org/wiki/Logic_in_computer_science" TargetMode="External"/><Relationship Id="rId5" Type="http://schemas.openxmlformats.org/officeDocument/2006/relationships/hyperlink" Target="https://en.wikipedia.org/wiki/Semantic" TargetMode="External"/><Relationship Id="rId4" Type="http://schemas.openxmlformats.org/officeDocument/2006/relationships/hyperlink" Target="https://en.wikipedia.org/wiki/Data"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BA1jY8LJ8t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21.png"/><Relationship Id="rId10" Type="http://schemas.openxmlformats.org/officeDocument/2006/relationships/image" Target="../media/image24.png"/><Relationship Id="rId4" Type="http://schemas.microsoft.com/office/2007/relationships/hdphoto" Target="../media/hdphoto2.wdp"/><Relationship Id="rId9" Type="http://schemas.microsoft.com/office/2007/relationships/hdphoto" Target="../media/hdphoto4.wdp"/></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3.JP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jpe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23.xml"/><Relationship Id="rId16" Type="http://schemas.openxmlformats.org/officeDocument/2006/relationships/image" Target="../media/image48.jpg"/><Relationship Id="rId20"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niemopen/" TargetMode="External"/><Relationship Id="rId13" Type="http://schemas.openxmlformats.org/officeDocument/2006/relationships/hyperlink" Target="https://www.linkedin.com/groups/1903175/profile" TargetMode="External"/><Relationship Id="rId18" Type="http://schemas.openxmlformats.org/officeDocument/2006/relationships/hyperlink" Target="https://www.niem.gov/" TargetMode="External"/><Relationship Id="rId26" Type="http://schemas.openxmlformats.org/officeDocument/2006/relationships/hyperlink" Target="https://lists.oasis-open-projects.org/g/niemopen-pgb"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tac-admin" TargetMode="External"/><Relationship Id="rId7" Type="http://schemas.openxmlformats.org/officeDocument/2006/relationships/image" Target="../media/image2.png"/><Relationship Id="rId12" Type="http://schemas.openxmlformats.org/officeDocument/2006/relationships/image" Target="../media/image59.jpeg"/><Relationship Id="rId17" Type="http://schemas.openxmlformats.org/officeDocument/2006/relationships/hyperlink" Target="mailto:https://sourceforge.net/projects/niem-mep-builder/" TargetMode="External"/><Relationship Id="rId25" Type="http://schemas.openxmlformats.org/officeDocument/2006/relationships/hyperlink" Target="https://lists.oasis-open-projects.org/g/niemopen" TargetMode="External"/><Relationship Id="rId2" Type="http://schemas.openxmlformats.org/officeDocument/2006/relationships/notesSlide" Target="../notesSlides/notesSlide24.xml"/><Relationship Id="rId16" Type="http://schemas.openxmlformats.org/officeDocument/2006/relationships/hyperlink" Target="mailto:https://www.niem.gov/about-niem/message-exchange-package-mep-registry-repository" TargetMode="External"/><Relationship Id="rId20" Type="http://schemas.openxmlformats.org/officeDocument/2006/relationships/hyperlink" Target="https://wmaafip.js.mil/Account/Login?ReturnUrl=%2F" TargetMode="External"/><Relationship Id="rId29" Type="http://schemas.openxmlformats.org/officeDocument/2006/relationships/hyperlink" Target="https://lists.oasis-open-projects.org/g/niemopen-nmotsc" TargetMode="External"/><Relationship Id="rId1" Type="http://schemas.openxmlformats.org/officeDocument/2006/relationships/slideLayout" Target="../slideLayouts/slideLayout5.xml"/><Relationship Id="rId6" Type="http://schemas.openxmlformats.org/officeDocument/2006/relationships/image" Target="../media/image56.JPG"/><Relationship Id="rId11" Type="http://schemas.openxmlformats.org/officeDocument/2006/relationships/image" Target="../media/image58.png"/><Relationship Id="rId24" Type="http://schemas.openxmlformats.org/officeDocument/2006/relationships/hyperlink" Target="https://niemopen.slack.com/" TargetMode="External"/><Relationship Id="rId5" Type="http://schemas.openxmlformats.org/officeDocument/2006/relationships/hyperlink" Target="https://www.oasis-open.org/" TargetMode="External"/><Relationship Id="rId15" Type="http://schemas.openxmlformats.org/officeDocument/2006/relationships/hyperlink" Target="https://www.youtube.com/channel/UCg9qV22PXLBjG41hc-EwVrQ" TargetMode="External"/><Relationship Id="rId23" Type="http://schemas.openxmlformats.org/officeDocument/2006/relationships/hyperlink" Target="https://github.com/niemopen/nmo-admin" TargetMode="External"/><Relationship Id="rId28" Type="http://schemas.openxmlformats.org/officeDocument/2006/relationships/hyperlink" Target="https://lists.oasis-open-projects.org/g/niemopen-nbactsc"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niemopen.org/" TargetMode="External"/><Relationship Id="rId31" Type="http://schemas.openxmlformats.org/officeDocument/2006/relationships/hyperlink" Target="mailto:stephen.m.sullivan14.ctr@mail.mil" TargetMode="External"/><Relationship Id="rId4" Type="http://schemas.openxmlformats.org/officeDocument/2006/relationships/image" Target="../media/image55.png"/><Relationship Id="rId9" Type="http://schemas.openxmlformats.org/officeDocument/2006/relationships/image" Target="../media/image57.png"/><Relationship Id="rId14" Type="http://schemas.openxmlformats.org/officeDocument/2006/relationships/image" Target="../media/image60.png"/><Relationship Id="rId22" Type="http://schemas.openxmlformats.org/officeDocument/2006/relationships/hyperlink" Target="https://github.com/niemopen/nbac-admin" TargetMode="External"/><Relationship Id="rId27" Type="http://schemas.openxmlformats.org/officeDocument/2006/relationships/hyperlink" Target="https://lists.oasis-open-projects.org/g/niemopen-ntactsc" TargetMode="External"/><Relationship Id="rId30" Type="http://schemas.openxmlformats.org/officeDocument/2006/relationships/hyperlink" Target="mailto:katherine.b.escobar.civ@mail.mi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4.xml.rels><?xml version="1.0" encoding="UTF-8" standalone="yes"?>
<Relationships xmlns="http://schemas.openxmlformats.org/package/2006/relationships"><Relationship Id="rId3" Type="http://schemas.openxmlformats.org/officeDocument/2006/relationships/hyperlink" Target="mailto:Katherine.b.escobar.civ@mail.mil" TargetMode="External"/><Relationship Id="rId7"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hyperlink" Target="mailto:Thomas.krul@Canada.ca" TargetMode="External"/><Relationship Id="rId5" Type="http://schemas.openxmlformats.org/officeDocument/2006/relationships/hyperlink" Target="mailto:katri@a4safe.com" TargetMode="External"/><Relationship Id="rId4" Type="http://schemas.openxmlformats.org/officeDocument/2006/relationships/hyperlink" Target="mailto:stephen.m.sullivan14.ctr@mail.mi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hyperlink" Target="http://interoperability-definition.info/en/" TargetMode="External"/><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microsoft.com/office/2007/relationships/hdphoto" Target="../media/hdphoto7.wdp"/></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interoperability-definition.info/en/" TargetMode="External"/><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0" y="5438255"/>
            <a:ext cx="4572000" cy="1200329"/>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Ms. Katherine Escobar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Joint Staff J6</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solidFill>
                  <a:srgbClr val="005170"/>
                </a:solidFill>
                <a:latin typeface="Arial"/>
              </a:rPr>
              <a:t>NIEMOpen</a:t>
            </a:r>
            <a:endParaRPr kumimoji="0" lang="en-US" sz="1800" b="0" i="0" u="none" strike="noStrike" kern="1200" cap="none" spc="0" normalizeH="0" baseline="0" noProof="0" dirty="0">
              <a:ln>
                <a:noFill/>
              </a:ln>
              <a:solidFill>
                <a:srgbClr val="005170"/>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132470"/>
            <a:ext cx="12192000" cy="1046440"/>
          </a:xfrm>
          <a:prstGeom prst="rect">
            <a:avLst/>
          </a:prstGeom>
        </p:spPr>
        <p:txBody>
          <a:bodyPr wrap="square">
            <a:spAutoFit/>
          </a:bodyPr>
          <a:lstStyle/>
          <a:p>
            <a:pPr lvl="0" algn="ctr" defTabSz="457200">
              <a:defRPr/>
            </a:pPr>
            <a:r>
              <a:rPr kumimoji="0" lang="en-US" sz="4400" b="1" i="0" u="none" strike="noStrike" kern="1200" cap="none" spc="0" normalizeH="0" noProof="0" dirty="0">
                <a:ln>
                  <a:noFill/>
                </a:ln>
                <a:solidFill>
                  <a:srgbClr val="005170"/>
                </a:solidFill>
                <a:effectLst/>
                <a:uLnTx/>
                <a:uFillTx/>
                <a:latin typeface="Bahnschrift" panose="020B0502040204020203" pitchFamily="34" charset="0"/>
                <a:ea typeface="+mn-ea"/>
                <a:cs typeface="+mn-cs"/>
              </a:rPr>
              <a:t>Data </a:t>
            </a:r>
            <a:r>
              <a:rPr lang="en-US" sz="4400" b="1" dirty="0">
                <a:solidFill>
                  <a:srgbClr val="005170"/>
                </a:solidFill>
                <a:latin typeface="Bahnschrift" panose="020B0502040204020203" pitchFamily="34" charset="0"/>
              </a:rPr>
              <a:t>Interoperability</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2024</a:t>
            </a: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E86D-2288-1C65-95BF-73410FC6F83B}"/>
              </a:ext>
            </a:extLst>
          </p:cNvPr>
          <p:cNvSpPr>
            <a:spLocks noGrp="1"/>
          </p:cNvSpPr>
          <p:nvPr>
            <p:ph type="title"/>
          </p:nvPr>
        </p:nvSpPr>
        <p:spPr/>
        <p:txBody>
          <a:bodyPr>
            <a:normAutofit/>
          </a:bodyPr>
          <a:lstStyle/>
          <a:p>
            <a:r>
              <a:rPr lang="en-US" dirty="0"/>
              <a:t>Data Management Book of Knowledge (DMBOK)</a:t>
            </a:r>
          </a:p>
        </p:txBody>
      </p:sp>
      <p:sp>
        <p:nvSpPr>
          <p:cNvPr id="3" name="Slide Number Placeholder 2">
            <a:extLst>
              <a:ext uri="{FF2B5EF4-FFF2-40B4-BE49-F238E27FC236}">
                <a16:creationId xmlns:a16="http://schemas.microsoft.com/office/drawing/2014/main" id="{1A80483F-0D0B-3F22-97A4-77E5BA6ECEF1}"/>
              </a:ext>
            </a:extLst>
          </p:cNvPr>
          <p:cNvSpPr>
            <a:spLocks noGrp="1"/>
          </p:cNvSpPr>
          <p:nvPr>
            <p:ph type="sldNum" sz="quarter" idx="4"/>
          </p:nvPr>
        </p:nvSpPr>
        <p:spPr/>
        <p:txBody>
          <a:bodyPr/>
          <a:lstStyle/>
          <a:p>
            <a:fld id="{6E6030FC-FB78-5E4D-92EA-5D9433591EA9}" type="slidenum">
              <a:rPr lang="en-US" smtClean="0"/>
              <a:pPr/>
              <a:t>10</a:t>
            </a:fld>
            <a:endParaRPr lang="en-US" dirty="0"/>
          </a:p>
        </p:txBody>
      </p:sp>
      <p:pic>
        <p:nvPicPr>
          <p:cNvPr id="5" name="Picture 4">
            <a:extLst>
              <a:ext uri="{FF2B5EF4-FFF2-40B4-BE49-F238E27FC236}">
                <a16:creationId xmlns:a16="http://schemas.microsoft.com/office/drawing/2014/main" id="{97ACEBBE-4BE3-5C29-7AFE-D694BA529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447" y="875899"/>
            <a:ext cx="8559241" cy="5120640"/>
          </a:xfrm>
          <a:prstGeom prst="rect">
            <a:avLst/>
          </a:prstGeom>
        </p:spPr>
      </p:pic>
      <p:sp>
        <p:nvSpPr>
          <p:cNvPr id="6" name="Rectangle: Rounded Corners 5">
            <a:extLst>
              <a:ext uri="{FF2B5EF4-FFF2-40B4-BE49-F238E27FC236}">
                <a16:creationId xmlns:a16="http://schemas.microsoft.com/office/drawing/2014/main" id="{131E0316-0111-BF43-A678-7373432A1402}"/>
              </a:ext>
            </a:extLst>
          </p:cNvPr>
          <p:cNvSpPr/>
          <p:nvPr/>
        </p:nvSpPr>
        <p:spPr bwMode="auto">
          <a:xfrm>
            <a:off x="1828446" y="3850105"/>
            <a:ext cx="8425668" cy="2252312"/>
          </a:xfrm>
          <a:prstGeom prst="roundRect">
            <a:avLst/>
          </a:prstGeom>
          <a:noFill/>
          <a:ln w="38100">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pic>
        <p:nvPicPr>
          <p:cNvPr id="8" name="Picture 7" descr="Text&#10;&#10;Description automatically generated">
            <a:extLst>
              <a:ext uri="{FF2B5EF4-FFF2-40B4-BE49-F238E27FC236}">
                <a16:creationId xmlns:a16="http://schemas.microsoft.com/office/drawing/2014/main" id="{B11FE4D5-9569-4E6C-B097-A8B82A0A0B9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786440" y="6167725"/>
            <a:ext cx="3154225" cy="604000"/>
          </a:xfrm>
          <a:prstGeom prst="rect">
            <a:avLst/>
          </a:prstGeom>
        </p:spPr>
      </p:pic>
    </p:spTree>
    <p:extLst>
      <p:ext uri="{BB962C8B-B14F-4D97-AF65-F5344CB8AC3E}">
        <p14:creationId xmlns:p14="http://schemas.microsoft.com/office/powerpoint/2010/main" val="226376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93B4-505B-4208-90FC-0511A1CEEF42}"/>
              </a:ext>
            </a:extLst>
          </p:cNvPr>
          <p:cNvSpPr>
            <a:spLocks noGrp="1"/>
          </p:cNvSpPr>
          <p:nvPr>
            <p:ph type="title"/>
          </p:nvPr>
        </p:nvSpPr>
        <p:spPr>
          <a:prstGeom prst="rect">
            <a:avLst/>
          </a:prstGeom>
        </p:spPr>
        <p:txBody>
          <a:bodyPr vert="horz" lIns="91440" tIns="45720" rIns="91440" bIns="45720" rtlCol="0" anchor="t">
            <a:normAutofit/>
          </a:bodyPr>
          <a:lstStyle/>
          <a:p>
            <a:r>
              <a:rPr lang="en-US" sz="3600" dirty="0">
                <a:solidFill>
                  <a:srgbClr val="005170"/>
                </a:solidFill>
              </a:rPr>
              <a:t>What Is Interoperability </a:t>
            </a:r>
          </a:p>
        </p:txBody>
      </p:sp>
      <p:sp>
        <p:nvSpPr>
          <p:cNvPr id="4" name="TextBox 3">
            <a:extLst>
              <a:ext uri="{FF2B5EF4-FFF2-40B4-BE49-F238E27FC236}">
                <a16:creationId xmlns:a16="http://schemas.microsoft.com/office/drawing/2014/main" id="{4252807A-1DBA-40DA-8F2F-AE339FB7CAFB}"/>
              </a:ext>
            </a:extLst>
          </p:cNvPr>
          <p:cNvSpPr txBox="1"/>
          <p:nvPr/>
        </p:nvSpPr>
        <p:spPr>
          <a:xfrm>
            <a:off x="883920" y="1305801"/>
            <a:ext cx="10347960" cy="6444841"/>
          </a:xfrm>
          <a:prstGeom prst="rect">
            <a:avLst/>
          </a:prstGeom>
        </p:spPr>
        <p:txBody>
          <a:bodyPr vert="horz" lIns="91440" tIns="45720" rIns="91440" bIns="45720" rtlCol="0">
            <a:normAutofit/>
          </a:bodyPr>
          <a:lstStyle>
            <a:lvl1pPr marL="457200" indent="0" defTabSz="457200">
              <a:spcBef>
                <a:spcPct val="20000"/>
              </a:spcBef>
              <a:buClr>
                <a:schemeClr val="tx2"/>
              </a:buClr>
              <a:buFont typeface="Arial"/>
              <a:buNone/>
              <a:tabLst>
                <a:tab pos="457200" algn="l"/>
              </a:tabLst>
              <a:defRPr sz="2400">
                <a:solidFill>
                  <a:srgbClr val="334052"/>
                </a:solidFill>
              </a:defRPr>
            </a:lvl1pPr>
            <a:lvl2pPr marL="742950" indent="-285750" defTabSz="457200">
              <a:spcBef>
                <a:spcPct val="20000"/>
              </a:spcBef>
              <a:buClr>
                <a:schemeClr val="tx2"/>
              </a:buClr>
              <a:buFont typeface="Arial"/>
              <a:buChar char="–"/>
              <a:defRPr sz="2800">
                <a:solidFill>
                  <a:schemeClr val="bg1">
                    <a:lumMod val="50000"/>
                  </a:schemeClr>
                </a:solidFill>
              </a:defRPr>
            </a:lvl2pPr>
            <a:lvl3pPr marL="1143000" indent="-228600" defTabSz="457200">
              <a:spcBef>
                <a:spcPct val="20000"/>
              </a:spcBef>
              <a:buClr>
                <a:schemeClr val="tx2"/>
              </a:buClr>
              <a:buFont typeface="Arial"/>
              <a:buChar char="•"/>
              <a:defRPr sz="2400">
                <a:solidFill>
                  <a:schemeClr val="bg1">
                    <a:lumMod val="50000"/>
                  </a:schemeClr>
                </a:solidFill>
              </a:defRPr>
            </a:lvl3pPr>
            <a:lvl4pPr marL="1600200" indent="-228600" defTabSz="457200">
              <a:spcBef>
                <a:spcPct val="20000"/>
              </a:spcBef>
              <a:buClr>
                <a:schemeClr val="tx2"/>
              </a:buClr>
              <a:buFont typeface="Arial"/>
              <a:buChar char="–"/>
              <a:defRPr sz="2000">
                <a:solidFill>
                  <a:schemeClr val="bg1">
                    <a:lumMod val="50000"/>
                  </a:schemeClr>
                </a:solidFill>
              </a:defRPr>
            </a:lvl4pPr>
            <a:lvl5pPr marL="2057400" indent="-228600" defTabSz="457200">
              <a:spcBef>
                <a:spcPct val="20000"/>
              </a:spcBef>
              <a:buClr>
                <a:schemeClr val="tx2"/>
              </a:buClr>
              <a:buFont typeface="Arial"/>
              <a:buChar char="»"/>
              <a:defRPr sz="2000">
                <a:solidFill>
                  <a:schemeClr val="bg1">
                    <a:lumMod val="50000"/>
                  </a:schemeClr>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742950" indent="-285750">
              <a:buFont typeface="Arial" panose="020B0604020202020204" pitchFamily="34" charset="0"/>
              <a:buChar char="•"/>
            </a:pPr>
            <a:r>
              <a:rPr lang="en-US" sz="2000" b="1" dirty="0"/>
              <a:t>Interoperability</a:t>
            </a:r>
            <a:r>
              <a:rPr lang="en-US" sz="2000" dirty="0"/>
              <a:t> is a characteristic of a product or system, whose interfaces are completely understood, to work with other products or systems, present or future, in either implementation or access, without any restrictions.</a:t>
            </a:r>
          </a:p>
          <a:p>
            <a:pPr marL="742950" indent="-285750">
              <a:buFont typeface="Arial" panose="020B0604020202020204" pitchFamily="34" charset="0"/>
              <a:buChar char="•"/>
            </a:pPr>
            <a:endParaRPr lang="en-US" sz="2000" dirty="0"/>
          </a:p>
          <a:p>
            <a:pPr marL="742950" indent="-285750">
              <a:buFont typeface="Arial" panose="020B0604020202020204" pitchFamily="34" charset="0"/>
              <a:buChar char="•"/>
            </a:pPr>
            <a:r>
              <a:rPr lang="en-US" sz="2000" b="1" dirty="0"/>
              <a:t>Semantic</a:t>
            </a:r>
            <a:r>
              <a:rPr lang="en-US" sz="2000" dirty="0"/>
              <a:t> interoperability is the ability of </a:t>
            </a:r>
            <a:r>
              <a:rPr lang="en-US" sz="2000" dirty="0">
                <a:hlinkClick r:id="rId3" tooltip="Computer">
                  <a:extLst>
                    <a:ext uri="{A12FA001-AC4F-418D-AE19-62706E023703}">
                      <ahyp:hlinkClr xmlns:ahyp="http://schemas.microsoft.com/office/drawing/2018/hyperlinkcolor" val="tx"/>
                    </a:ext>
                  </a:extLst>
                </a:hlinkClick>
              </a:rPr>
              <a:t>computer</a:t>
            </a:r>
            <a:r>
              <a:rPr lang="en-US" sz="2000" dirty="0"/>
              <a:t> systems to exchange </a:t>
            </a:r>
            <a:r>
              <a:rPr lang="en-US" sz="2000" dirty="0">
                <a:hlinkClick r:id="rId4" tooltip="Data">
                  <a:extLst>
                    <a:ext uri="{A12FA001-AC4F-418D-AE19-62706E023703}">
                      <ahyp:hlinkClr xmlns:ahyp="http://schemas.microsoft.com/office/drawing/2018/hyperlinkcolor" val="tx"/>
                    </a:ext>
                  </a:extLst>
                </a:hlinkClick>
              </a:rPr>
              <a:t>data</a:t>
            </a:r>
            <a:r>
              <a:rPr lang="en-US" sz="2000" dirty="0"/>
              <a:t> with unambiguous, shared meaning. </a:t>
            </a:r>
            <a:r>
              <a:rPr lang="en-US" sz="2000" dirty="0">
                <a:hlinkClick r:id="rId5" tooltip="Semantic">
                  <a:extLst>
                    <a:ext uri="{A12FA001-AC4F-418D-AE19-62706E023703}">
                      <ahyp:hlinkClr xmlns:ahyp="http://schemas.microsoft.com/office/drawing/2018/hyperlinkcolor" val="tx"/>
                    </a:ext>
                  </a:extLst>
                </a:hlinkClick>
              </a:rPr>
              <a:t>Semantic</a:t>
            </a:r>
            <a:r>
              <a:rPr lang="en-US" sz="2000" dirty="0"/>
              <a:t> interoperability is a requirement to enable machine computable </a:t>
            </a:r>
            <a:r>
              <a:rPr lang="en-US" sz="2000" dirty="0">
                <a:hlinkClick r:id="rId6" tooltip="Logic in computer science">
                  <a:extLst>
                    <a:ext uri="{A12FA001-AC4F-418D-AE19-62706E023703}">
                      <ahyp:hlinkClr xmlns:ahyp="http://schemas.microsoft.com/office/drawing/2018/hyperlinkcolor" val="tx"/>
                    </a:ext>
                  </a:extLst>
                </a:hlinkClick>
              </a:rPr>
              <a:t>logic</a:t>
            </a:r>
            <a:r>
              <a:rPr lang="en-US" sz="2000" dirty="0"/>
              <a:t>, inferencing, knowledge discovery, and data federation between </a:t>
            </a:r>
            <a:r>
              <a:rPr lang="en-US" sz="2000" dirty="0">
                <a:hlinkClick r:id="rId7" tooltip="Information systems">
                  <a:extLst>
                    <a:ext uri="{A12FA001-AC4F-418D-AE19-62706E023703}">
                      <ahyp:hlinkClr xmlns:ahyp="http://schemas.microsoft.com/office/drawing/2018/hyperlinkcolor" val="tx"/>
                    </a:ext>
                  </a:extLst>
                </a:hlinkClick>
              </a:rPr>
              <a:t>information systems</a:t>
            </a:r>
            <a:r>
              <a:rPr lang="en-US" sz="2000" dirty="0"/>
              <a:t>.</a:t>
            </a:r>
          </a:p>
          <a:p>
            <a:pPr marL="742950" indent="-285750">
              <a:buFont typeface="Arial" panose="020B0604020202020204" pitchFamily="34" charset="0"/>
              <a:buChar char="•"/>
            </a:pPr>
            <a:endParaRPr lang="en-US" sz="2000" dirty="0"/>
          </a:p>
          <a:p>
            <a:pPr marL="742950" indent="-285750">
              <a:buFont typeface="Arial" panose="020B0604020202020204" pitchFamily="34" charset="0"/>
              <a:buChar char="•"/>
            </a:pPr>
            <a:r>
              <a:rPr lang="en-US" sz="2000" b="1" dirty="0"/>
              <a:t>Syntactic</a:t>
            </a:r>
            <a:r>
              <a:rPr lang="en-US" sz="2000" dirty="0"/>
              <a:t> interoperability refers to the packaging and transmission mechanisms for data. Syntactic interoperability is a prerequisite for semantic interoperability. Enabled by metadata</a:t>
            </a:r>
          </a:p>
          <a:p>
            <a:pPr marL="742950" indent="-285750">
              <a:buFont typeface="Arial" panose="020B0604020202020204" pitchFamily="34" charset="0"/>
              <a:buChar char="•"/>
            </a:pPr>
            <a:endParaRPr lang="en-US" sz="2000" dirty="0"/>
          </a:p>
          <a:p>
            <a:pPr marL="742950" indent="-285750">
              <a:buFont typeface="Arial" panose="020B0604020202020204" pitchFamily="34" charset="0"/>
              <a:buChar char="•"/>
            </a:pPr>
            <a:r>
              <a:rPr lang="en-US" sz="2000" b="1" dirty="0"/>
              <a:t>Metadata</a:t>
            </a:r>
            <a:r>
              <a:rPr lang="en-US" sz="2000" dirty="0"/>
              <a:t> is data that defines and describes other data</a:t>
            </a:r>
          </a:p>
        </p:txBody>
      </p:sp>
    </p:spTree>
    <p:extLst>
      <p:ext uri="{BB962C8B-B14F-4D97-AF65-F5344CB8AC3E}">
        <p14:creationId xmlns:p14="http://schemas.microsoft.com/office/powerpoint/2010/main" val="1752013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8BEF8-57B1-4780-8FB6-6AF63A46C0C7}"/>
              </a:ext>
            </a:extLst>
          </p:cNvPr>
          <p:cNvSpPr>
            <a:spLocks noGrp="1"/>
          </p:cNvSpPr>
          <p:nvPr>
            <p:ph type="title"/>
          </p:nvPr>
        </p:nvSpPr>
        <p:spPr>
          <a:prstGeom prst="rect">
            <a:avLst/>
          </a:prstGeom>
        </p:spPr>
        <p:txBody>
          <a:bodyPr vert="horz" lIns="91440" tIns="45720" rIns="91440" bIns="45720" rtlCol="0" anchor="t">
            <a:normAutofit/>
          </a:bodyPr>
          <a:lstStyle/>
          <a:p>
            <a:r>
              <a:rPr lang="en-US" sz="3600" dirty="0">
                <a:solidFill>
                  <a:srgbClr val="005170"/>
                </a:solidFill>
              </a:rPr>
              <a:t>Degrees of Interoperability</a:t>
            </a:r>
          </a:p>
        </p:txBody>
      </p:sp>
      <p:sp>
        <p:nvSpPr>
          <p:cNvPr id="3" name="TextBox 2">
            <a:extLst>
              <a:ext uri="{FF2B5EF4-FFF2-40B4-BE49-F238E27FC236}">
                <a16:creationId xmlns:a16="http://schemas.microsoft.com/office/drawing/2014/main" id="{1D0434FD-6AF6-4FD3-BADC-28803AF4F1A6}"/>
              </a:ext>
            </a:extLst>
          </p:cNvPr>
          <p:cNvSpPr txBox="1"/>
          <p:nvPr/>
        </p:nvSpPr>
        <p:spPr>
          <a:xfrm>
            <a:off x="1589401" y="1199633"/>
            <a:ext cx="6572466" cy="4708981"/>
          </a:xfrm>
          <a:prstGeom prst="rect">
            <a:avLst/>
          </a:prstGeom>
        </p:spPr>
        <p:txBody>
          <a:bodyPr vert="horz" lIns="91440" tIns="45720" rIns="91440" bIns="45720" rtlCol="0">
            <a:normAutofit lnSpcReduction="10000"/>
          </a:bodyPr>
          <a:lstStyle>
            <a:defPPr>
              <a:defRPr lang="en-US"/>
            </a:defPPr>
            <a:lvl1pPr marL="742950" indent="-285750" defTabSz="457200">
              <a:spcBef>
                <a:spcPct val="20000"/>
              </a:spcBef>
              <a:buClr>
                <a:schemeClr val="tx2"/>
              </a:buClr>
              <a:buFont typeface="Arial" panose="020B0604020202020204" pitchFamily="34" charset="0"/>
              <a:buChar char="•"/>
              <a:tabLst>
                <a:tab pos="457200" algn="l"/>
              </a:tabLst>
              <a:defRPr sz="2000">
                <a:solidFill>
                  <a:srgbClr val="334052"/>
                </a:solidFill>
              </a:defRPr>
            </a:lvl1pPr>
            <a:lvl2pPr marL="742950" indent="-285750" defTabSz="457200">
              <a:spcBef>
                <a:spcPct val="20000"/>
              </a:spcBef>
              <a:buClr>
                <a:schemeClr val="tx2"/>
              </a:buClr>
              <a:buFont typeface="Arial"/>
              <a:buChar char="–"/>
              <a:defRPr sz="2800">
                <a:solidFill>
                  <a:schemeClr val="bg1">
                    <a:lumMod val="50000"/>
                  </a:schemeClr>
                </a:solidFill>
              </a:defRPr>
            </a:lvl2pPr>
            <a:lvl3pPr marL="1143000" indent="-228600" defTabSz="457200">
              <a:spcBef>
                <a:spcPct val="20000"/>
              </a:spcBef>
              <a:buClr>
                <a:schemeClr val="tx2"/>
              </a:buClr>
              <a:buFont typeface="Arial"/>
              <a:buChar char="•"/>
              <a:defRPr sz="2400">
                <a:solidFill>
                  <a:schemeClr val="bg1">
                    <a:lumMod val="50000"/>
                  </a:schemeClr>
                </a:solidFill>
              </a:defRPr>
            </a:lvl3pPr>
            <a:lvl4pPr marL="1600200" indent="-228600" defTabSz="457200">
              <a:spcBef>
                <a:spcPct val="20000"/>
              </a:spcBef>
              <a:buClr>
                <a:schemeClr val="tx2"/>
              </a:buClr>
              <a:buFont typeface="Arial"/>
              <a:buChar char="–"/>
              <a:defRPr sz="2000">
                <a:solidFill>
                  <a:schemeClr val="bg1">
                    <a:lumMod val="50000"/>
                  </a:schemeClr>
                </a:solidFill>
              </a:defRPr>
            </a:lvl4pPr>
            <a:lvl5pPr marL="2057400" indent="-228600" defTabSz="457200">
              <a:spcBef>
                <a:spcPct val="20000"/>
              </a:spcBef>
              <a:buClr>
                <a:schemeClr val="tx2"/>
              </a:buClr>
              <a:buFont typeface="Arial"/>
              <a:buChar char="»"/>
              <a:defRPr sz="2000">
                <a:solidFill>
                  <a:schemeClr val="bg1">
                    <a:lumMod val="50000"/>
                  </a:schemeClr>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457200" indent="0">
              <a:buNone/>
            </a:pPr>
            <a:r>
              <a:rPr lang="en-US" dirty="0"/>
              <a:t>Compatibility - Compatibility is the ability for two systems of different types to communicate with each other</a:t>
            </a:r>
          </a:p>
          <a:p>
            <a:pPr marL="457200" indent="0">
              <a:buNone/>
            </a:pPr>
            <a:endParaRPr lang="en-US" dirty="0"/>
          </a:p>
          <a:p>
            <a:pPr marL="457200" indent="0">
              <a:buNone/>
            </a:pPr>
            <a:r>
              <a:rPr lang="en-US" dirty="0"/>
              <a:t>De Facto: When an actor becomes dominant in a domain, the other actors make sure to be compatible with him.  Advantage: all systems can more or less communicate with each other. Disadvantage: the dominant actor somehow controls this possibility,  competition for dominance exists.</a:t>
            </a:r>
          </a:p>
          <a:p>
            <a:pPr marL="457200" indent="0">
              <a:buNone/>
            </a:pPr>
            <a:endParaRPr lang="en-US" dirty="0"/>
          </a:p>
          <a:p>
            <a:pPr marL="457200" indent="0">
              <a:buNone/>
            </a:pPr>
            <a:r>
              <a:rPr lang="en-US" dirty="0"/>
              <a:t>Interoperability: Interoperability is the possibility for different systems to communicate with each other without depending on a particular actor. It is based on the presence of an open standard</a:t>
            </a:r>
          </a:p>
        </p:txBody>
      </p:sp>
      <p:pic>
        <p:nvPicPr>
          <p:cNvPr id="1026" name="Picture 2" descr="System A compatible with B, system C compatible with D">
            <a:extLst>
              <a:ext uri="{FF2B5EF4-FFF2-40B4-BE49-F238E27FC236}">
                <a16:creationId xmlns:a16="http://schemas.microsoft.com/office/drawing/2014/main" id="{185E253D-DA12-4552-B9DD-F93F8A79CAA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783" y="1222733"/>
            <a:ext cx="1126557" cy="1055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 C, D compatible with A">
            <a:extLst>
              <a:ext uri="{FF2B5EF4-FFF2-40B4-BE49-F238E27FC236}">
                <a16:creationId xmlns:a16="http://schemas.microsoft.com/office/drawing/2014/main" id="{106C0BA4-A57C-4104-B80E-FD6ED8193C8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6910" y="2726927"/>
            <a:ext cx="1126557" cy="11146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 B, C and D communicate through an open switchboard">
            <a:extLst>
              <a:ext uri="{FF2B5EF4-FFF2-40B4-BE49-F238E27FC236}">
                <a16:creationId xmlns:a16="http://schemas.microsoft.com/office/drawing/2014/main" id="{B284FD93-B40A-499C-B970-552DDBC60EA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6911" y="4762662"/>
            <a:ext cx="1126557" cy="11345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70152" y="1368744"/>
            <a:ext cx="3724979" cy="2109399"/>
          </a:xfrm>
          <a:prstGeom prst="rect">
            <a:avLst/>
          </a:prstGeom>
          <a:solidFill>
            <a:schemeClr val="accent1"/>
          </a:solidFill>
        </p:spPr>
      </p:pic>
      <p:sp>
        <p:nvSpPr>
          <p:cNvPr id="5" name="TextBox 4"/>
          <p:cNvSpPr txBox="1"/>
          <p:nvPr/>
        </p:nvSpPr>
        <p:spPr>
          <a:xfrm>
            <a:off x="386910" y="867899"/>
            <a:ext cx="1252266" cy="400110"/>
          </a:xfrm>
          <a:prstGeom prst="rect">
            <a:avLst/>
          </a:prstGeom>
          <a:noFill/>
        </p:spPr>
        <p:txBody>
          <a:bodyPr wrap="none" rtlCol="0">
            <a:spAutoFit/>
          </a:bodyPr>
          <a:lstStyle/>
          <a:p>
            <a:r>
              <a:rPr lang="en-US" sz="2000" b="1" dirty="0">
                <a:solidFill>
                  <a:srgbClr val="000000"/>
                </a:solidFill>
              </a:rPr>
              <a:t> Current </a:t>
            </a:r>
          </a:p>
        </p:txBody>
      </p:sp>
      <p:sp>
        <p:nvSpPr>
          <p:cNvPr id="6" name="TextBox 5"/>
          <p:cNvSpPr txBox="1"/>
          <p:nvPr/>
        </p:nvSpPr>
        <p:spPr>
          <a:xfrm>
            <a:off x="498735" y="4419600"/>
            <a:ext cx="982961" cy="400110"/>
          </a:xfrm>
          <a:prstGeom prst="rect">
            <a:avLst/>
          </a:prstGeom>
          <a:noFill/>
        </p:spPr>
        <p:txBody>
          <a:bodyPr wrap="none" rtlCol="0">
            <a:spAutoFit/>
          </a:bodyPr>
          <a:lstStyle>
            <a:defPPr>
              <a:defRPr lang="en-US"/>
            </a:defPPr>
            <a:lvl1pPr>
              <a:defRPr sz="2000" b="1">
                <a:solidFill>
                  <a:schemeClr val="bg1"/>
                </a:solidFill>
              </a:defRPr>
            </a:lvl1pPr>
          </a:lstStyle>
          <a:p>
            <a:r>
              <a:rPr lang="en-US" dirty="0">
                <a:solidFill>
                  <a:srgbClr val="000000"/>
                </a:solidFill>
              </a:rPr>
              <a:t>Future</a:t>
            </a:r>
          </a:p>
        </p:txBody>
      </p:sp>
      <p:sp>
        <p:nvSpPr>
          <p:cNvPr id="13" name="TextBox 12">
            <a:extLst>
              <a:ext uri="{FF2B5EF4-FFF2-40B4-BE49-F238E27FC236}">
                <a16:creationId xmlns:a16="http://schemas.microsoft.com/office/drawing/2014/main" id="{3DCFD35C-182C-4E39-A69C-3FEBF848A83C}"/>
              </a:ext>
            </a:extLst>
          </p:cNvPr>
          <p:cNvSpPr txBox="1"/>
          <p:nvPr/>
        </p:nvSpPr>
        <p:spPr>
          <a:xfrm>
            <a:off x="1885791" y="5778683"/>
            <a:ext cx="8533094" cy="461665"/>
          </a:xfrm>
          <a:prstGeom prst="rect">
            <a:avLst/>
          </a:prstGeom>
          <a:noFill/>
        </p:spPr>
        <p:txBody>
          <a:bodyPr wrap="square">
            <a:spAutoFit/>
          </a:bodyPr>
          <a:lstStyle/>
          <a:p>
            <a:r>
              <a:rPr lang="en-US" sz="2400" dirty="0">
                <a:solidFill>
                  <a:schemeClr val="tx2"/>
                </a:solidFill>
                <a:effectLst>
                  <a:outerShdw blurRad="38100" dist="38100" dir="2700000" algn="tl">
                    <a:srgbClr val="000000">
                      <a:alpha val="43137"/>
                    </a:srgbClr>
                  </a:outerShdw>
                </a:effectLst>
              </a:rPr>
              <a:t>Effective information sharing is critical to our JADC2 mission</a:t>
            </a:r>
          </a:p>
        </p:txBody>
      </p:sp>
    </p:spTree>
    <p:extLst>
      <p:ext uri="{BB962C8B-B14F-4D97-AF65-F5344CB8AC3E}">
        <p14:creationId xmlns:p14="http://schemas.microsoft.com/office/powerpoint/2010/main" val="952411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2EA2-FFC4-48A0-BB3E-70138ED22347}"/>
              </a:ext>
            </a:extLst>
          </p:cNvPr>
          <p:cNvSpPr>
            <a:spLocks noGrp="1"/>
          </p:cNvSpPr>
          <p:nvPr>
            <p:ph type="title"/>
          </p:nvPr>
        </p:nvSpPr>
        <p:spPr>
          <a:xfrm>
            <a:off x="609600" y="388792"/>
            <a:ext cx="10972800" cy="811358"/>
          </a:xfrm>
        </p:spPr>
        <p:txBody>
          <a:bodyPr vert="horz" lIns="91440" tIns="45720" rIns="91440" bIns="45720" rtlCol="0" anchor="t">
            <a:normAutofit/>
          </a:bodyPr>
          <a:lstStyle/>
          <a:p>
            <a:r>
              <a:rPr lang="en-US" sz="3600" dirty="0"/>
              <a:t>Interoperability Challenges</a:t>
            </a:r>
          </a:p>
        </p:txBody>
      </p:sp>
      <p:sp>
        <p:nvSpPr>
          <p:cNvPr id="4" name="Content Placeholder 3">
            <a:extLst>
              <a:ext uri="{FF2B5EF4-FFF2-40B4-BE49-F238E27FC236}">
                <a16:creationId xmlns:a16="http://schemas.microsoft.com/office/drawing/2014/main" id="{BB2BE220-9BFD-4FB6-B15D-4F024914D149}"/>
              </a:ext>
            </a:extLst>
          </p:cNvPr>
          <p:cNvSpPr>
            <a:spLocks noGrp="1"/>
          </p:cNvSpPr>
          <p:nvPr>
            <p:ph type="body" sz="quarter" idx="13"/>
          </p:nvPr>
        </p:nvSpPr>
        <p:spPr/>
        <p:txBody>
          <a:bodyPr vert="horz" lIns="91440" tIns="45720" rIns="91440" bIns="45720" rtlCol="0">
            <a:normAutofit/>
          </a:bodyPr>
          <a:lstStyle/>
          <a:p>
            <a:pPr marL="0" indent="0" algn="ctr">
              <a:spcBef>
                <a:spcPts val="0"/>
              </a:spcBef>
              <a:buNone/>
              <a:tabLst>
                <a:tab pos="457200" algn="l"/>
              </a:tabLst>
            </a:pPr>
            <a:r>
              <a:rPr lang="en-US" sz="2800" b="1" dirty="0">
                <a:solidFill>
                  <a:srgbClr val="000000"/>
                </a:solidFill>
              </a:rPr>
              <a:t>  </a:t>
            </a:r>
            <a:r>
              <a:rPr lang="en-US" b="1" i="1" dirty="0">
                <a:solidFill>
                  <a:srgbClr val="000000"/>
                </a:solidFill>
              </a:rPr>
              <a:t>If everyone agrees Interoperability is necessary, </a:t>
            </a:r>
            <a:br>
              <a:rPr lang="en-US" b="1" i="1" dirty="0">
                <a:solidFill>
                  <a:srgbClr val="000000"/>
                </a:solidFill>
              </a:rPr>
            </a:br>
            <a:r>
              <a:rPr lang="en-US" b="1" i="1" dirty="0">
                <a:solidFill>
                  <a:srgbClr val="000000"/>
                </a:solidFill>
              </a:rPr>
              <a:t>why is there an interoperability problem?</a:t>
            </a:r>
            <a:endParaRPr lang="en-US" sz="2000" b="1" i="1" dirty="0">
              <a:solidFill>
                <a:srgbClr val="000000"/>
              </a:solidFill>
            </a:endParaRPr>
          </a:p>
          <a:p>
            <a:pPr marL="741362" indent="-342900">
              <a:spcBef>
                <a:spcPts val="600"/>
              </a:spcBef>
              <a:spcAft>
                <a:spcPts val="600"/>
              </a:spcAft>
              <a:buFont typeface="Arial" panose="020B0604020202020204" pitchFamily="34" charset="0"/>
              <a:buChar char="•"/>
            </a:pPr>
            <a:r>
              <a:rPr lang="en-US" sz="2400" dirty="0">
                <a:solidFill>
                  <a:srgbClr val="000000"/>
                </a:solidFill>
              </a:rPr>
              <a:t>Lack of unified agreement on standards selection and implementation</a:t>
            </a:r>
          </a:p>
          <a:p>
            <a:pPr marL="741362" indent="-342900">
              <a:spcBef>
                <a:spcPts val="600"/>
              </a:spcBef>
              <a:spcAft>
                <a:spcPts val="600"/>
              </a:spcAft>
              <a:buFont typeface="Arial" panose="020B0604020202020204" pitchFamily="34" charset="0"/>
              <a:buChar char="•"/>
            </a:pPr>
            <a:r>
              <a:rPr lang="en-US" dirty="0">
                <a:solidFill>
                  <a:srgbClr val="000000"/>
                </a:solidFill>
              </a:rPr>
              <a:t>Uncompromising mindsets focused on one size fits all solutions</a:t>
            </a:r>
            <a:endParaRPr lang="en-US" sz="2400" dirty="0">
              <a:solidFill>
                <a:srgbClr val="000000"/>
              </a:solidFill>
            </a:endParaRPr>
          </a:p>
          <a:p>
            <a:pPr marL="741362" indent="-342900">
              <a:spcBef>
                <a:spcPts val="600"/>
              </a:spcBef>
              <a:spcAft>
                <a:spcPts val="600"/>
              </a:spcAft>
              <a:buFont typeface="Arial" panose="020B0604020202020204" pitchFamily="34" charset="0"/>
              <a:buChar char="•"/>
            </a:pPr>
            <a:r>
              <a:rPr lang="en-US" sz="2400" dirty="0">
                <a:solidFill>
                  <a:srgbClr val="000000"/>
                </a:solidFill>
              </a:rPr>
              <a:t>Siloed (domain-specific) development efforts driven by need, isolated by incompatibility</a:t>
            </a:r>
          </a:p>
          <a:p>
            <a:pPr marL="741362" indent="-342900">
              <a:spcBef>
                <a:spcPts val="600"/>
              </a:spcBef>
              <a:spcAft>
                <a:spcPts val="600"/>
              </a:spcAft>
              <a:buFont typeface="Arial" panose="020B0604020202020204" pitchFamily="34" charset="0"/>
              <a:buChar char="•"/>
            </a:pPr>
            <a:r>
              <a:rPr lang="en-US" sz="2400" dirty="0">
                <a:solidFill>
                  <a:srgbClr val="000000"/>
                </a:solidFill>
              </a:rPr>
              <a:t>Proprietary and vendor-driven solutions vs. Interoperable driven solutions</a:t>
            </a:r>
          </a:p>
          <a:p>
            <a:pPr marL="741362" indent="-342900">
              <a:spcBef>
                <a:spcPts val="600"/>
              </a:spcBef>
              <a:spcAft>
                <a:spcPts val="600"/>
              </a:spcAft>
              <a:buFont typeface="Arial" panose="020B0604020202020204" pitchFamily="34" charset="0"/>
              <a:buChar char="•"/>
            </a:pPr>
            <a:r>
              <a:rPr lang="en-US" sz="2400" dirty="0">
                <a:solidFill>
                  <a:srgbClr val="000000"/>
                </a:solidFill>
              </a:rPr>
              <a:t>Information Blocking - business, technical, and organizational practices that prevent or materially discourage access, exchange or use</a:t>
            </a:r>
          </a:p>
          <a:p>
            <a:pPr marL="741362" indent="-342900">
              <a:spcBef>
                <a:spcPts val="600"/>
              </a:spcBef>
              <a:spcAft>
                <a:spcPts val="600"/>
              </a:spcAft>
              <a:buFont typeface="Arial" panose="020B0604020202020204" pitchFamily="34" charset="0"/>
              <a:buChar char="•"/>
            </a:pPr>
            <a:r>
              <a:rPr lang="en-US" dirty="0">
                <a:solidFill>
                  <a:srgbClr val="000000"/>
                </a:solidFill>
              </a:rPr>
              <a:t>Single model -- one size fits all answer -- infeasible</a:t>
            </a:r>
            <a:endParaRPr lang="en-US" sz="2400" dirty="0">
              <a:solidFill>
                <a:srgbClr val="000000"/>
              </a:solidFill>
            </a:endParaRPr>
          </a:p>
        </p:txBody>
      </p:sp>
      <p:sp>
        <p:nvSpPr>
          <p:cNvPr id="5" name="TextBox 4">
            <a:extLst>
              <a:ext uri="{FF2B5EF4-FFF2-40B4-BE49-F238E27FC236}">
                <a16:creationId xmlns:a16="http://schemas.microsoft.com/office/drawing/2014/main" id="{9DB2A32E-663D-4E00-88BC-A6307A7ABB98}"/>
              </a:ext>
            </a:extLst>
          </p:cNvPr>
          <p:cNvSpPr txBox="1"/>
          <p:nvPr/>
        </p:nvSpPr>
        <p:spPr>
          <a:xfrm>
            <a:off x="1828800" y="5914943"/>
            <a:ext cx="8965225" cy="461665"/>
          </a:xfrm>
          <a:prstGeom prst="rect">
            <a:avLst/>
          </a:prstGeom>
          <a:noFill/>
        </p:spPr>
        <p:txBody>
          <a:bodyPr wrap="square">
            <a:spAutoFit/>
          </a:bodyPr>
          <a:lstStyle/>
          <a:p>
            <a:r>
              <a:rPr lang="en-US" sz="2400" dirty="0">
                <a:solidFill>
                  <a:schemeClr val="bg1"/>
                </a:solidFill>
                <a:effectLst>
                  <a:outerShdw blurRad="38100" dist="38100" dir="2700000" algn="tl">
                    <a:srgbClr val="000000">
                      <a:alpha val="43137"/>
                    </a:srgbClr>
                  </a:outerShdw>
                </a:effectLst>
                <a:highlight>
                  <a:srgbClr val="000080"/>
                </a:highlight>
              </a:rPr>
              <a:t>Think Big Enterprise vs. mission focused/</a:t>
            </a:r>
            <a:r>
              <a:rPr lang="en-US" sz="2400" dirty="0" err="1">
                <a:solidFill>
                  <a:schemeClr val="bg1"/>
                </a:solidFill>
                <a:effectLst>
                  <a:outerShdw blurRad="38100" dist="38100" dir="2700000" algn="tl">
                    <a:srgbClr val="000000">
                      <a:alpha val="43137"/>
                    </a:srgbClr>
                  </a:outerShdw>
                </a:effectLst>
                <a:highlight>
                  <a:srgbClr val="000080"/>
                </a:highlight>
              </a:rPr>
              <a:t>stovepiped</a:t>
            </a:r>
            <a:r>
              <a:rPr lang="en-US" sz="2400" dirty="0">
                <a:solidFill>
                  <a:schemeClr val="bg1"/>
                </a:solidFill>
                <a:effectLst>
                  <a:outerShdw blurRad="38100" dist="38100" dir="2700000" algn="tl">
                    <a:srgbClr val="000000">
                      <a:alpha val="43137"/>
                    </a:srgbClr>
                  </a:outerShdw>
                </a:effectLst>
                <a:highlight>
                  <a:srgbClr val="000080"/>
                </a:highlight>
              </a:rPr>
              <a:t> enterprise</a:t>
            </a:r>
          </a:p>
        </p:txBody>
      </p:sp>
    </p:spTree>
    <p:extLst>
      <p:ext uri="{BB962C8B-B14F-4D97-AF65-F5344CB8AC3E}">
        <p14:creationId xmlns:p14="http://schemas.microsoft.com/office/powerpoint/2010/main" val="3786773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52807A-1DBA-40DA-8F2F-AE339FB7CAFB}"/>
              </a:ext>
            </a:extLst>
          </p:cNvPr>
          <p:cNvSpPr txBox="1"/>
          <p:nvPr/>
        </p:nvSpPr>
        <p:spPr>
          <a:xfrm>
            <a:off x="416301" y="1199633"/>
            <a:ext cx="10347960" cy="4339650"/>
          </a:xfrm>
          <a:prstGeom prst="rect">
            <a:avLst/>
          </a:prstGeom>
          <a:noFill/>
        </p:spPr>
        <p:txBody>
          <a:bodyPr wrap="square">
            <a:spAutoFit/>
          </a:bodyPr>
          <a:lstStyle/>
          <a:p>
            <a:pPr marL="739775" indent="-341313" defTabSz="457200">
              <a:spcBef>
                <a:spcPts val="600"/>
              </a:spcBef>
              <a:spcAft>
                <a:spcPts val="600"/>
              </a:spcAft>
              <a:buClr>
                <a:schemeClr val="bg1"/>
              </a:buClr>
              <a:buFont typeface="Arial"/>
              <a:buChar char="•"/>
            </a:pPr>
            <a:r>
              <a:rPr lang="en-US" sz="2400" dirty="0">
                <a:solidFill>
                  <a:srgbClr val="000000"/>
                </a:solidFill>
              </a:rPr>
              <a:t>Integrate data across disparate data sets and sources and federate data to multiple consumers</a:t>
            </a:r>
          </a:p>
          <a:p>
            <a:pPr marL="739775" indent="-341313" defTabSz="457200">
              <a:spcBef>
                <a:spcPts val="600"/>
              </a:spcBef>
              <a:spcAft>
                <a:spcPts val="600"/>
              </a:spcAft>
              <a:buClr>
                <a:schemeClr val="bg1"/>
              </a:buClr>
              <a:buFont typeface="Arial"/>
              <a:buChar char="•"/>
            </a:pPr>
            <a:r>
              <a:rPr lang="en-US" sz="2400" dirty="0">
                <a:solidFill>
                  <a:srgbClr val="000000"/>
                </a:solidFill>
              </a:rPr>
              <a:t>Prepare your data to become machine-readable</a:t>
            </a:r>
          </a:p>
          <a:p>
            <a:pPr marL="739775" indent="-341313" defTabSz="457200">
              <a:spcBef>
                <a:spcPts val="600"/>
              </a:spcBef>
              <a:spcAft>
                <a:spcPts val="600"/>
              </a:spcAft>
              <a:buClr>
                <a:schemeClr val="bg1"/>
              </a:buClr>
              <a:buFont typeface="Arial"/>
              <a:buChar char="•"/>
            </a:pPr>
            <a:r>
              <a:rPr lang="en-US" sz="2400" dirty="0">
                <a:solidFill>
                  <a:srgbClr val="000000"/>
                </a:solidFill>
              </a:rPr>
              <a:t>Uncover patterns and relationships within data</a:t>
            </a:r>
          </a:p>
          <a:p>
            <a:pPr marL="739775" indent="-341313" defTabSz="457200">
              <a:spcBef>
                <a:spcPts val="600"/>
              </a:spcBef>
              <a:spcAft>
                <a:spcPts val="600"/>
              </a:spcAft>
              <a:buClr>
                <a:schemeClr val="bg1"/>
              </a:buClr>
              <a:buFont typeface="Arial"/>
              <a:buChar char="•"/>
            </a:pPr>
            <a:r>
              <a:rPr lang="en-US" sz="2400" dirty="0">
                <a:solidFill>
                  <a:srgbClr val="000000"/>
                </a:solidFill>
              </a:rPr>
              <a:t>Breakthrough data silos and resolve data discrepancies faster</a:t>
            </a:r>
          </a:p>
          <a:p>
            <a:pPr marL="739775" indent="-341313" defTabSz="457200">
              <a:spcBef>
                <a:spcPts val="600"/>
              </a:spcBef>
              <a:spcAft>
                <a:spcPts val="600"/>
              </a:spcAft>
              <a:buClr>
                <a:schemeClr val="bg1"/>
              </a:buClr>
              <a:buFont typeface="Arial"/>
              <a:buChar char="•"/>
            </a:pPr>
            <a:r>
              <a:rPr lang="en-US" sz="2400" dirty="0">
                <a:solidFill>
                  <a:srgbClr val="000000"/>
                </a:solidFill>
              </a:rPr>
              <a:t>Provide an entire view of an enterprise’s information landscape                (data federation)</a:t>
            </a:r>
          </a:p>
          <a:p>
            <a:pPr marL="739775" indent="-341313" defTabSz="457200">
              <a:spcBef>
                <a:spcPts val="600"/>
              </a:spcBef>
              <a:spcAft>
                <a:spcPts val="600"/>
              </a:spcAft>
              <a:buClr>
                <a:schemeClr val="bg1"/>
              </a:buClr>
              <a:buFont typeface="Arial"/>
              <a:buChar char="•"/>
            </a:pPr>
            <a:r>
              <a:rPr lang="en-US" sz="2400" dirty="0">
                <a:solidFill>
                  <a:srgbClr val="000000"/>
                </a:solidFill>
              </a:rPr>
              <a:t>Improve database queries in both efficiency and quality</a:t>
            </a:r>
          </a:p>
          <a:p>
            <a:pPr marL="739775" indent="-341313" defTabSz="457200">
              <a:spcBef>
                <a:spcPts val="600"/>
              </a:spcBef>
              <a:spcAft>
                <a:spcPts val="600"/>
              </a:spcAft>
              <a:buClr>
                <a:schemeClr val="bg1"/>
              </a:buClr>
              <a:buFont typeface="Arial"/>
              <a:buChar char="•"/>
            </a:pPr>
            <a:r>
              <a:rPr lang="en-US" sz="2400" dirty="0">
                <a:solidFill>
                  <a:srgbClr val="000000"/>
                </a:solidFill>
              </a:rPr>
              <a:t>Enhance data discoverability. </a:t>
            </a:r>
          </a:p>
        </p:txBody>
      </p:sp>
      <p:pic>
        <p:nvPicPr>
          <p:cNvPr id="5" name="Picture 4">
            <a:extLst>
              <a:ext uri="{FF2B5EF4-FFF2-40B4-BE49-F238E27FC236}">
                <a16:creationId xmlns:a16="http://schemas.microsoft.com/office/drawing/2014/main" id="{E675600E-EA65-4D47-A888-38BFAB60221F}"/>
              </a:ext>
            </a:extLst>
          </p:cNvPr>
          <p:cNvPicPr>
            <a:picLocks noChangeAspect="1"/>
          </p:cNvPicPr>
          <p:nvPr/>
        </p:nvPicPr>
        <p:blipFill>
          <a:blip r:embed="rId3">
            <a:clrChange>
              <a:clrFrom>
                <a:srgbClr val="FCFCFC"/>
              </a:clrFrom>
              <a:clrTo>
                <a:srgbClr val="FCFCFC">
                  <a:alpha val="0"/>
                </a:srgbClr>
              </a:clrTo>
            </a:clrChang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9820571" y="3795495"/>
            <a:ext cx="2166020" cy="2881580"/>
          </a:xfrm>
          <a:prstGeom prst="rect">
            <a:avLst/>
          </a:prstGeom>
        </p:spPr>
      </p:pic>
      <p:sp>
        <p:nvSpPr>
          <p:cNvPr id="8" name="Title 1">
            <a:extLst>
              <a:ext uri="{FF2B5EF4-FFF2-40B4-BE49-F238E27FC236}">
                <a16:creationId xmlns:a16="http://schemas.microsoft.com/office/drawing/2014/main" id="{E652C8ED-F981-4FAC-A93E-A3FD34201296}"/>
              </a:ext>
            </a:extLst>
          </p:cNvPr>
          <p:cNvSpPr txBox="1">
            <a:spLocks/>
          </p:cNvSpPr>
          <p:nvPr/>
        </p:nvSpPr>
        <p:spPr>
          <a:xfrm>
            <a:off x="609600" y="388275"/>
            <a:ext cx="10972800" cy="811358"/>
          </a:xfrm>
          <a:prstGeom prst="rect">
            <a:avLst/>
          </a:prstGeom>
        </p:spPr>
        <p:txBody>
          <a:bodyPr vert="horz" lIns="91440" tIns="45720" rIns="91440" bIns="45720" rtlCol="0" anchor="t">
            <a:normAutofit/>
          </a:bodyPr>
          <a:lstStyle>
            <a:lvl1pPr algn="l" defTabSz="457200" rtl="0" eaLnBrk="1" latinLnBrk="0" hangingPunct="1">
              <a:lnSpc>
                <a:spcPct val="80000"/>
              </a:lnSpc>
              <a:spcBef>
                <a:spcPct val="0"/>
              </a:spcBef>
              <a:buNone/>
              <a:defRPr sz="3200" b="1" kern="1200" cap="all">
                <a:solidFill>
                  <a:srgbClr val="7F7F7F"/>
                </a:solidFill>
                <a:effectLst/>
                <a:latin typeface="+mj-lt"/>
                <a:ea typeface="+mj-ea"/>
                <a:cs typeface="+mj-cs"/>
              </a:defRPr>
            </a:lvl1pPr>
          </a:lstStyle>
          <a:p>
            <a:r>
              <a:rPr lang="en-US" sz="3000" dirty="0">
                <a:solidFill>
                  <a:srgbClr val="005170"/>
                </a:solidFill>
              </a:rPr>
              <a:t>What Semantic interoperability can do for you</a:t>
            </a:r>
          </a:p>
        </p:txBody>
      </p:sp>
    </p:spTree>
    <p:extLst>
      <p:ext uri="{BB962C8B-B14F-4D97-AF65-F5344CB8AC3E}">
        <p14:creationId xmlns:p14="http://schemas.microsoft.com/office/powerpoint/2010/main" val="3864191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ctr">
              <a:lnSpc>
                <a:spcPts val="5160"/>
              </a:lnSpc>
            </a:pPr>
            <a:r>
              <a:rPr lang="en-US" sz="4800" i="0" dirty="0">
                <a:solidFill>
                  <a:srgbClr val="005170"/>
                </a:solidFill>
                <a:latin typeface="Arial" panose="020B0604020202020204" pitchFamily="34" charset="0"/>
                <a:cs typeface="Arial" panose="020B0604020202020204" pitchFamily="34" charset="0"/>
              </a:rPr>
              <a:t>What is </a:t>
            </a:r>
            <a:r>
              <a:rPr lang="en-US" sz="4800" i="0" dirty="0" err="1">
                <a:solidFill>
                  <a:srgbClr val="005170"/>
                </a:solidFill>
                <a:latin typeface="Arial" panose="020B0604020202020204" pitchFamily="34" charset="0"/>
                <a:cs typeface="Arial" panose="020B0604020202020204" pitchFamily="34" charset="0"/>
              </a:rPr>
              <a:t>NIEMOpen</a:t>
            </a:r>
            <a:endParaRPr lang="en-US" sz="4800" i="0" dirty="0">
              <a:solidFill>
                <a:srgbClr val="005170"/>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ED3A49-8FDA-4437-87F5-0052411D3893}" type="slidenum">
              <a:rPr kumimoji="0" lang="en-US" sz="1200" b="0" i="0" u="none" strike="noStrike" kern="1200" cap="none" spc="0" normalizeH="0" baseline="0" noProof="0">
                <a:ln>
                  <a:noFill/>
                </a:ln>
                <a:solidFill>
                  <a:srgbClr val="8B8B8B"/>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8B8B8B"/>
              </a:solidFill>
              <a:effectLst/>
              <a:uLnTx/>
              <a:uFillTx/>
              <a:latin typeface="Arial"/>
              <a:ea typeface="+mn-ea"/>
              <a:cs typeface="+mn-cs"/>
            </a:endParaRPr>
          </a:p>
        </p:txBody>
      </p:sp>
    </p:spTree>
    <p:extLst>
      <p:ext uri="{BB962C8B-B14F-4D97-AF65-F5344CB8AC3E}">
        <p14:creationId xmlns:p14="http://schemas.microsoft.com/office/powerpoint/2010/main" val="1089108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489963" y="5224798"/>
            <a:ext cx="2980304" cy="369332"/>
          </a:xfrm>
          <a:prstGeom prst="rect">
            <a:avLst/>
          </a:prstGeom>
          <a:noFill/>
        </p:spPr>
        <p:txBody>
          <a:bodyPr wrap="none" rtlCol="0">
            <a:spAutoFit/>
          </a:bodyPr>
          <a:lstStyle/>
          <a:p>
            <a:pPr algn="ctr"/>
            <a:r>
              <a:rPr lang="en-US" b="1" dirty="0">
                <a:solidFill>
                  <a:srgbClr val="515151"/>
                </a:solidFill>
              </a:rPr>
              <a:t>Please click </a:t>
            </a:r>
            <a:r>
              <a:rPr lang="en-US" b="1" i="1" dirty="0">
                <a:solidFill>
                  <a:srgbClr val="515151"/>
                </a:solidFill>
              </a:rPr>
              <a:t>play </a:t>
            </a:r>
            <a:r>
              <a:rPr lang="en-US" b="1" dirty="0">
                <a:solidFill>
                  <a:srgbClr val="515151"/>
                </a:solidFill>
              </a:rPr>
              <a:t>to begin</a:t>
            </a:r>
          </a:p>
        </p:txBody>
      </p:sp>
      <p:sp>
        <p:nvSpPr>
          <p:cNvPr id="2" name="Title 1"/>
          <p:cNvSpPr>
            <a:spLocks noGrp="1"/>
          </p:cNvSpPr>
          <p:nvPr>
            <p:ph type="title"/>
          </p:nvPr>
        </p:nvSpPr>
        <p:spPr/>
        <p:txBody>
          <a:bodyPr>
            <a:normAutofit/>
          </a:bodyPr>
          <a:lstStyle/>
          <a:p>
            <a:pPr lvl="0">
              <a:defRPr/>
            </a:pPr>
            <a:r>
              <a:rPr lang="en-US" sz="3200" dirty="0">
                <a:solidFill>
                  <a:srgbClr val="00516F"/>
                </a:solidFill>
              </a:rPr>
              <a:t>NIEM Simplified</a:t>
            </a:r>
          </a:p>
        </p:txBody>
      </p:sp>
      <p:sp>
        <p:nvSpPr>
          <p:cNvPr id="3" name="Rectangle 2"/>
          <p:cNvSpPr/>
          <p:nvPr/>
        </p:nvSpPr>
        <p:spPr>
          <a:xfrm>
            <a:off x="2746043" y="5594131"/>
            <a:ext cx="6468145" cy="323165"/>
          </a:xfrm>
          <a:prstGeom prst="rect">
            <a:avLst/>
          </a:prstGeom>
        </p:spPr>
        <p:txBody>
          <a:bodyPr wrap="square">
            <a:spAutoFit/>
          </a:bodyPr>
          <a:lstStyle/>
          <a:p>
            <a:pPr algn="ctr">
              <a:lnSpc>
                <a:spcPct val="80000"/>
              </a:lnSpc>
              <a:spcBef>
                <a:spcPct val="0"/>
              </a:spcBef>
              <a:defRPr/>
            </a:pPr>
            <a:r>
              <a:rPr lang="en-US" b="1" dirty="0">
                <a:solidFill>
                  <a:srgbClr val="00506F"/>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https://www.youtube.com/watch?v=BA1jY8LJ8tM</a:t>
            </a:r>
            <a:endParaRPr lang="en-US" b="1" dirty="0">
              <a:solidFill>
                <a:srgbClr val="00506F"/>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4"/>
          <a:stretch>
            <a:fillRect/>
          </a:stretch>
        </p:blipFill>
        <p:spPr>
          <a:xfrm>
            <a:off x="4150160" y="1199633"/>
            <a:ext cx="3974165" cy="3570638"/>
          </a:xfrm>
          <a:prstGeom prst="rect">
            <a:avLst/>
          </a:prstGeom>
        </p:spPr>
      </p:pic>
    </p:spTree>
    <p:extLst>
      <p:ext uri="{BB962C8B-B14F-4D97-AF65-F5344CB8AC3E}">
        <p14:creationId xmlns:p14="http://schemas.microsoft.com/office/powerpoint/2010/main" val="622006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778619" y="2630365"/>
            <a:ext cx="10394795" cy="3887894"/>
          </a:xfrm>
          <a:prstGeom prst="rect">
            <a:avLst/>
          </a:prstGeom>
          <a:blipFill>
            <a:blip r:embed="rId3" cstate="print">
              <a:extLst>
                <a:ext uri="{28A0092B-C50C-407E-A947-70E740481C1C}">
                  <a14:useLocalDpi xmlns:a14="http://schemas.microsoft.com/office/drawing/2010/main" val="0"/>
                </a:ext>
              </a:extLst>
            </a:blip>
            <a:stretch>
              <a:fillRect/>
            </a:stretch>
          </a:bli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grpSp>
        <p:nvGrpSpPr>
          <p:cNvPr id="71" name="Group 70">
            <a:extLst>
              <a:ext uri="{FF2B5EF4-FFF2-40B4-BE49-F238E27FC236}">
                <a16:creationId xmlns:a16="http://schemas.microsoft.com/office/drawing/2014/main" id="{5E0EA925-67DD-4B32-ACF4-2CD9A215A315}"/>
              </a:ext>
            </a:extLst>
          </p:cNvPr>
          <p:cNvGrpSpPr/>
          <p:nvPr/>
        </p:nvGrpSpPr>
        <p:grpSpPr>
          <a:xfrm>
            <a:off x="783867" y="3187218"/>
            <a:ext cx="10438316" cy="3097213"/>
            <a:chOff x="1997962" y="3087463"/>
            <a:chExt cx="8154923" cy="3249175"/>
          </a:xfrm>
          <a:gradFill>
            <a:gsLst>
              <a:gs pos="0">
                <a:schemeClr val="tx2">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4" name="object 4"/>
            <p:cNvSpPr/>
            <p:nvPr/>
          </p:nvSpPr>
          <p:spPr>
            <a:xfrm>
              <a:off x="7554465" y="3087463"/>
              <a:ext cx="2598420" cy="3244849"/>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700" y="3244596"/>
                  </a:lnTo>
                  <a:lnTo>
                    <a:pt x="95520" y="3237476"/>
                  </a:lnTo>
                  <a:lnTo>
                    <a:pt x="57168" y="3217652"/>
                  </a:lnTo>
                  <a:lnTo>
                    <a:pt x="26936" y="3187424"/>
                  </a:lnTo>
                  <a:lnTo>
                    <a:pt x="7116" y="3149093"/>
                  </a:lnTo>
                  <a:lnTo>
                    <a:pt x="0" y="3104959"/>
                  </a:lnTo>
                  <a:lnTo>
                    <a:pt x="0" y="139700"/>
                  </a:lnTo>
                  <a:close/>
                </a:path>
              </a:pathLst>
            </a:custGeom>
            <a:grpFill/>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 name="object 6"/>
            <p:cNvSpPr/>
            <p:nvPr/>
          </p:nvSpPr>
          <p:spPr>
            <a:xfrm>
              <a:off x="4786882" y="3087463"/>
              <a:ext cx="2598420" cy="3244849"/>
            </a:xfrm>
            <a:custGeom>
              <a:avLst/>
              <a:gdLst/>
              <a:ahLst/>
              <a:cxnLst/>
              <a:rect l="l" t="t" r="r" b="b"/>
              <a:pathLst>
                <a:path w="2598420" h="3244850">
                  <a:moveTo>
                    <a:pt x="0" y="139700"/>
                  </a:moveTo>
                  <a:lnTo>
                    <a:pt x="7116" y="95520"/>
                  </a:lnTo>
                  <a:lnTo>
                    <a:pt x="26936" y="57168"/>
                  </a:lnTo>
                  <a:lnTo>
                    <a:pt x="57168" y="26936"/>
                  </a:lnTo>
                  <a:lnTo>
                    <a:pt x="95520" y="7116"/>
                  </a:lnTo>
                  <a:lnTo>
                    <a:pt x="139700" y="0"/>
                  </a:lnTo>
                  <a:lnTo>
                    <a:pt x="2458719" y="0"/>
                  </a:lnTo>
                  <a:lnTo>
                    <a:pt x="2502899" y="7116"/>
                  </a:lnTo>
                  <a:lnTo>
                    <a:pt x="2541251" y="26936"/>
                  </a:lnTo>
                  <a:lnTo>
                    <a:pt x="2571483" y="57168"/>
                  </a:lnTo>
                  <a:lnTo>
                    <a:pt x="2591303" y="95520"/>
                  </a:lnTo>
                  <a:lnTo>
                    <a:pt x="2598419" y="139700"/>
                  </a:lnTo>
                  <a:lnTo>
                    <a:pt x="2598419" y="3104959"/>
                  </a:lnTo>
                  <a:lnTo>
                    <a:pt x="2591303" y="3149093"/>
                  </a:lnTo>
                  <a:lnTo>
                    <a:pt x="2571483" y="3187424"/>
                  </a:lnTo>
                  <a:lnTo>
                    <a:pt x="2541251" y="3217652"/>
                  </a:lnTo>
                  <a:lnTo>
                    <a:pt x="2502899" y="3237476"/>
                  </a:lnTo>
                  <a:lnTo>
                    <a:pt x="2458719" y="3244596"/>
                  </a:lnTo>
                  <a:lnTo>
                    <a:pt x="139700" y="3244596"/>
                  </a:lnTo>
                  <a:lnTo>
                    <a:pt x="95520" y="3237476"/>
                  </a:lnTo>
                  <a:lnTo>
                    <a:pt x="57168" y="3217652"/>
                  </a:lnTo>
                  <a:lnTo>
                    <a:pt x="26936" y="3187424"/>
                  </a:lnTo>
                  <a:lnTo>
                    <a:pt x="7116" y="3149093"/>
                  </a:lnTo>
                  <a:lnTo>
                    <a:pt x="0" y="3104959"/>
                  </a:lnTo>
                  <a:lnTo>
                    <a:pt x="0" y="139700"/>
                  </a:lnTo>
                  <a:close/>
                </a:path>
              </a:pathLst>
            </a:custGeom>
            <a:grpFill/>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 name="object 8"/>
            <p:cNvSpPr/>
            <p:nvPr/>
          </p:nvSpPr>
          <p:spPr>
            <a:xfrm>
              <a:off x="1997962" y="3087463"/>
              <a:ext cx="2598420" cy="3244849"/>
            </a:xfrm>
            <a:custGeom>
              <a:avLst/>
              <a:gdLst/>
              <a:ahLst/>
              <a:cxnLst/>
              <a:rect l="l" t="t" r="r" b="b"/>
              <a:pathLst>
                <a:path w="2598420" h="3244850">
                  <a:moveTo>
                    <a:pt x="0" y="139700"/>
                  </a:moveTo>
                  <a:lnTo>
                    <a:pt x="7119" y="95520"/>
                  </a:lnTo>
                  <a:lnTo>
                    <a:pt x="26943" y="57168"/>
                  </a:lnTo>
                  <a:lnTo>
                    <a:pt x="57171" y="26936"/>
                  </a:lnTo>
                  <a:lnTo>
                    <a:pt x="95502" y="7116"/>
                  </a:lnTo>
                  <a:lnTo>
                    <a:pt x="139636" y="0"/>
                  </a:lnTo>
                  <a:lnTo>
                    <a:pt x="2458720" y="0"/>
                  </a:lnTo>
                  <a:lnTo>
                    <a:pt x="2502899" y="7116"/>
                  </a:lnTo>
                  <a:lnTo>
                    <a:pt x="2541251" y="26936"/>
                  </a:lnTo>
                  <a:lnTo>
                    <a:pt x="2571483" y="57168"/>
                  </a:lnTo>
                  <a:lnTo>
                    <a:pt x="2591303" y="95520"/>
                  </a:lnTo>
                  <a:lnTo>
                    <a:pt x="2598420" y="139700"/>
                  </a:lnTo>
                  <a:lnTo>
                    <a:pt x="2598420" y="3104959"/>
                  </a:lnTo>
                  <a:lnTo>
                    <a:pt x="2591303" y="3149093"/>
                  </a:lnTo>
                  <a:lnTo>
                    <a:pt x="2571483" y="3187424"/>
                  </a:lnTo>
                  <a:lnTo>
                    <a:pt x="2541251" y="3217652"/>
                  </a:lnTo>
                  <a:lnTo>
                    <a:pt x="2502899" y="3237476"/>
                  </a:lnTo>
                  <a:lnTo>
                    <a:pt x="2458720" y="3244596"/>
                  </a:lnTo>
                  <a:lnTo>
                    <a:pt x="139636" y="3244596"/>
                  </a:lnTo>
                  <a:lnTo>
                    <a:pt x="95502" y="3237476"/>
                  </a:lnTo>
                  <a:lnTo>
                    <a:pt x="57171" y="3217652"/>
                  </a:lnTo>
                  <a:lnTo>
                    <a:pt x="26943" y="3187424"/>
                  </a:lnTo>
                  <a:lnTo>
                    <a:pt x="7119" y="3149093"/>
                  </a:lnTo>
                  <a:lnTo>
                    <a:pt x="0" y="3104959"/>
                  </a:lnTo>
                  <a:lnTo>
                    <a:pt x="0" y="139700"/>
                  </a:lnTo>
                  <a:close/>
                </a:path>
              </a:pathLst>
            </a:custGeom>
            <a:grpFill/>
            <a:ln w="9144">
              <a:solidFill>
                <a:srgbClr val="5C6F73"/>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 name="object 10"/>
            <p:cNvSpPr/>
            <p:nvPr/>
          </p:nvSpPr>
          <p:spPr>
            <a:xfrm>
              <a:off x="2023872" y="3605624"/>
              <a:ext cx="2542031" cy="71780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 name="object 11"/>
            <p:cNvSpPr/>
            <p:nvPr/>
          </p:nvSpPr>
          <p:spPr>
            <a:xfrm>
              <a:off x="2447543" y="3694040"/>
              <a:ext cx="1737359" cy="583666"/>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 name="object 12"/>
            <p:cNvSpPr/>
            <p:nvPr/>
          </p:nvSpPr>
          <p:spPr>
            <a:xfrm>
              <a:off x="2071115" y="3633057"/>
              <a:ext cx="2452115" cy="627887"/>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 name="object 13"/>
            <p:cNvSpPr/>
            <p:nvPr/>
          </p:nvSpPr>
          <p:spPr>
            <a:xfrm>
              <a:off x="2071115" y="3633057"/>
              <a:ext cx="2452369"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grpFill/>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 name="object 14"/>
            <p:cNvSpPr txBox="1"/>
            <p:nvPr/>
          </p:nvSpPr>
          <p:spPr>
            <a:xfrm>
              <a:off x="2073109" y="3827266"/>
              <a:ext cx="2450122" cy="239468"/>
            </a:xfrm>
            <a:prstGeom prst="rect">
              <a:avLst/>
            </a:prstGeom>
            <a:grpFill/>
          </p:spPr>
          <p:txBody>
            <a:bodyPr vert="horz" wrap="square" lIns="0" tIns="12700" rIns="0" bIns="0" rtlCol="0">
              <a:spAutoFit/>
            </a:bodyPr>
            <a:lstStyle/>
            <a:p>
              <a:pPr marL="346075" marR="5080" lvl="0" indent="-33401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8A8A8A"/>
                  </a:solidFill>
                  <a:effectLst/>
                  <a:uLnTx/>
                  <a:uFillTx/>
                  <a:latin typeface="Arial"/>
                  <a:ea typeface="+mn-ea"/>
                  <a:cs typeface="Arial"/>
                </a:rPr>
                <a:t>Formal</a:t>
              </a:r>
              <a:r>
                <a:rPr kumimoji="0" sz="1400" b="1" i="0" u="none" strike="noStrike" kern="1200" cap="none" spc="-7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Governance</a:t>
              </a:r>
              <a:r>
                <a:rPr kumimoji="0" lang="en-US" sz="1400" b="1" i="0" u="none" strike="noStrike" kern="1200" cap="none" spc="-5" normalizeH="0" baseline="0" noProof="0" dirty="0">
                  <a:ln>
                    <a:noFill/>
                  </a:ln>
                  <a:solidFill>
                    <a:srgbClr val="8A8A8A"/>
                  </a:solidFill>
                  <a:effectLst/>
                  <a:uLnTx/>
                  <a:uFillTx/>
                  <a:latin typeface="Arial"/>
                  <a:ea typeface="+mn-ea"/>
                  <a:cs typeface="Arial"/>
                </a:rPr>
                <a:t> </a:t>
              </a:r>
              <a:r>
                <a:rPr kumimoji="0" sz="1400" b="1" i="0" u="none" strike="noStrike" kern="1200" cap="none" spc="-5" normalizeH="0" baseline="0" noProof="0" dirty="0">
                  <a:ln>
                    <a:noFill/>
                  </a:ln>
                  <a:solidFill>
                    <a:srgbClr val="8A8A8A"/>
                  </a:solidFill>
                  <a:effectLst/>
                  <a:uLnTx/>
                  <a:uFillTx/>
                  <a:latin typeface="Arial"/>
                  <a:ea typeface="+mn-ea"/>
                  <a:cs typeface="Arial"/>
                </a:rPr>
                <a:t>Processes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15" name="object 15"/>
            <p:cNvSpPr/>
            <p:nvPr/>
          </p:nvSpPr>
          <p:spPr>
            <a:xfrm>
              <a:off x="2023872" y="4276183"/>
              <a:ext cx="2542031" cy="71780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6" name="object 16"/>
            <p:cNvSpPr/>
            <p:nvPr/>
          </p:nvSpPr>
          <p:spPr>
            <a:xfrm>
              <a:off x="2441446" y="4446910"/>
              <a:ext cx="1708402" cy="40077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7" name="object 17"/>
            <p:cNvSpPr/>
            <p:nvPr/>
          </p:nvSpPr>
          <p:spPr>
            <a:xfrm>
              <a:off x="2071115" y="4303615"/>
              <a:ext cx="2452115" cy="627888"/>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8" name="object 18"/>
            <p:cNvSpPr/>
            <p:nvPr/>
          </p:nvSpPr>
          <p:spPr>
            <a:xfrm>
              <a:off x="2071115" y="4303616"/>
              <a:ext cx="2452369"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69"/>
                  </a:lnTo>
                  <a:lnTo>
                    <a:pt x="2421461" y="597233"/>
                  </a:lnTo>
                  <a:lnTo>
                    <a:pt x="2388197" y="619662"/>
                  </a:lnTo>
                  <a:lnTo>
                    <a:pt x="2347467" y="627887"/>
                  </a:lnTo>
                  <a:lnTo>
                    <a:pt x="104648" y="627887"/>
                  </a:lnTo>
                  <a:lnTo>
                    <a:pt x="63913" y="619662"/>
                  </a:lnTo>
                  <a:lnTo>
                    <a:pt x="30649" y="597233"/>
                  </a:lnTo>
                  <a:lnTo>
                    <a:pt x="8223" y="563969"/>
                  </a:lnTo>
                  <a:lnTo>
                    <a:pt x="0" y="523239"/>
                  </a:lnTo>
                  <a:lnTo>
                    <a:pt x="0" y="104647"/>
                  </a:lnTo>
                  <a:close/>
                </a:path>
              </a:pathLst>
            </a:custGeom>
            <a:grpFill/>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9" name="object 19"/>
            <p:cNvSpPr txBox="1"/>
            <p:nvPr/>
          </p:nvSpPr>
          <p:spPr>
            <a:xfrm>
              <a:off x="2073109" y="4497825"/>
              <a:ext cx="2450122" cy="239468"/>
            </a:xfrm>
            <a:prstGeom prst="rect">
              <a:avLst/>
            </a:prstGeom>
            <a:grpFill/>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Online</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Repositories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20" name="object 20"/>
            <p:cNvSpPr/>
            <p:nvPr/>
          </p:nvSpPr>
          <p:spPr>
            <a:xfrm>
              <a:off x="2023872" y="4948280"/>
              <a:ext cx="2542031" cy="719315"/>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1" name="object 21"/>
            <p:cNvSpPr/>
            <p:nvPr/>
          </p:nvSpPr>
          <p:spPr>
            <a:xfrm>
              <a:off x="2196083" y="5118994"/>
              <a:ext cx="2197606" cy="40077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2" name="object 22"/>
            <p:cNvSpPr/>
            <p:nvPr/>
          </p:nvSpPr>
          <p:spPr>
            <a:xfrm>
              <a:off x="2071115" y="4975699"/>
              <a:ext cx="2452115" cy="629412"/>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3" name="object 23"/>
            <p:cNvSpPr/>
            <p:nvPr/>
          </p:nvSpPr>
          <p:spPr>
            <a:xfrm>
              <a:off x="2071115" y="4975699"/>
              <a:ext cx="2452369" cy="629920"/>
            </a:xfrm>
            <a:custGeom>
              <a:avLst/>
              <a:gdLst/>
              <a:ahLst/>
              <a:cxnLst/>
              <a:rect l="l" t="t" r="r" b="b"/>
              <a:pathLst>
                <a:path w="2452370" h="629920">
                  <a:moveTo>
                    <a:pt x="0" y="104901"/>
                  </a:moveTo>
                  <a:lnTo>
                    <a:pt x="8243" y="64079"/>
                  </a:lnTo>
                  <a:lnTo>
                    <a:pt x="30724" y="30734"/>
                  </a:lnTo>
                  <a:lnTo>
                    <a:pt x="64068" y="8247"/>
                  </a:lnTo>
                  <a:lnTo>
                    <a:pt x="104902" y="0"/>
                  </a:lnTo>
                  <a:lnTo>
                    <a:pt x="2347214" y="0"/>
                  </a:lnTo>
                  <a:lnTo>
                    <a:pt x="2388036" y="8247"/>
                  </a:lnTo>
                  <a:lnTo>
                    <a:pt x="2421381" y="30733"/>
                  </a:lnTo>
                  <a:lnTo>
                    <a:pt x="2443868" y="64079"/>
                  </a:lnTo>
                  <a:lnTo>
                    <a:pt x="2452116" y="104901"/>
                  </a:lnTo>
                  <a:lnTo>
                    <a:pt x="2452116" y="524510"/>
                  </a:lnTo>
                  <a:lnTo>
                    <a:pt x="2443868" y="565332"/>
                  </a:lnTo>
                  <a:lnTo>
                    <a:pt x="2421382" y="598677"/>
                  </a:lnTo>
                  <a:lnTo>
                    <a:pt x="2388036" y="621164"/>
                  </a:lnTo>
                  <a:lnTo>
                    <a:pt x="2347214" y="629412"/>
                  </a:lnTo>
                  <a:lnTo>
                    <a:pt x="104902" y="629412"/>
                  </a:lnTo>
                  <a:lnTo>
                    <a:pt x="64068" y="621164"/>
                  </a:lnTo>
                  <a:lnTo>
                    <a:pt x="30724" y="598678"/>
                  </a:lnTo>
                  <a:lnTo>
                    <a:pt x="8243" y="565332"/>
                  </a:lnTo>
                  <a:lnTo>
                    <a:pt x="0" y="524510"/>
                  </a:lnTo>
                  <a:lnTo>
                    <a:pt x="0" y="104901"/>
                  </a:lnTo>
                  <a:close/>
                </a:path>
              </a:pathLst>
            </a:custGeom>
            <a:grpFill/>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4" name="object 24"/>
            <p:cNvSpPr txBox="1"/>
            <p:nvPr/>
          </p:nvSpPr>
          <p:spPr>
            <a:xfrm>
              <a:off x="2078254" y="5170670"/>
              <a:ext cx="2444976" cy="239468"/>
            </a:xfrm>
            <a:prstGeom prst="rect">
              <a:avLst/>
            </a:prstGeom>
            <a:grpFill/>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Mission-Oriented</a:t>
              </a:r>
              <a:r>
                <a:rPr kumimoji="0" sz="1400" b="1" i="0" u="none" strike="noStrike" kern="1200" cap="none" spc="-2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Domains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25" name="object 25"/>
            <p:cNvSpPr/>
            <p:nvPr/>
          </p:nvSpPr>
          <p:spPr>
            <a:xfrm>
              <a:off x="2023872" y="5618826"/>
              <a:ext cx="2542031" cy="71780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6" name="object 26"/>
            <p:cNvSpPr/>
            <p:nvPr/>
          </p:nvSpPr>
          <p:spPr>
            <a:xfrm>
              <a:off x="2522219" y="5707218"/>
              <a:ext cx="1546859" cy="565377"/>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7" name="object 27"/>
            <p:cNvSpPr/>
            <p:nvPr/>
          </p:nvSpPr>
          <p:spPr>
            <a:xfrm>
              <a:off x="2071115" y="5646258"/>
              <a:ext cx="2452116" cy="627888"/>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8" name="object 28"/>
            <p:cNvSpPr/>
            <p:nvPr/>
          </p:nvSpPr>
          <p:spPr>
            <a:xfrm>
              <a:off x="2071115" y="5646259"/>
              <a:ext cx="2452369" cy="628015"/>
            </a:xfrm>
            <a:custGeom>
              <a:avLst/>
              <a:gdLst/>
              <a:ahLst/>
              <a:cxnLst/>
              <a:rect l="l" t="t" r="r" b="b"/>
              <a:pathLst>
                <a:path w="2452370" h="628014">
                  <a:moveTo>
                    <a:pt x="0" y="104647"/>
                  </a:moveTo>
                  <a:lnTo>
                    <a:pt x="8223" y="63918"/>
                  </a:lnTo>
                  <a:lnTo>
                    <a:pt x="30649" y="30654"/>
                  </a:lnTo>
                  <a:lnTo>
                    <a:pt x="63913" y="8225"/>
                  </a:lnTo>
                  <a:lnTo>
                    <a:pt x="104648" y="0"/>
                  </a:lnTo>
                  <a:lnTo>
                    <a:pt x="2347467" y="0"/>
                  </a:lnTo>
                  <a:lnTo>
                    <a:pt x="2388197" y="8225"/>
                  </a:lnTo>
                  <a:lnTo>
                    <a:pt x="2421461" y="30654"/>
                  </a:lnTo>
                  <a:lnTo>
                    <a:pt x="2443890" y="63918"/>
                  </a:lnTo>
                  <a:lnTo>
                    <a:pt x="2452116" y="104647"/>
                  </a:lnTo>
                  <a:lnTo>
                    <a:pt x="2452116" y="523239"/>
                  </a:lnTo>
                  <a:lnTo>
                    <a:pt x="2443890" y="563974"/>
                  </a:lnTo>
                  <a:lnTo>
                    <a:pt x="2421461" y="597238"/>
                  </a:lnTo>
                  <a:lnTo>
                    <a:pt x="2388197" y="619664"/>
                  </a:lnTo>
                  <a:lnTo>
                    <a:pt x="2347467" y="627888"/>
                  </a:lnTo>
                  <a:lnTo>
                    <a:pt x="104648" y="627888"/>
                  </a:lnTo>
                  <a:lnTo>
                    <a:pt x="63913" y="619664"/>
                  </a:lnTo>
                  <a:lnTo>
                    <a:pt x="30649" y="597238"/>
                  </a:lnTo>
                  <a:lnTo>
                    <a:pt x="8223" y="563974"/>
                  </a:lnTo>
                  <a:lnTo>
                    <a:pt x="0" y="523239"/>
                  </a:lnTo>
                  <a:lnTo>
                    <a:pt x="0" y="104647"/>
                  </a:lnTo>
                  <a:close/>
                </a:path>
              </a:pathLst>
            </a:custGeom>
            <a:grpFill/>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9" name="object 29"/>
            <p:cNvSpPr txBox="1"/>
            <p:nvPr/>
          </p:nvSpPr>
          <p:spPr>
            <a:xfrm>
              <a:off x="2068067" y="5855268"/>
              <a:ext cx="2452116" cy="209869"/>
            </a:xfrm>
            <a:prstGeom prst="rect">
              <a:avLst/>
            </a:prstGeom>
            <a:grpFill/>
          </p:spPr>
          <p:txBody>
            <a:bodyPr vert="horz" wrap="square" lIns="0" tIns="33019" rIns="0" bIns="0" rtlCol="0">
              <a:spAutoFit/>
            </a:bodyPr>
            <a:lstStyle/>
            <a:p>
              <a:pPr marL="12700" marR="5080" lvl="0" indent="120014" algn="ctr"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Self-Managing</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Domain</a:t>
              </a:r>
              <a:r>
                <a:rPr kumimoji="0" sz="1400" b="1" i="0" u="none" strike="noStrike" kern="1200" cap="none" spc="-5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Stewards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30" name="object 30"/>
            <p:cNvSpPr/>
            <p:nvPr/>
          </p:nvSpPr>
          <p:spPr>
            <a:xfrm>
              <a:off x="4806696" y="3605624"/>
              <a:ext cx="2540507" cy="71780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1" name="object 31"/>
            <p:cNvSpPr/>
            <p:nvPr/>
          </p:nvSpPr>
          <p:spPr>
            <a:xfrm>
              <a:off x="5538215" y="3776351"/>
              <a:ext cx="1075931" cy="40077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2" name="object 32"/>
            <p:cNvSpPr/>
            <p:nvPr/>
          </p:nvSpPr>
          <p:spPr>
            <a:xfrm>
              <a:off x="4853939" y="3633057"/>
              <a:ext cx="2450591" cy="627887"/>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3" name="object 33"/>
            <p:cNvSpPr/>
            <p:nvPr/>
          </p:nvSpPr>
          <p:spPr>
            <a:xfrm>
              <a:off x="4853939" y="3633057"/>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grpFill/>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4" name="object 34"/>
            <p:cNvSpPr txBox="1"/>
            <p:nvPr/>
          </p:nvSpPr>
          <p:spPr>
            <a:xfrm>
              <a:off x="4847829" y="3827266"/>
              <a:ext cx="2456701" cy="239468"/>
            </a:xfrm>
            <a:prstGeom prst="rect">
              <a:avLst/>
            </a:prstGeom>
            <a:grpFill/>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Data</a:t>
              </a:r>
              <a:r>
                <a:rPr kumimoji="0" sz="1400" b="1" i="0" u="none" strike="noStrike" kern="1200" cap="none" spc="-6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Model</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35" name="object 35"/>
            <p:cNvSpPr/>
            <p:nvPr/>
          </p:nvSpPr>
          <p:spPr>
            <a:xfrm>
              <a:off x="4806696" y="4276183"/>
              <a:ext cx="2540507" cy="71780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6" name="object 36"/>
            <p:cNvSpPr/>
            <p:nvPr/>
          </p:nvSpPr>
          <p:spPr>
            <a:xfrm>
              <a:off x="5280658" y="4446910"/>
              <a:ext cx="1592580" cy="40077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7" name="object 37"/>
            <p:cNvSpPr/>
            <p:nvPr/>
          </p:nvSpPr>
          <p:spPr>
            <a:xfrm>
              <a:off x="4853939" y="4303615"/>
              <a:ext cx="2450591" cy="627888"/>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8" name="object 38"/>
            <p:cNvSpPr/>
            <p:nvPr/>
          </p:nvSpPr>
          <p:spPr>
            <a:xfrm>
              <a:off x="4853939" y="4303616"/>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grpFill/>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39" name="object 39"/>
            <p:cNvSpPr txBox="1"/>
            <p:nvPr/>
          </p:nvSpPr>
          <p:spPr>
            <a:xfrm>
              <a:off x="4873915" y="4497825"/>
              <a:ext cx="2430614" cy="239468"/>
            </a:xfrm>
            <a:prstGeom prst="rect">
              <a:avLst/>
            </a:prstGeom>
            <a:grpFill/>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Design</a:t>
              </a:r>
              <a:r>
                <a:rPr kumimoji="0" sz="1400" b="1" i="0" u="none" strike="noStrike" kern="1200" cap="none" spc="-9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Rules</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40" name="object 40"/>
            <p:cNvSpPr/>
            <p:nvPr/>
          </p:nvSpPr>
          <p:spPr>
            <a:xfrm>
              <a:off x="4806696" y="4948280"/>
              <a:ext cx="2540507" cy="719315"/>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1" name="object 41"/>
            <p:cNvSpPr/>
            <p:nvPr/>
          </p:nvSpPr>
          <p:spPr>
            <a:xfrm>
              <a:off x="4974334" y="5118994"/>
              <a:ext cx="2205228" cy="40077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2" name="object 42"/>
            <p:cNvSpPr/>
            <p:nvPr/>
          </p:nvSpPr>
          <p:spPr>
            <a:xfrm>
              <a:off x="4853939" y="4975699"/>
              <a:ext cx="2450591" cy="629412"/>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3" name="object 43"/>
            <p:cNvSpPr/>
            <p:nvPr/>
          </p:nvSpPr>
          <p:spPr>
            <a:xfrm>
              <a:off x="4853939" y="4975699"/>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grpFill/>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4" name="object 44"/>
            <p:cNvSpPr txBox="1"/>
            <p:nvPr/>
          </p:nvSpPr>
          <p:spPr>
            <a:xfrm>
              <a:off x="4873915" y="5170670"/>
              <a:ext cx="2430614" cy="239468"/>
            </a:xfrm>
            <a:prstGeom prst="rect">
              <a:avLst/>
            </a:prstGeom>
            <a:grpFill/>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Development</a:t>
              </a:r>
              <a:r>
                <a:rPr kumimoji="0" sz="1400" b="1" i="0" u="none" strike="noStrike" kern="1200" cap="none" spc="-2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Methodology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45" name="object 45"/>
            <p:cNvSpPr/>
            <p:nvPr/>
          </p:nvSpPr>
          <p:spPr>
            <a:xfrm>
              <a:off x="4806696" y="5618826"/>
              <a:ext cx="2540507" cy="71780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6" name="object 46"/>
            <p:cNvSpPr/>
            <p:nvPr/>
          </p:nvSpPr>
          <p:spPr>
            <a:xfrm>
              <a:off x="5247131" y="5707218"/>
              <a:ext cx="1659636" cy="565377"/>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7" name="object 47"/>
            <p:cNvSpPr/>
            <p:nvPr/>
          </p:nvSpPr>
          <p:spPr>
            <a:xfrm>
              <a:off x="4853939" y="5646258"/>
              <a:ext cx="2450591" cy="627888"/>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dirty="0">
                <a:ln>
                  <a:noFill/>
                </a:ln>
                <a:solidFill>
                  <a:srgbClr val="8B8B8B"/>
                </a:solidFill>
                <a:effectLst/>
                <a:uLnTx/>
                <a:uFillTx/>
                <a:latin typeface="Arial"/>
                <a:ea typeface="+mn-ea"/>
                <a:cs typeface="+mn-cs"/>
              </a:endParaRPr>
            </a:p>
          </p:txBody>
        </p:sp>
        <p:sp>
          <p:nvSpPr>
            <p:cNvPr id="48" name="object 48"/>
            <p:cNvSpPr/>
            <p:nvPr/>
          </p:nvSpPr>
          <p:spPr>
            <a:xfrm>
              <a:off x="4853939" y="5646259"/>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grpFill/>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49" name="object 49"/>
            <p:cNvSpPr txBox="1"/>
            <p:nvPr/>
          </p:nvSpPr>
          <p:spPr>
            <a:xfrm>
              <a:off x="4891331" y="5686308"/>
              <a:ext cx="2426041" cy="640373"/>
            </a:xfrm>
            <a:prstGeom prst="rect">
              <a:avLst/>
            </a:prstGeom>
            <a:grpFill/>
          </p:spPr>
          <p:txBody>
            <a:bodyPr vert="horz" wrap="square" lIns="0" tIns="33019" rIns="0" bIns="0" rtlCol="0">
              <a:spAutoFit/>
            </a:bodyPr>
            <a:lstStyle/>
            <a:p>
              <a:pPr marL="12700" marR="5080" lvl="0" indent="302895" algn="ctr"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Predefined </a:t>
              </a:r>
              <a:r>
                <a:rPr kumimoji="0" sz="1400" b="1" i="0" u="none" strike="noStrike" kern="1200" cap="none" spc="-5" normalizeH="0" baseline="0" noProof="0" dirty="0">
                  <a:ln>
                    <a:noFill/>
                  </a:ln>
                  <a:solidFill>
                    <a:srgbClr val="7E7E7E"/>
                  </a:solidFill>
                  <a:effectLst/>
                  <a:uLnTx/>
                  <a:uFillTx/>
                  <a:latin typeface="Arial"/>
                  <a:ea typeface="+mn-ea"/>
                  <a:cs typeface="Arial"/>
                </a:rPr>
                <a:t>Deliverables</a:t>
              </a:r>
              <a:r>
                <a:rPr kumimoji="0" sz="1400" b="1" i="0" u="none" strike="noStrike" kern="1200" cap="none" spc="-70" normalizeH="0" baseline="0" noProof="0" dirty="0">
                  <a:ln>
                    <a:noFill/>
                  </a:ln>
                  <a:solidFill>
                    <a:srgbClr val="7E7E7E"/>
                  </a:solidFill>
                  <a:effectLst/>
                  <a:uLnTx/>
                  <a:uFillTx/>
                  <a:latin typeface="Arial"/>
                  <a:ea typeface="+mn-ea"/>
                  <a:cs typeface="Arial"/>
                </a:rPr>
                <a:t> </a:t>
              </a:r>
              <a:endParaRPr kumimoji="0" lang="en-US" sz="1400" b="1" i="0" u="none" strike="noStrike" kern="1200" cap="none" spc="-70" normalizeH="0" baseline="0" noProof="0" dirty="0">
                <a:ln>
                  <a:noFill/>
                </a:ln>
                <a:solidFill>
                  <a:srgbClr val="7E7E7E"/>
                </a:solidFill>
                <a:effectLst/>
                <a:uLnTx/>
                <a:uFillTx/>
                <a:latin typeface="Arial"/>
                <a:ea typeface="+mn-ea"/>
                <a:cs typeface="Arial"/>
              </a:endParaRPr>
            </a:p>
            <a:p>
              <a:pPr marL="12700" marR="5080" lvl="0" indent="302895" algn="ctr" defTabSz="457200" rtl="0" eaLnBrk="1" fontAlgn="auto" latinLnBrk="0" hangingPunct="1">
                <a:lnSpc>
                  <a:spcPts val="1300"/>
                </a:lnSpc>
                <a:spcBef>
                  <a:spcPts val="259"/>
                </a:spcBef>
                <a:spcAft>
                  <a:spcPts val="0"/>
                </a:spcAft>
                <a:buClrTx/>
                <a:buSzTx/>
                <a:buFontTx/>
                <a:buNone/>
                <a:tabLst/>
                <a:defRPr/>
              </a:pPr>
              <a:r>
                <a:rPr lang="en-US" sz="1400" b="1" spc="-70" dirty="0">
                  <a:solidFill>
                    <a:srgbClr val="7E7E7E"/>
                  </a:solidFill>
                  <a:latin typeface="Arial"/>
                  <a:cs typeface="Arial"/>
                </a:rPr>
                <a:t>Message Exchanges </a:t>
              </a:r>
            </a:p>
            <a:p>
              <a:pPr marL="12700" marR="5080" lvl="0" indent="302895" algn="ctr"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a:t>
              </a:r>
              <a:r>
                <a:rPr lang="en-US" sz="1400" b="1" dirty="0" err="1">
                  <a:solidFill>
                    <a:srgbClr val="7E7E7E"/>
                  </a:solidFill>
                  <a:latin typeface="Arial"/>
                  <a:cs typeface="Arial"/>
                </a:rPr>
                <a:t>a.k.a</a:t>
              </a:r>
              <a:r>
                <a:rPr lang="en-US" sz="1400" b="1" dirty="0">
                  <a:solidFill>
                    <a:srgbClr val="7E7E7E"/>
                  </a:solidFill>
                  <a:latin typeface="Arial"/>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IEPD)</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50" name="object 50"/>
            <p:cNvSpPr/>
            <p:nvPr/>
          </p:nvSpPr>
          <p:spPr>
            <a:xfrm>
              <a:off x="7574278" y="3605624"/>
              <a:ext cx="2540507" cy="71780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1" name="object 51"/>
            <p:cNvSpPr/>
            <p:nvPr/>
          </p:nvSpPr>
          <p:spPr>
            <a:xfrm>
              <a:off x="7891269" y="3694040"/>
              <a:ext cx="1947672" cy="565377"/>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2" name="object 52"/>
            <p:cNvSpPr/>
            <p:nvPr/>
          </p:nvSpPr>
          <p:spPr>
            <a:xfrm>
              <a:off x="7621521" y="3633057"/>
              <a:ext cx="2450591" cy="627887"/>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3" name="object 53"/>
            <p:cNvSpPr/>
            <p:nvPr/>
          </p:nvSpPr>
          <p:spPr>
            <a:xfrm>
              <a:off x="7621521" y="363305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grpFill/>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4" name="object 54"/>
            <p:cNvSpPr txBox="1"/>
            <p:nvPr/>
          </p:nvSpPr>
          <p:spPr>
            <a:xfrm>
              <a:off x="7621012" y="3754620"/>
              <a:ext cx="2395491" cy="384762"/>
            </a:xfrm>
            <a:prstGeom prst="rect">
              <a:avLst/>
            </a:prstGeom>
            <a:grpFill/>
          </p:spPr>
          <p:txBody>
            <a:bodyPr vert="horz" wrap="square" lIns="0" tIns="33020" rIns="0" bIns="0" rtlCol="0">
              <a:spAutoFit/>
            </a:bodyPr>
            <a:lstStyle/>
            <a:p>
              <a:pPr marL="314325" marR="5080" lvl="0" indent="-302260" algn="ctr" defTabSz="457200" rtl="0" eaLnBrk="1" fontAlgn="auto" latinLnBrk="0" hangingPunct="1">
                <a:lnSpc>
                  <a:spcPts val="1300"/>
                </a:lnSpc>
                <a:spcBef>
                  <a:spcPts val="260"/>
                </a:spcBef>
                <a:spcAft>
                  <a:spcPts val="0"/>
                </a:spcAft>
                <a:buClrTx/>
                <a:buSzTx/>
                <a:buFontTx/>
                <a:buNone/>
                <a:tabLst/>
                <a:defRPr/>
              </a:pPr>
              <a:r>
                <a:rPr kumimoji="0" sz="1400" b="1" i="0" u="none" strike="noStrike" kern="1200" cap="none" spc="-20" normalizeH="0" baseline="0" noProof="0" dirty="0">
                  <a:ln>
                    <a:noFill/>
                  </a:ln>
                  <a:solidFill>
                    <a:srgbClr val="7E7E7E"/>
                  </a:solidFill>
                  <a:effectLst/>
                  <a:uLnTx/>
                  <a:uFillTx/>
                  <a:latin typeface="Arial"/>
                  <a:ea typeface="+mn-ea"/>
                  <a:cs typeface="Arial"/>
                </a:rPr>
                <a:t>Tools </a:t>
              </a:r>
              <a:r>
                <a:rPr kumimoji="0" sz="1400" b="1" i="0" u="none" strike="noStrike" kern="1200" cap="none" spc="0" normalizeH="0" baseline="0" noProof="0" dirty="0">
                  <a:ln>
                    <a:noFill/>
                  </a:ln>
                  <a:solidFill>
                    <a:srgbClr val="7E7E7E"/>
                  </a:solidFill>
                  <a:effectLst/>
                  <a:uLnTx/>
                  <a:uFillTx/>
                  <a:latin typeface="Arial"/>
                  <a:ea typeface="+mn-ea"/>
                  <a:cs typeface="Arial"/>
                </a:rPr>
                <a:t>for </a:t>
              </a:r>
              <a:r>
                <a:rPr kumimoji="0" sz="1400" b="1" i="0" u="none" strike="noStrike" kern="1200" cap="none" spc="-5" normalizeH="0" baseline="0" noProof="0" dirty="0">
                  <a:ln>
                    <a:noFill/>
                  </a:ln>
                  <a:solidFill>
                    <a:srgbClr val="7E7E7E"/>
                  </a:solidFill>
                  <a:effectLst/>
                  <a:uLnTx/>
                  <a:uFillTx/>
                  <a:latin typeface="Arial"/>
                  <a:ea typeface="+mn-ea"/>
                  <a:cs typeface="Arial"/>
                </a:rPr>
                <a:t>Development </a:t>
              </a:r>
              <a:r>
                <a:rPr kumimoji="0" sz="1400" b="1" i="0" u="none" strike="noStrike" kern="1200" cap="none" spc="0" normalizeH="0" baseline="0" noProof="0" dirty="0">
                  <a:ln>
                    <a:noFill/>
                  </a:ln>
                  <a:solidFill>
                    <a:srgbClr val="7E7E7E"/>
                  </a:solidFill>
                  <a:effectLst/>
                  <a:uLnTx/>
                  <a:uFillTx/>
                  <a:latin typeface="Arial"/>
                  <a:ea typeface="+mn-ea"/>
                  <a:cs typeface="Arial"/>
                </a:rPr>
                <a:t>and</a:t>
              </a:r>
              <a:r>
                <a:rPr kumimoji="0" sz="1400" b="1" i="0" u="none" strike="noStrike" kern="1200" cap="none" spc="-1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Discovery</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55" name="object 55"/>
            <p:cNvSpPr/>
            <p:nvPr/>
          </p:nvSpPr>
          <p:spPr>
            <a:xfrm>
              <a:off x="7574277" y="4276184"/>
              <a:ext cx="2540507" cy="717804"/>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6" name="object 56"/>
            <p:cNvSpPr/>
            <p:nvPr/>
          </p:nvSpPr>
          <p:spPr>
            <a:xfrm>
              <a:off x="8080244" y="4364601"/>
              <a:ext cx="1528571" cy="565378"/>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7" name="object 57"/>
            <p:cNvSpPr/>
            <p:nvPr/>
          </p:nvSpPr>
          <p:spPr>
            <a:xfrm>
              <a:off x="7621520" y="4303616"/>
              <a:ext cx="2450591" cy="627888"/>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8" name="object 58"/>
            <p:cNvSpPr/>
            <p:nvPr/>
          </p:nvSpPr>
          <p:spPr>
            <a:xfrm>
              <a:off x="7621520" y="4303618"/>
              <a:ext cx="2451100" cy="628015"/>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69"/>
                  </a:lnTo>
                  <a:lnTo>
                    <a:pt x="2419937" y="597233"/>
                  </a:lnTo>
                  <a:lnTo>
                    <a:pt x="2386673" y="619662"/>
                  </a:lnTo>
                  <a:lnTo>
                    <a:pt x="2345944" y="627887"/>
                  </a:lnTo>
                  <a:lnTo>
                    <a:pt x="104648" y="627887"/>
                  </a:lnTo>
                  <a:lnTo>
                    <a:pt x="63918" y="619662"/>
                  </a:lnTo>
                  <a:lnTo>
                    <a:pt x="30654" y="597233"/>
                  </a:lnTo>
                  <a:lnTo>
                    <a:pt x="8225" y="563969"/>
                  </a:lnTo>
                  <a:lnTo>
                    <a:pt x="0" y="523239"/>
                  </a:lnTo>
                  <a:lnTo>
                    <a:pt x="0" y="104647"/>
                  </a:lnTo>
                  <a:close/>
                </a:path>
              </a:pathLst>
            </a:custGeom>
            <a:grpFill/>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59" name="object 59"/>
            <p:cNvSpPr txBox="1"/>
            <p:nvPr/>
          </p:nvSpPr>
          <p:spPr>
            <a:xfrm>
              <a:off x="7641840" y="4512625"/>
              <a:ext cx="2425698" cy="209870"/>
            </a:xfrm>
            <a:prstGeom prst="rect">
              <a:avLst/>
            </a:prstGeom>
            <a:grpFill/>
          </p:spPr>
          <p:txBody>
            <a:bodyPr vert="horz" wrap="square" lIns="0" tIns="33019" rIns="0" bIns="0" rtlCol="0">
              <a:spAutoFit/>
            </a:bodyPr>
            <a:lstStyle/>
            <a:p>
              <a:pPr marL="12700" marR="5080" lvl="0" indent="20256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Established</a:t>
              </a:r>
              <a:r>
                <a:rPr kumimoji="0" lang="en-US" sz="1400" b="1" i="0" u="none" strike="noStrike" kern="1200" cap="none" spc="0" normalizeH="0" baseline="0" noProof="0" dirty="0">
                  <a:ln>
                    <a:noFill/>
                  </a:ln>
                  <a:solidFill>
                    <a:srgbClr val="7E7E7E"/>
                  </a:solidFill>
                  <a:effectLst/>
                  <a:uLnTx/>
                  <a:uFillTx/>
                  <a:latin typeface="Arial"/>
                  <a:ea typeface="+mn-ea"/>
                  <a:cs typeface="Arial"/>
                </a:rPr>
                <a:t> </a:t>
              </a:r>
              <a:r>
                <a:rPr kumimoji="0" sz="1400" b="1" i="0" u="none" strike="noStrike" kern="1200" cap="none" spc="-10" normalizeH="0" baseline="0" noProof="0" dirty="0">
                  <a:ln>
                    <a:noFill/>
                  </a:ln>
                  <a:solidFill>
                    <a:srgbClr val="7E7E7E"/>
                  </a:solidFill>
                  <a:effectLst/>
                  <a:uLnTx/>
                  <a:uFillTx/>
                  <a:latin typeface="Arial"/>
                  <a:ea typeface="+mn-ea"/>
                  <a:cs typeface="Arial"/>
                </a:rPr>
                <a:t>Training</a:t>
              </a:r>
              <a:r>
                <a:rPr kumimoji="0" sz="1400" b="1" i="0" u="none" strike="noStrike" kern="1200" cap="none" spc="-7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Program</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60" name="object 60"/>
            <p:cNvSpPr/>
            <p:nvPr/>
          </p:nvSpPr>
          <p:spPr>
            <a:xfrm>
              <a:off x="7574278" y="4948284"/>
              <a:ext cx="2540507" cy="719315"/>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1" name="object 61"/>
            <p:cNvSpPr/>
            <p:nvPr/>
          </p:nvSpPr>
          <p:spPr>
            <a:xfrm>
              <a:off x="7834884" y="5118998"/>
              <a:ext cx="2017775" cy="40077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2" name="object 62"/>
            <p:cNvSpPr/>
            <p:nvPr/>
          </p:nvSpPr>
          <p:spPr>
            <a:xfrm>
              <a:off x="7641842" y="4965399"/>
              <a:ext cx="2450591" cy="629413"/>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3" name="object 63"/>
            <p:cNvSpPr/>
            <p:nvPr/>
          </p:nvSpPr>
          <p:spPr>
            <a:xfrm>
              <a:off x="7621521" y="4975702"/>
              <a:ext cx="2451100" cy="629920"/>
            </a:xfrm>
            <a:custGeom>
              <a:avLst/>
              <a:gdLst/>
              <a:ahLst/>
              <a:cxnLst/>
              <a:rect l="l" t="t" r="r" b="b"/>
              <a:pathLst>
                <a:path w="2451100" h="629920">
                  <a:moveTo>
                    <a:pt x="0" y="104901"/>
                  </a:moveTo>
                  <a:lnTo>
                    <a:pt x="8247" y="64079"/>
                  </a:lnTo>
                  <a:lnTo>
                    <a:pt x="30734" y="30734"/>
                  </a:lnTo>
                  <a:lnTo>
                    <a:pt x="64079" y="8247"/>
                  </a:lnTo>
                  <a:lnTo>
                    <a:pt x="104901" y="0"/>
                  </a:lnTo>
                  <a:lnTo>
                    <a:pt x="2345690" y="0"/>
                  </a:lnTo>
                  <a:lnTo>
                    <a:pt x="2386512" y="8247"/>
                  </a:lnTo>
                  <a:lnTo>
                    <a:pt x="2419858" y="30733"/>
                  </a:lnTo>
                  <a:lnTo>
                    <a:pt x="2442344" y="64079"/>
                  </a:lnTo>
                  <a:lnTo>
                    <a:pt x="2450592" y="104901"/>
                  </a:lnTo>
                  <a:lnTo>
                    <a:pt x="2450592" y="524510"/>
                  </a:lnTo>
                  <a:lnTo>
                    <a:pt x="2442344" y="565332"/>
                  </a:lnTo>
                  <a:lnTo>
                    <a:pt x="2419858" y="598677"/>
                  </a:lnTo>
                  <a:lnTo>
                    <a:pt x="2386512" y="621164"/>
                  </a:lnTo>
                  <a:lnTo>
                    <a:pt x="2345690" y="629412"/>
                  </a:lnTo>
                  <a:lnTo>
                    <a:pt x="104901" y="629412"/>
                  </a:lnTo>
                  <a:lnTo>
                    <a:pt x="64079" y="621164"/>
                  </a:lnTo>
                  <a:lnTo>
                    <a:pt x="30733" y="598678"/>
                  </a:lnTo>
                  <a:lnTo>
                    <a:pt x="8247" y="565332"/>
                  </a:lnTo>
                  <a:lnTo>
                    <a:pt x="0" y="524510"/>
                  </a:lnTo>
                  <a:lnTo>
                    <a:pt x="0" y="104901"/>
                  </a:lnTo>
                  <a:close/>
                </a:path>
              </a:pathLst>
            </a:custGeom>
            <a:grpFill/>
            <a:ln w="9144">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4" name="object 64"/>
            <p:cNvSpPr txBox="1"/>
            <p:nvPr/>
          </p:nvSpPr>
          <p:spPr>
            <a:xfrm>
              <a:off x="7641842" y="5160374"/>
              <a:ext cx="2425699" cy="239468"/>
            </a:xfrm>
            <a:prstGeom prst="rect">
              <a:avLst/>
            </a:prstGeom>
            <a:grpFill/>
          </p:spPr>
          <p:txBody>
            <a:bodyPr vert="horz" wrap="square" lIns="0" tIns="12700" rIns="0" bIns="0" rtlCol="0">
              <a:spAutoFit/>
            </a:bodyPr>
            <a:lstStyle/>
            <a:p>
              <a:pPr marL="12700" marR="0" lvl="0" indent="0" algn="ctr" defTabSz="457200" rtl="0" eaLnBrk="1" fontAlgn="auto" latinLnBrk="0" hangingPunct="1">
                <a:lnSpc>
                  <a:spcPct val="100000"/>
                </a:lnSpc>
                <a:spcBef>
                  <a:spcPts val="100"/>
                </a:spcBef>
                <a:spcAft>
                  <a:spcPts val="0"/>
                </a:spcAft>
                <a:buClrTx/>
                <a:buSzTx/>
                <a:buFontTx/>
                <a:buNone/>
                <a:tabLst/>
                <a:defRPr/>
              </a:pPr>
              <a:r>
                <a:rPr kumimoji="0" sz="1400" b="1" i="0" u="none" strike="noStrike" kern="1200" cap="none" spc="-5" normalizeH="0" baseline="0" noProof="0" dirty="0">
                  <a:ln>
                    <a:noFill/>
                  </a:ln>
                  <a:solidFill>
                    <a:srgbClr val="7E7E7E"/>
                  </a:solidFill>
                  <a:effectLst/>
                  <a:uLnTx/>
                  <a:uFillTx/>
                  <a:latin typeface="Arial"/>
                  <a:ea typeface="+mn-ea"/>
                  <a:cs typeface="Arial"/>
                </a:rPr>
                <a:t>Implementation</a:t>
              </a:r>
              <a:r>
                <a:rPr kumimoji="0" sz="1400" b="1" i="0" u="none" strike="noStrike" kern="1200" cap="none" spc="-30"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Support</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sp>
          <p:nvSpPr>
            <p:cNvPr id="65" name="object 65"/>
            <p:cNvSpPr/>
            <p:nvPr/>
          </p:nvSpPr>
          <p:spPr>
            <a:xfrm>
              <a:off x="7574280" y="5618834"/>
              <a:ext cx="2540507" cy="717804"/>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6" name="object 66"/>
            <p:cNvSpPr/>
            <p:nvPr/>
          </p:nvSpPr>
          <p:spPr>
            <a:xfrm>
              <a:off x="8042147" y="5707226"/>
              <a:ext cx="1603248" cy="565378"/>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7" name="object 67"/>
            <p:cNvSpPr/>
            <p:nvPr/>
          </p:nvSpPr>
          <p:spPr>
            <a:xfrm>
              <a:off x="7621522" y="5646268"/>
              <a:ext cx="2450592" cy="627889"/>
            </a:xfrm>
            <a:prstGeom prst="rect">
              <a:avLst/>
            </a:prstGeom>
            <a:grpFill/>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8" name="object 68"/>
            <p:cNvSpPr/>
            <p:nvPr/>
          </p:nvSpPr>
          <p:spPr>
            <a:xfrm>
              <a:off x="7621523" y="5646273"/>
              <a:ext cx="2451101" cy="628016"/>
            </a:xfrm>
            <a:custGeom>
              <a:avLst/>
              <a:gdLst/>
              <a:ahLst/>
              <a:cxnLst/>
              <a:rect l="l" t="t" r="r" b="b"/>
              <a:pathLst>
                <a:path w="2451100" h="628014">
                  <a:moveTo>
                    <a:pt x="0" y="104647"/>
                  </a:moveTo>
                  <a:lnTo>
                    <a:pt x="8225" y="63918"/>
                  </a:lnTo>
                  <a:lnTo>
                    <a:pt x="30654" y="30654"/>
                  </a:lnTo>
                  <a:lnTo>
                    <a:pt x="63918" y="8225"/>
                  </a:lnTo>
                  <a:lnTo>
                    <a:pt x="104648" y="0"/>
                  </a:lnTo>
                  <a:lnTo>
                    <a:pt x="2345944" y="0"/>
                  </a:lnTo>
                  <a:lnTo>
                    <a:pt x="2386673" y="8225"/>
                  </a:lnTo>
                  <a:lnTo>
                    <a:pt x="2419937" y="30654"/>
                  </a:lnTo>
                  <a:lnTo>
                    <a:pt x="2442366" y="63918"/>
                  </a:lnTo>
                  <a:lnTo>
                    <a:pt x="2450592" y="104647"/>
                  </a:lnTo>
                  <a:lnTo>
                    <a:pt x="2450592" y="523239"/>
                  </a:lnTo>
                  <a:lnTo>
                    <a:pt x="2442366" y="563974"/>
                  </a:lnTo>
                  <a:lnTo>
                    <a:pt x="2419937" y="597238"/>
                  </a:lnTo>
                  <a:lnTo>
                    <a:pt x="2386673" y="619664"/>
                  </a:lnTo>
                  <a:lnTo>
                    <a:pt x="2345944" y="627888"/>
                  </a:lnTo>
                  <a:lnTo>
                    <a:pt x="104648" y="627888"/>
                  </a:lnTo>
                  <a:lnTo>
                    <a:pt x="63918" y="619664"/>
                  </a:lnTo>
                  <a:lnTo>
                    <a:pt x="30654" y="597238"/>
                  </a:lnTo>
                  <a:lnTo>
                    <a:pt x="8225" y="563974"/>
                  </a:lnTo>
                  <a:lnTo>
                    <a:pt x="0" y="523239"/>
                  </a:lnTo>
                  <a:lnTo>
                    <a:pt x="0" y="104647"/>
                  </a:lnTo>
                  <a:close/>
                </a:path>
              </a:pathLst>
            </a:custGeom>
            <a:grpFill/>
            <a:ln w="9143">
              <a:solidFill>
                <a:srgbClr val="9EB3B6"/>
              </a:solidFill>
            </a:ln>
          </p:spPr>
          <p:txBody>
            <a:bodyPr wrap="square" lIns="0" tIns="0" rIns="0" bIns="0" rtlCol="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9" name="object 69"/>
            <p:cNvSpPr txBox="1"/>
            <p:nvPr/>
          </p:nvSpPr>
          <p:spPr>
            <a:xfrm>
              <a:off x="7641843" y="5855270"/>
              <a:ext cx="2425699" cy="209870"/>
            </a:xfrm>
            <a:prstGeom prst="rect">
              <a:avLst/>
            </a:prstGeom>
            <a:grpFill/>
          </p:spPr>
          <p:txBody>
            <a:bodyPr vert="horz" wrap="square" lIns="0" tIns="33019" rIns="0" bIns="0" rtlCol="0">
              <a:spAutoFit/>
            </a:bodyPr>
            <a:lstStyle/>
            <a:p>
              <a:pPr marL="12700" marR="5080" lvl="0" indent="226695" algn="l" defTabSz="457200" rtl="0" eaLnBrk="1" fontAlgn="auto" latinLnBrk="0" hangingPunct="1">
                <a:lnSpc>
                  <a:spcPts val="1300"/>
                </a:lnSpc>
                <a:spcBef>
                  <a:spcPts val="259"/>
                </a:spcBef>
                <a:spcAft>
                  <a:spcPts val="0"/>
                </a:spcAft>
                <a:buClrTx/>
                <a:buSzTx/>
                <a:buFontTx/>
                <a:buNone/>
                <a:tabLst/>
                <a:defRPr/>
              </a:pPr>
              <a:r>
                <a:rPr kumimoji="0" sz="1400" b="1" i="0" u="none" strike="noStrike" kern="1200" cap="none" spc="0" normalizeH="0" baseline="0" noProof="0" dirty="0">
                  <a:ln>
                    <a:noFill/>
                  </a:ln>
                  <a:solidFill>
                    <a:srgbClr val="7E7E7E"/>
                  </a:solidFill>
                  <a:effectLst/>
                  <a:uLnTx/>
                  <a:uFillTx/>
                  <a:latin typeface="Arial"/>
                  <a:ea typeface="+mn-ea"/>
                  <a:cs typeface="Arial"/>
                </a:rPr>
                <a:t>Help Desk </a:t>
              </a:r>
              <a:r>
                <a:rPr kumimoji="0" sz="1400" b="1" i="0" u="none" strike="noStrike" kern="1200" cap="none" spc="-5" normalizeH="0" baseline="0" noProof="0" dirty="0">
                  <a:ln>
                    <a:noFill/>
                  </a:ln>
                  <a:solidFill>
                    <a:srgbClr val="7E7E7E"/>
                  </a:solidFill>
                  <a:effectLst/>
                  <a:uLnTx/>
                  <a:uFillTx/>
                  <a:latin typeface="Arial"/>
                  <a:ea typeface="+mn-ea"/>
                  <a:cs typeface="Arial"/>
                </a:rPr>
                <a:t>&amp;</a:t>
              </a:r>
              <a:r>
                <a:rPr kumimoji="0" lang="en-US" sz="1400" b="1" i="0" u="none" strike="noStrike" kern="1200" cap="none" spc="-5" normalizeH="0" baseline="0" noProof="0" dirty="0">
                  <a:ln>
                    <a:noFill/>
                  </a:ln>
                  <a:solidFill>
                    <a:srgbClr val="7E7E7E"/>
                  </a:solidFill>
                  <a:effectLst/>
                  <a:uLnTx/>
                  <a:uFillTx/>
                  <a:latin typeface="Arial"/>
                  <a:ea typeface="+mn-ea"/>
                  <a:cs typeface="Arial"/>
                </a:rPr>
                <a:t> </a:t>
              </a:r>
              <a:r>
                <a:rPr kumimoji="0" sz="1400" b="1" i="0" u="none" strike="noStrike" kern="1200" cap="none" spc="0" normalizeH="0" baseline="0" noProof="0" dirty="0">
                  <a:ln>
                    <a:noFill/>
                  </a:ln>
                  <a:solidFill>
                    <a:srgbClr val="7E7E7E"/>
                  </a:solidFill>
                  <a:effectLst/>
                  <a:uLnTx/>
                  <a:uFillTx/>
                  <a:latin typeface="Arial"/>
                  <a:ea typeface="+mn-ea"/>
                  <a:cs typeface="Arial"/>
                </a:rPr>
                <a:t>Knowledge</a:t>
              </a:r>
              <a:r>
                <a:rPr kumimoji="0" sz="1400" b="1" i="0" u="none" strike="noStrike" kern="1200" cap="none" spc="-70" normalizeH="0" baseline="0" noProof="0" dirty="0">
                  <a:ln>
                    <a:noFill/>
                  </a:ln>
                  <a:solidFill>
                    <a:srgbClr val="7E7E7E"/>
                  </a:solidFill>
                  <a:effectLst/>
                  <a:uLnTx/>
                  <a:uFillTx/>
                  <a:latin typeface="Arial"/>
                  <a:ea typeface="+mn-ea"/>
                  <a:cs typeface="Arial"/>
                </a:rPr>
                <a:t> </a:t>
              </a:r>
              <a:r>
                <a:rPr kumimoji="0" sz="1400" b="1" i="0" u="none" strike="noStrike" kern="1200" cap="none" spc="-5" normalizeH="0" baseline="0" noProof="0" dirty="0">
                  <a:ln>
                    <a:noFill/>
                  </a:ln>
                  <a:solidFill>
                    <a:srgbClr val="7E7E7E"/>
                  </a:solidFill>
                  <a:effectLst/>
                  <a:uLnTx/>
                  <a:uFillTx/>
                  <a:latin typeface="Arial"/>
                  <a:ea typeface="+mn-ea"/>
                  <a:cs typeface="Arial"/>
                </a:rPr>
                <a:t>Center</a:t>
              </a:r>
              <a:endParaRPr kumimoji="0" sz="1400" b="0" i="0" u="none" strike="noStrike" kern="1200" cap="none" spc="0" normalizeH="0" baseline="0" noProof="0" dirty="0">
                <a:ln>
                  <a:noFill/>
                </a:ln>
                <a:solidFill>
                  <a:srgbClr val="8B8B8B"/>
                </a:solidFill>
                <a:effectLst/>
                <a:uLnTx/>
                <a:uFillTx/>
                <a:latin typeface="Arial"/>
                <a:ea typeface="+mn-ea"/>
                <a:cs typeface="Arial"/>
              </a:endParaRPr>
            </a:p>
          </p:txBody>
        </p:sp>
      </p:grpSp>
      <p:sp>
        <p:nvSpPr>
          <p:cNvPr id="72" name="Rectangle 71">
            <a:extLst>
              <a:ext uri="{FF2B5EF4-FFF2-40B4-BE49-F238E27FC236}">
                <a16:creationId xmlns:a16="http://schemas.microsoft.com/office/drawing/2014/main" id="{0BAB8E23-F9C2-47F8-BD43-C9C51D06373D}"/>
              </a:ext>
            </a:extLst>
          </p:cNvPr>
          <p:cNvSpPr/>
          <p:nvPr/>
        </p:nvSpPr>
        <p:spPr>
          <a:xfrm>
            <a:off x="873602" y="3261162"/>
            <a:ext cx="313871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srgbClr val="8B8B8B"/>
                </a:solidFill>
                <a:effectLst/>
                <a:uLnTx/>
                <a:uFillTx/>
                <a:latin typeface="Arial"/>
                <a:ea typeface="+mn-ea"/>
                <a:cs typeface="+mn-cs"/>
              </a:rPr>
              <a:t>NIEMOpen</a:t>
            </a:r>
            <a:r>
              <a:rPr kumimoji="0" lang="en-US" sz="1800" b="1" i="0" u="none" strike="noStrike" kern="1200" cap="none" spc="0" normalizeH="0" baseline="0" noProof="0" dirty="0">
                <a:ln>
                  <a:noFill/>
                </a:ln>
                <a:solidFill>
                  <a:srgbClr val="8B8B8B"/>
                </a:solidFill>
                <a:effectLst/>
                <a:uLnTx/>
                <a:uFillTx/>
                <a:latin typeface="Arial"/>
                <a:ea typeface="+mn-ea"/>
                <a:cs typeface="+mn-cs"/>
              </a:rPr>
              <a:t> Community</a:t>
            </a:r>
          </a:p>
        </p:txBody>
      </p:sp>
      <p:sp>
        <p:nvSpPr>
          <p:cNvPr id="73" name="Rectangle 72">
            <a:extLst>
              <a:ext uri="{FF2B5EF4-FFF2-40B4-BE49-F238E27FC236}">
                <a16:creationId xmlns:a16="http://schemas.microsoft.com/office/drawing/2014/main" id="{69718526-443E-4122-A71E-7E9EEF213CDB}"/>
              </a:ext>
            </a:extLst>
          </p:cNvPr>
          <p:cNvSpPr/>
          <p:nvPr/>
        </p:nvSpPr>
        <p:spPr>
          <a:xfrm>
            <a:off x="4379052" y="3278382"/>
            <a:ext cx="330062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Technical Framework</a:t>
            </a:r>
          </a:p>
        </p:txBody>
      </p:sp>
      <p:sp>
        <p:nvSpPr>
          <p:cNvPr id="74" name="Rectangle 73">
            <a:extLst>
              <a:ext uri="{FF2B5EF4-FFF2-40B4-BE49-F238E27FC236}">
                <a16:creationId xmlns:a16="http://schemas.microsoft.com/office/drawing/2014/main" id="{7BF49F87-80BE-424F-B4A0-0520952E9244}"/>
              </a:ext>
            </a:extLst>
          </p:cNvPr>
          <p:cNvSpPr/>
          <p:nvPr/>
        </p:nvSpPr>
        <p:spPr>
          <a:xfrm>
            <a:off x="7896200" y="3252681"/>
            <a:ext cx="33426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Support Framework</a:t>
            </a:r>
          </a:p>
        </p:txBody>
      </p:sp>
      <p:sp>
        <p:nvSpPr>
          <p:cNvPr id="75" name="Title 74">
            <a:extLst>
              <a:ext uri="{FF2B5EF4-FFF2-40B4-BE49-F238E27FC236}">
                <a16:creationId xmlns:a16="http://schemas.microsoft.com/office/drawing/2014/main" id="{30C12431-C047-41BF-8301-94E7E32BF2BB}"/>
              </a:ext>
            </a:extLst>
          </p:cNvPr>
          <p:cNvSpPr>
            <a:spLocks noGrp="1"/>
          </p:cNvSpPr>
          <p:nvPr>
            <p:ph type="title"/>
          </p:nvPr>
        </p:nvSpPr>
        <p:spPr/>
        <p:txBody>
          <a:bodyPr>
            <a:normAutofit/>
          </a:bodyPr>
          <a:lstStyle/>
          <a:p>
            <a:r>
              <a:rPr lang="en-US" sz="3200" dirty="0" err="1">
                <a:solidFill>
                  <a:srgbClr val="005170"/>
                </a:solidFill>
              </a:rPr>
              <a:t>NIEMOpen</a:t>
            </a:r>
            <a:r>
              <a:rPr lang="en-US" sz="3200" dirty="0">
                <a:solidFill>
                  <a:srgbClr val="005170"/>
                </a:solidFill>
              </a:rPr>
              <a:t> Framework</a:t>
            </a:r>
          </a:p>
        </p:txBody>
      </p:sp>
      <p:sp>
        <p:nvSpPr>
          <p:cNvPr id="78" name="Text Placeholder 77">
            <a:extLst>
              <a:ext uri="{FF2B5EF4-FFF2-40B4-BE49-F238E27FC236}">
                <a16:creationId xmlns:a16="http://schemas.microsoft.com/office/drawing/2014/main" id="{15E8510F-7995-4B3E-8DD1-2C473C48C566}"/>
              </a:ext>
            </a:extLst>
          </p:cNvPr>
          <p:cNvSpPr>
            <a:spLocks noGrp="1"/>
          </p:cNvSpPr>
          <p:nvPr>
            <p:ph type="body" sz="quarter" idx="13"/>
          </p:nvPr>
        </p:nvSpPr>
        <p:spPr>
          <a:xfrm>
            <a:off x="609600" y="998628"/>
            <a:ext cx="11079192" cy="4979478"/>
          </a:xfrm>
        </p:spPr>
        <p:txBody>
          <a:bodyPr/>
          <a:lstStyle/>
          <a:p>
            <a:r>
              <a:rPr lang="en-US" sz="1800" dirty="0" err="1"/>
              <a:t>NIEMOpen</a:t>
            </a:r>
            <a:r>
              <a:rPr lang="en-US" sz="1800" dirty="0"/>
              <a:t> formerly National Information Exchange Model, is a community-driven, government and jurisdiction-wide, standards-based approach to exchanging information</a:t>
            </a:r>
          </a:p>
          <a:p>
            <a:r>
              <a:rPr lang="en-US" sz="1800" dirty="0"/>
              <a:t>Diverse communities can collectively leverage </a:t>
            </a:r>
            <a:r>
              <a:rPr lang="en-US" sz="1800" dirty="0" err="1"/>
              <a:t>NIEMOpen</a:t>
            </a:r>
            <a:r>
              <a:rPr lang="en-US" sz="1800" dirty="0"/>
              <a:t> to increase efficiencies and improve decision-making</a:t>
            </a:r>
          </a:p>
          <a:p>
            <a:r>
              <a:rPr lang="en-US" sz="1800" dirty="0" err="1"/>
              <a:t>NIEMOpen</a:t>
            </a:r>
            <a:r>
              <a:rPr lang="en-US" sz="1800" dirty="0"/>
              <a:t> is available to everyone, including public and private organizations</a:t>
            </a:r>
          </a:p>
          <a:p>
            <a:r>
              <a:rPr lang="en-US" sz="1800" dirty="0" err="1"/>
              <a:t>NIEMOpen</a:t>
            </a:r>
            <a:r>
              <a:rPr lang="en-US" sz="1800" dirty="0"/>
              <a:t> includes a data model, governance, training, tools, technical support services, and an active community to assist users in adopting a standards-based approach to exchanging data</a:t>
            </a:r>
          </a:p>
          <a:p>
            <a:endParaRPr lang="en-US" dirty="0"/>
          </a:p>
        </p:txBody>
      </p:sp>
    </p:spTree>
    <p:extLst>
      <p:ext uri="{BB962C8B-B14F-4D97-AF65-F5344CB8AC3E}">
        <p14:creationId xmlns:p14="http://schemas.microsoft.com/office/powerpoint/2010/main" val="30661712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flipV="1">
            <a:off x="3620350" y="2126740"/>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nvCxnSpPr>
        <p:spPr>
          <a:xfrm flipV="1">
            <a:off x="9064944" y="2203335"/>
            <a:ext cx="0" cy="1139186"/>
          </a:xfrm>
          <a:prstGeom prst="line">
            <a:avLst/>
          </a:prstGeom>
          <a:ln w="12700">
            <a:solidFill>
              <a:srgbClr val="00506F"/>
            </a:solidFill>
            <a:prstDash val="sysDash"/>
            <a:headEnd type="non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4" name="Rounded Rectangle 3"/>
          <p:cNvSpPr/>
          <p:nvPr/>
        </p:nvSpPr>
        <p:spPr bwMode="auto">
          <a:xfrm>
            <a:off x="5348256" y="1466856"/>
            <a:ext cx="1967654" cy="697651"/>
          </a:xfrm>
          <a:prstGeom prst="roundRect">
            <a:avLst>
              <a:gd name="adj" fmla="val 11155"/>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5" name="TextBox 4"/>
          <p:cNvSpPr txBox="1"/>
          <p:nvPr/>
        </p:nvSpPr>
        <p:spPr>
          <a:xfrm>
            <a:off x="5348258" y="1555370"/>
            <a:ext cx="1968925" cy="523220"/>
          </a:xfrm>
          <a:prstGeom prst="rect">
            <a:avLst/>
          </a:prstGeom>
          <a:noFill/>
        </p:spPr>
        <p:txBody>
          <a:bodyPr wrap="square" rtlCol="0">
            <a:spAutoFit/>
          </a:bodyPr>
          <a:lstStyle/>
          <a:p>
            <a:pPr algn="ctr"/>
            <a:r>
              <a:rPr lang="en-US" sz="1400" b="1" dirty="0">
                <a:solidFill>
                  <a:schemeClr val="bg1"/>
                </a:solidFill>
              </a:rPr>
              <a:t>IF THESE AREN’T COMPATIBLE…</a:t>
            </a:r>
          </a:p>
        </p:txBody>
      </p:sp>
      <p:cxnSp>
        <p:nvCxnSpPr>
          <p:cNvPr id="6" name="Straight Connector 5"/>
          <p:cNvCxnSpPr>
            <a:endCxn id="5" idx="1"/>
          </p:cNvCxnSpPr>
          <p:nvPr/>
        </p:nvCxnSpPr>
        <p:spPr>
          <a:xfrm>
            <a:off x="4768245" y="1816980"/>
            <a:ext cx="580013" cy="0"/>
          </a:xfrm>
          <a:prstGeom prst="line">
            <a:avLst/>
          </a:prstGeom>
          <a:ln w="101600">
            <a:solidFill>
              <a:srgbClr val="007678"/>
            </a:solidFill>
            <a:headEnd type="triangle" w="med" len="sm"/>
            <a:tailEnd type="none" w="med" len="sm"/>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a:stCxn id="21" idx="0"/>
            <a:endCxn id="4" idx="2"/>
          </p:cNvCxnSpPr>
          <p:nvPr/>
        </p:nvCxnSpPr>
        <p:spPr>
          <a:xfrm flipV="1">
            <a:off x="6332083" y="2164507"/>
            <a:ext cx="0" cy="1391493"/>
          </a:xfrm>
          <a:prstGeom prst="line">
            <a:avLst/>
          </a:prstGeom>
          <a:ln w="25400">
            <a:solidFill>
              <a:srgbClr val="DD2500"/>
            </a:solidFill>
            <a:headEnd type="triangle" w="lg" len="med"/>
            <a:tailEnd type="none" w="lg" len="med"/>
          </a:ln>
          <a:effectLst/>
        </p:spPr>
        <p:style>
          <a:lnRef idx="2">
            <a:schemeClr val="accent1"/>
          </a:lnRef>
          <a:fillRef idx="0">
            <a:schemeClr val="accent1"/>
          </a:fillRef>
          <a:effectRef idx="1">
            <a:schemeClr val="accent1"/>
          </a:effectRef>
          <a:fontRef idx="minor">
            <a:schemeClr val="tx1"/>
          </a:fontRef>
        </p:style>
      </p:cxnSp>
      <p:sp>
        <p:nvSpPr>
          <p:cNvPr id="8" name="Freeform 46"/>
          <p:cNvSpPr>
            <a:spLocks/>
          </p:cNvSpPr>
          <p:nvPr/>
        </p:nvSpPr>
        <p:spPr bwMode="auto">
          <a:xfrm>
            <a:off x="2282217"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2657545" y="1346376"/>
            <a:ext cx="1958044" cy="1077218"/>
          </a:xfrm>
          <a:prstGeom prst="rect">
            <a:avLst/>
          </a:prstGeom>
          <a:noFill/>
        </p:spPr>
        <p:txBody>
          <a:bodyPr wrap="square" rtlCol="0">
            <a:spAutoFit/>
          </a:bodyPr>
          <a:lstStyle/>
          <a:p>
            <a:pPr algn="ctr"/>
            <a:r>
              <a:rPr lang="en-US" sz="1600" b="1" dirty="0">
                <a:solidFill>
                  <a:schemeClr val="bg1"/>
                </a:solidFill>
              </a:rPr>
              <a:t>DATA</a:t>
            </a:r>
          </a:p>
          <a:p>
            <a:pPr algn="ctr"/>
            <a:r>
              <a:rPr lang="en-US" sz="1600" b="1" dirty="0">
                <a:solidFill>
                  <a:schemeClr val="bg1"/>
                </a:solidFill>
              </a:rPr>
              <a:t>UNDERSTANDING</a:t>
            </a:r>
          </a:p>
          <a:p>
            <a:pPr algn="ctr"/>
            <a:r>
              <a:rPr lang="en-US" sz="1600" b="1" dirty="0">
                <a:solidFill>
                  <a:schemeClr val="bg1"/>
                </a:solidFill>
              </a:rPr>
              <a:t>(Semantics, Syntax, Structure)</a:t>
            </a:r>
          </a:p>
        </p:txBody>
      </p:sp>
      <p:cxnSp>
        <p:nvCxnSpPr>
          <p:cNvPr id="10" name="Straight Connector 9"/>
          <p:cNvCxnSpPr>
            <a:stCxn id="5" idx="3"/>
          </p:cNvCxnSpPr>
          <p:nvPr/>
        </p:nvCxnSpPr>
        <p:spPr>
          <a:xfrm>
            <a:off x="7317183" y="1816980"/>
            <a:ext cx="613802" cy="0"/>
          </a:xfrm>
          <a:prstGeom prst="line">
            <a:avLst/>
          </a:prstGeom>
          <a:ln w="101600">
            <a:solidFill>
              <a:srgbClr val="007678"/>
            </a:solidFill>
            <a:headEnd type="none" w="med" len="sm"/>
            <a:tailEnd type="triangle" w="med" len="sm"/>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5348256" y="2380361"/>
            <a:ext cx="1967654" cy="431142"/>
            <a:chOff x="2921754" y="3050031"/>
            <a:chExt cx="666067" cy="431142"/>
          </a:xfrm>
        </p:grpSpPr>
        <p:sp>
          <p:nvSpPr>
            <p:cNvPr id="12" name="Rounded Rectangle 11"/>
            <p:cNvSpPr/>
            <p:nvPr/>
          </p:nvSpPr>
          <p:spPr bwMode="auto">
            <a:xfrm>
              <a:off x="2921755" y="3050031"/>
              <a:ext cx="666066" cy="431142"/>
            </a:xfrm>
            <a:prstGeom prst="roundRect">
              <a:avLst/>
            </a:prstGeom>
            <a:solidFill>
              <a:srgbClr val="007678"/>
            </a:solidFill>
            <a:ln>
              <a:noFill/>
            </a:ln>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13" name="TextBox 12"/>
            <p:cNvSpPr txBox="1"/>
            <p:nvPr/>
          </p:nvSpPr>
          <p:spPr>
            <a:xfrm>
              <a:off x="2921754" y="3138723"/>
              <a:ext cx="666067" cy="271869"/>
            </a:xfrm>
            <a:prstGeom prst="rect">
              <a:avLst/>
            </a:prstGeom>
            <a:noFill/>
          </p:spPr>
          <p:txBody>
            <a:bodyPr wrap="square" rtlCol="0">
              <a:spAutoFit/>
            </a:bodyPr>
            <a:lstStyle/>
            <a:p>
              <a:pPr algn="ctr">
                <a:lnSpc>
                  <a:spcPct val="80000"/>
                </a:lnSpc>
              </a:pPr>
              <a:r>
                <a:rPr lang="en-US" sz="1400" b="1" dirty="0">
                  <a:solidFill>
                    <a:schemeClr val="bg1"/>
                  </a:solidFill>
                </a:rPr>
                <a:t>THIS WON’T WORK</a:t>
              </a:r>
            </a:p>
          </p:txBody>
        </p:sp>
      </p:grpSp>
      <p:sp>
        <p:nvSpPr>
          <p:cNvPr id="14" name="Freeform 46"/>
          <p:cNvSpPr>
            <a:spLocks/>
          </p:cNvSpPr>
          <p:nvPr/>
        </p:nvSpPr>
        <p:spPr bwMode="auto">
          <a:xfrm flipH="1">
            <a:off x="7930985" y="1123166"/>
            <a:ext cx="2486028" cy="1617756"/>
          </a:xfrm>
          <a:custGeom>
            <a:avLst/>
            <a:gdLst>
              <a:gd name="T0" fmla="*/ 296 w 372"/>
              <a:gd name="T1" fmla="*/ 73 h 242"/>
              <a:gd name="T2" fmla="*/ 291 w 372"/>
              <a:gd name="T3" fmla="*/ 73 h 242"/>
              <a:gd name="T4" fmla="*/ 194 w 372"/>
              <a:gd name="T5" fmla="*/ 0 h 242"/>
              <a:gd name="T6" fmla="*/ 95 w 372"/>
              <a:gd name="T7" fmla="*/ 76 h 242"/>
              <a:gd name="T8" fmla="*/ 93 w 372"/>
              <a:gd name="T9" fmla="*/ 193 h 242"/>
              <a:gd name="T10" fmla="*/ 263 w 372"/>
              <a:gd name="T11" fmla="*/ 207 h 242"/>
              <a:gd name="T12" fmla="*/ 296 w 372"/>
              <a:gd name="T13" fmla="*/ 213 h 242"/>
              <a:gd name="T14" fmla="*/ 372 w 372"/>
              <a:gd name="T15" fmla="*/ 143 h 242"/>
              <a:gd name="T16" fmla="*/ 296 w 372"/>
              <a:gd name="T17" fmla="*/ 7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242">
                <a:moveTo>
                  <a:pt x="296" y="73"/>
                </a:moveTo>
                <a:cubicBezTo>
                  <a:pt x="294" y="73"/>
                  <a:pt x="293" y="73"/>
                  <a:pt x="291" y="73"/>
                </a:cubicBezTo>
                <a:cubicBezTo>
                  <a:pt x="282" y="32"/>
                  <a:pt x="242" y="0"/>
                  <a:pt x="194" y="0"/>
                </a:cubicBezTo>
                <a:cubicBezTo>
                  <a:pt x="144" y="0"/>
                  <a:pt x="103" y="33"/>
                  <a:pt x="95" y="76"/>
                </a:cubicBezTo>
                <a:cubicBezTo>
                  <a:pt x="35" y="79"/>
                  <a:pt x="0" y="179"/>
                  <a:pt x="93" y="193"/>
                </a:cubicBezTo>
                <a:cubicBezTo>
                  <a:pt x="144" y="237"/>
                  <a:pt x="210" y="242"/>
                  <a:pt x="263" y="207"/>
                </a:cubicBezTo>
                <a:cubicBezTo>
                  <a:pt x="273" y="211"/>
                  <a:pt x="284" y="213"/>
                  <a:pt x="296" y="213"/>
                </a:cubicBezTo>
                <a:cubicBezTo>
                  <a:pt x="338" y="213"/>
                  <a:pt x="372" y="182"/>
                  <a:pt x="372" y="143"/>
                </a:cubicBezTo>
                <a:cubicBezTo>
                  <a:pt x="372" y="105"/>
                  <a:pt x="338" y="73"/>
                  <a:pt x="296" y="73"/>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8094192" y="1356536"/>
            <a:ext cx="1958044" cy="1323439"/>
          </a:xfrm>
          <a:prstGeom prst="rect">
            <a:avLst/>
          </a:prstGeom>
          <a:noFill/>
        </p:spPr>
        <p:txBody>
          <a:bodyPr wrap="square" rtlCol="0">
            <a:spAutoFit/>
          </a:bodyPr>
          <a:lstStyle/>
          <a:p>
            <a:pPr algn="ctr"/>
            <a:r>
              <a:rPr lang="en-US" sz="1600" b="1" dirty="0">
                <a:solidFill>
                  <a:schemeClr val="bg1"/>
                </a:solidFill>
              </a:rPr>
              <a:t>DATA</a:t>
            </a:r>
          </a:p>
          <a:p>
            <a:pPr algn="ctr"/>
            <a:r>
              <a:rPr lang="en-US" sz="1600" b="1" dirty="0">
                <a:solidFill>
                  <a:schemeClr val="bg1"/>
                </a:solidFill>
              </a:rPr>
              <a:t>UNDERSTANDING (Semantics, Syntax, Structure)</a:t>
            </a:r>
          </a:p>
          <a:p>
            <a:pPr algn="ctr"/>
            <a:endParaRPr lang="en-US" sz="1600" b="1" dirty="0">
              <a:solidFill>
                <a:schemeClr val="bg1"/>
              </a:solidFill>
            </a:endParaRPr>
          </a:p>
        </p:txBody>
      </p:sp>
      <p:grpSp>
        <p:nvGrpSpPr>
          <p:cNvPr id="16" name="Group 15"/>
          <p:cNvGrpSpPr/>
          <p:nvPr/>
        </p:nvGrpSpPr>
        <p:grpSpPr>
          <a:xfrm>
            <a:off x="2618469" y="3556000"/>
            <a:ext cx="7441167" cy="2528012"/>
            <a:chOff x="901429" y="3341077"/>
            <a:chExt cx="7441167" cy="2528012"/>
          </a:xfrm>
        </p:grpSpPr>
        <p:cxnSp>
          <p:nvCxnSpPr>
            <p:cNvPr id="17" name="Straight Connector 16"/>
            <p:cNvCxnSpPr/>
            <p:nvPr/>
          </p:nvCxnSpPr>
          <p:spPr>
            <a:xfrm>
              <a:off x="2877033" y="4608021"/>
              <a:ext cx="3489959" cy="0"/>
            </a:xfrm>
            <a:prstGeom prst="line">
              <a:avLst/>
            </a:prstGeom>
            <a:ln w="50800">
              <a:solidFill>
                <a:schemeClr val="tx1">
                  <a:lumMod val="75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bwMode="auto">
            <a:xfrm>
              <a:off x="3438769" y="3429410"/>
              <a:ext cx="2360980" cy="2360980"/>
            </a:xfrm>
            <a:prstGeom prst="ellipse">
              <a:avLst/>
            </a:prstGeom>
            <a:solidFill>
              <a:schemeClr val="bg1"/>
            </a:solidFill>
            <a:ln>
              <a:no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19" name="TextBox 18"/>
            <p:cNvSpPr txBox="1"/>
            <p:nvPr/>
          </p:nvSpPr>
          <p:spPr>
            <a:xfrm>
              <a:off x="3142164" y="3959279"/>
              <a:ext cx="2945758" cy="1179297"/>
            </a:xfrm>
            <a:prstGeom prst="rect">
              <a:avLst/>
            </a:prstGeom>
            <a:noFill/>
          </p:spPr>
          <p:txBody>
            <a:bodyPr wrap="square" lIns="91440" rIns="91440" rtlCol="0">
              <a:spAutoFit/>
            </a:bodyPr>
            <a:lstStyle/>
            <a:p>
              <a:pPr algn="ctr" fontAlgn="base">
                <a:lnSpc>
                  <a:spcPct val="90000"/>
                </a:lnSpc>
                <a:spcBef>
                  <a:spcPct val="0"/>
                </a:spcBef>
                <a:spcAft>
                  <a:spcPct val="0"/>
                </a:spcAft>
              </a:pPr>
              <a:r>
                <a:rPr lang="en-US" sz="2600" b="1" spc="-150" dirty="0">
                  <a:solidFill>
                    <a:schemeClr val="tx1">
                      <a:lumMod val="75000"/>
                    </a:schemeClr>
                  </a:solidFill>
                </a:rPr>
                <a:t>DATA</a:t>
              </a:r>
              <a:r>
                <a:rPr lang="en-US" sz="2600" b="1" dirty="0">
                  <a:solidFill>
                    <a:schemeClr val="tx1">
                      <a:lumMod val="75000"/>
                    </a:schemeClr>
                  </a:solidFill>
                </a:rPr>
                <a:t> </a:t>
              </a:r>
            </a:p>
            <a:p>
              <a:pPr algn="ctr" fontAlgn="base">
                <a:lnSpc>
                  <a:spcPct val="90000"/>
                </a:lnSpc>
                <a:spcBef>
                  <a:spcPct val="0"/>
                </a:spcBef>
                <a:spcAft>
                  <a:spcPct val="0"/>
                </a:spcAft>
              </a:pPr>
              <a:r>
                <a:rPr lang="en-US" sz="2600" b="1" spc="-150" dirty="0">
                  <a:solidFill>
                    <a:schemeClr val="tx1">
                      <a:lumMod val="75000"/>
                    </a:schemeClr>
                  </a:solidFill>
                </a:rPr>
                <a:t>EXCHANGE </a:t>
              </a:r>
              <a:br>
                <a:rPr lang="en-US" sz="2600" b="1" spc="-150" dirty="0">
                  <a:solidFill>
                    <a:schemeClr val="tx1">
                      <a:lumMod val="75000"/>
                    </a:schemeClr>
                  </a:solidFill>
                </a:rPr>
              </a:br>
              <a:r>
                <a:rPr lang="en-US" sz="2600" b="1" baseline="30000" dirty="0">
                  <a:solidFill>
                    <a:schemeClr val="tx1">
                      <a:lumMod val="75000"/>
                    </a:schemeClr>
                  </a:solidFill>
                </a:rPr>
                <a:t>@ </a:t>
              </a:r>
              <a:r>
                <a:rPr lang="en-US" sz="2600" b="1" dirty="0">
                  <a:solidFill>
                    <a:schemeClr val="tx1">
                      <a:lumMod val="75000"/>
                    </a:schemeClr>
                  </a:solidFill>
                </a:rPr>
                <a:t>RUNTIME</a:t>
              </a:r>
              <a:endParaRPr lang="en-US" sz="2600" b="1" i="1" dirty="0">
                <a:solidFill>
                  <a:schemeClr val="tx1">
                    <a:lumMod val="75000"/>
                  </a:schemeClr>
                </a:solidFill>
                <a:latin typeface="Arial" charset="0"/>
              </a:endParaRPr>
            </a:p>
          </p:txBody>
        </p:sp>
        <p:grpSp>
          <p:nvGrpSpPr>
            <p:cNvPr id="20" name="Group 19"/>
            <p:cNvGrpSpPr/>
            <p:nvPr/>
          </p:nvGrpSpPr>
          <p:grpSpPr>
            <a:xfrm>
              <a:off x="901429" y="3959280"/>
              <a:ext cx="1975604" cy="1324908"/>
              <a:chOff x="940505" y="3959280"/>
              <a:chExt cx="1975604" cy="1324908"/>
            </a:xfrm>
          </p:grpSpPr>
          <p:grpSp>
            <p:nvGrpSpPr>
              <p:cNvPr id="28" name="Group 27"/>
              <p:cNvGrpSpPr/>
              <p:nvPr/>
            </p:nvGrpSpPr>
            <p:grpSpPr>
              <a:xfrm>
                <a:off x="940505" y="3959280"/>
                <a:ext cx="1975604" cy="1324908"/>
                <a:chOff x="1075623" y="4194858"/>
                <a:chExt cx="1273048" cy="853751"/>
              </a:xfrm>
            </p:grpSpPr>
            <p:sp>
              <p:nvSpPr>
                <p:cNvPr id="30" name="Rounded Rectangle 29"/>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31" name="Rounded Rectangle 30"/>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32" name="Rounded Rectangle 31"/>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grpSp>
          <p:sp>
            <p:nvSpPr>
              <p:cNvPr id="29" name="TextBox 28"/>
              <p:cNvSpPr txBox="1"/>
              <p:nvPr/>
            </p:nvSpPr>
            <p:spPr>
              <a:xfrm>
                <a:off x="940505" y="4480854"/>
                <a:ext cx="1721431" cy="495520"/>
              </a:xfrm>
              <a:prstGeom prst="rect">
                <a:avLst/>
              </a:prstGeom>
              <a:noFill/>
            </p:spPr>
            <p:txBody>
              <a:bodyPr wrap="square" rtlCol="0">
                <a:spAutoFit/>
              </a:bodyPr>
              <a:lstStyle/>
              <a:p>
                <a:pPr algn="ctr">
                  <a:lnSpc>
                    <a:spcPct val="110000"/>
                  </a:lnSpc>
                  <a:spcAft>
                    <a:spcPts val="600"/>
                  </a:spcAft>
                </a:pPr>
                <a:r>
                  <a:rPr lang="en-US" sz="1200" b="1" dirty="0">
                    <a:solidFill>
                      <a:srgbClr val="686868"/>
                    </a:solidFill>
                  </a:rPr>
                  <a:t>SYSTEM /</a:t>
                </a:r>
                <a:br>
                  <a:rPr lang="en-US" sz="1200" b="1" dirty="0">
                    <a:solidFill>
                      <a:srgbClr val="686868"/>
                    </a:solidFill>
                  </a:rPr>
                </a:br>
                <a:r>
                  <a:rPr lang="en-US" sz="1200" b="1" dirty="0">
                    <a:solidFill>
                      <a:srgbClr val="686868"/>
                    </a:solidFill>
                  </a:rPr>
                  <a:t>APPLICATION</a:t>
                </a:r>
              </a:p>
            </p:txBody>
          </p:sp>
        </p:grpSp>
        <p:sp>
          <p:nvSpPr>
            <p:cNvPr id="21" name="&quot;No&quot; Symbol 20"/>
            <p:cNvSpPr/>
            <p:nvPr/>
          </p:nvSpPr>
          <p:spPr bwMode="auto">
            <a:xfrm>
              <a:off x="3351037" y="3341077"/>
              <a:ext cx="2528012" cy="2528012"/>
            </a:xfrm>
            <a:prstGeom prst="noSmoking">
              <a:avLst>
                <a:gd name="adj" fmla="val 3755"/>
              </a:avLst>
            </a:prstGeom>
            <a:solidFill>
              <a:srgbClr val="DD2500"/>
            </a:solidFill>
            <a:ln>
              <a:noFill/>
            </a:ln>
            <a:effectLst>
              <a:outerShdw blurRad="101600" dist="38100" dir="2700000" algn="tl" rotWithShape="0">
                <a:srgbClr val="000000">
                  <a:alpha val="20000"/>
                </a:srgbClr>
              </a:out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grpSp>
          <p:nvGrpSpPr>
            <p:cNvPr id="22" name="Group 21"/>
            <p:cNvGrpSpPr/>
            <p:nvPr/>
          </p:nvGrpSpPr>
          <p:grpSpPr>
            <a:xfrm>
              <a:off x="6366992" y="3959280"/>
              <a:ext cx="1975604" cy="1324908"/>
              <a:chOff x="6366992" y="3959280"/>
              <a:chExt cx="1975604" cy="1324908"/>
            </a:xfrm>
          </p:grpSpPr>
          <p:grpSp>
            <p:nvGrpSpPr>
              <p:cNvPr id="23" name="Group 22"/>
              <p:cNvGrpSpPr/>
              <p:nvPr/>
            </p:nvGrpSpPr>
            <p:grpSpPr>
              <a:xfrm>
                <a:off x="6366992" y="3959280"/>
                <a:ext cx="1975604" cy="1324908"/>
                <a:chOff x="1075623" y="4194858"/>
                <a:chExt cx="1273048" cy="853751"/>
              </a:xfrm>
            </p:grpSpPr>
            <p:sp>
              <p:nvSpPr>
                <p:cNvPr id="25" name="Rounded Rectangle 24"/>
                <p:cNvSpPr/>
                <p:nvPr/>
              </p:nvSpPr>
              <p:spPr bwMode="auto">
                <a:xfrm>
                  <a:off x="1239408" y="4194858"/>
                  <a:ext cx="1109263" cy="683217"/>
                </a:xfrm>
                <a:prstGeom prst="roundRect">
                  <a:avLst>
                    <a:gd name="adj" fmla="val 10811"/>
                  </a:avLst>
                </a:prstGeom>
                <a:gradFill flip="none" rotWithShape="1">
                  <a:gsLst>
                    <a:gs pos="0">
                      <a:srgbClr val="9EB3B6">
                        <a:alpha val="10000"/>
                      </a:srgbClr>
                    </a:gs>
                    <a:gs pos="100000">
                      <a:schemeClr val="bg1">
                        <a:alpha val="1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26" name="Rounded Rectangle 25"/>
                <p:cNvSpPr/>
                <p:nvPr/>
              </p:nvSpPr>
              <p:spPr bwMode="auto">
                <a:xfrm>
                  <a:off x="1149097" y="4285490"/>
                  <a:ext cx="1109263" cy="683217"/>
                </a:xfrm>
                <a:prstGeom prst="roundRect">
                  <a:avLst>
                    <a:gd name="adj" fmla="val 10811"/>
                  </a:avLst>
                </a:prstGeom>
                <a:gradFill flip="none" rotWithShape="1">
                  <a:gsLst>
                    <a:gs pos="0">
                      <a:srgbClr val="9EB3B6">
                        <a:alpha val="20000"/>
                      </a:srgbClr>
                    </a:gs>
                    <a:gs pos="100000">
                      <a:schemeClr val="bg1">
                        <a:alpha val="20000"/>
                      </a:schemeClr>
                    </a:gs>
                  </a:gsLst>
                  <a:lin ang="16200000" scaled="1"/>
                  <a:tileRect/>
                </a:gradFill>
                <a:ln>
                  <a:solidFill>
                    <a:schemeClr val="tx1">
                      <a:lumMod val="60000"/>
                      <a:lumOff val="40000"/>
                      <a:alpha val="5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27" name="Rounded Rectangle 26"/>
                <p:cNvSpPr/>
                <p:nvPr/>
              </p:nvSpPr>
              <p:spPr bwMode="auto">
                <a:xfrm>
                  <a:off x="1075623" y="4365392"/>
                  <a:ext cx="1109263" cy="683217"/>
                </a:xfrm>
                <a:prstGeom prst="roundRect">
                  <a:avLst>
                    <a:gd name="adj" fmla="val 10811"/>
                  </a:avLst>
                </a:prstGeom>
                <a:gradFill flip="none" rotWithShape="1">
                  <a:gsLst>
                    <a:gs pos="0">
                      <a:srgbClr val="9EB3B6">
                        <a:alpha val="68000"/>
                      </a:srgbClr>
                    </a:gs>
                    <a:gs pos="100000">
                      <a:schemeClr val="bg1">
                        <a:alpha val="68000"/>
                      </a:schemeClr>
                    </a:gs>
                  </a:gsLst>
                  <a:lin ang="16200000" scaled="1"/>
                  <a:tileRec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grpSp>
          <p:sp>
            <p:nvSpPr>
              <p:cNvPr id="24" name="TextBox 23"/>
              <p:cNvSpPr txBox="1"/>
              <p:nvPr/>
            </p:nvSpPr>
            <p:spPr>
              <a:xfrm>
                <a:off x="6366992" y="4480854"/>
                <a:ext cx="1721431" cy="495520"/>
              </a:xfrm>
              <a:prstGeom prst="rect">
                <a:avLst/>
              </a:prstGeom>
              <a:noFill/>
            </p:spPr>
            <p:txBody>
              <a:bodyPr wrap="square" rtlCol="0">
                <a:spAutoFit/>
              </a:bodyPr>
              <a:lstStyle/>
              <a:p>
                <a:pPr algn="ctr">
                  <a:lnSpc>
                    <a:spcPct val="110000"/>
                  </a:lnSpc>
                  <a:spcAft>
                    <a:spcPts val="600"/>
                  </a:spcAft>
                </a:pPr>
                <a:r>
                  <a:rPr lang="en-US" sz="1200" b="1" dirty="0">
                    <a:solidFill>
                      <a:srgbClr val="686868"/>
                    </a:solidFill>
                  </a:rPr>
                  <a:t>SYSTEM /</a:t>
                </a:r>
                <a:br>
                  <a:rPr lang="en-US" sz="1200" b="1" dirty="0">
                    <a:solidFill>
                      <a:srgbClr val="686868"/>
                    </a:solidFill>
                  </a:rPr>
                </a:br>
                <a:r>
                  <a:rPr lang="en-US" sz="1200" b="1" dirty="0">
                    <a:solidFill>
                      <a:srgbClr val="686868"/>
                    </a:solidFill>
                  </a:rPr>
                  <a:t>APPLICATION</a:t>
                </a:r>
              </a:p>
            </p:txBody>
          </p:sp>
        </p:grpSp>
      </p:grpSp>
      <p:grpSp>
        <p:nvGrpSpPr>
          <p:cNvPr id="33" name="Group 32"/>
          <p:cNvGrpSpPr/>
          <p:nvPr/>
        </p:nvGrpSpPr>
        <p:grpSpPr>
          <a:xfrm>
            <a:off x="3141458" y="2970258"/>
            <a:ext cx="945716" cy="831508"/>
            <a:chOff x="1971676" y="1065212"/>
            <a:chExt cx="6230936" cy="5478465"/>
          </a:xfrm>
          <a:solidFill>
            <a:schemeClr val="accent5">
              <a:lumMod val="75000"/>
            </a:schemeClr>
          </a:solidFill>
        </p:grpSpPr>
        <p:sp>
          <p:nvSpPr>
            <p:cNvPr id="34" name="Freeform 2"/>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solidFill>
              <a:srgbClr val="0070C0"/>
            </a:solidFill>
            <a:ln>
              <a:noFill/>
            </a:ln>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35" name="Freeform 3"/>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solidFill>
              <a:srgbClr val="0070C0"/>
            </a:solidFill>
            <a:ln>
              <a:noFill/>
            </a:ln>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36" name="Freeform 4"/>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solidFill>
              <a:srgbClr val="0070C0"/>
            </a:solidFill>
            <a:ln>
              <a:noFill/>
            </a:ln>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37" name="Freeform 5"/>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solidFill>
              <a:srgbClr val="0070C0"/>
            </a:solidFill>
            <a:ln>
              <a:noFill/>
            </a:ln>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solidFill>
              <a:srgbClr val="0070C0"/>
            </a:solidFill>
            <a:ln>
              <a:noFill/>
            </a:ln>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sp>
          <p:nvSpPr>
            <p:cNvPr id="39" name="Freeform 7"/>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solidFill>
              <a:srgbClr val="0070C0"/>
            </a:solidFill>
            <a:ln>
              <a:noFill/>
            </a:ln>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p:nvPr/>
        </p:nvGrpSpPr>
        <p:grpSpPr>
          <a:xfrm>
            <a:off x="8595118" y="2970258"/>
            <a:ext cx="945716" cy="831508"/>
            <a:chOff x="1971676" y="1065212"/>
            <a:chExt cx="6230936" cy="5478465"/>
          </a:xfrm>
          <a:solidFill>
            <a:srgbClr val="0085BB"/>
          </a:solidFill>
        </p:grpSpPr>
        <p:sp>
          <p:nvSpPr>
            <p:cNvPr id="41" name="Freeform 2"/>
            <p:cNvSpPr>
              <a:spLocks noChangeArrowheads="1"/>
            </p:cNvSpPr>
            <p:nvPr/>
          </p:nvSpPr>
          <p:spPr bwMode="auto">
            <a:xfrm>
              <a:off x="3984624" y="2684462"/>
              <a:ext cx="2205035" cy="3859215"/>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2" name="Freeform 3"/>
            <p:cNvSpPr>
              <a:spLocks noChangeArrowheads="1"/>
            </p:cNvSpPr>
            <p:nvPr/>
          </p:nvSpPr>
          <p:spPr bwMode="auto">
            <a:xfrm>
              <a:off x="1971676" y="3517902"/>
              <a:ext cx="1720848"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3" name="Freeform 4"/>
            <p:cNvSpPr>
              <a:spLocks noChangeArrowheads="1"/>
            </p:cNvSpPr>
            <p:nvPr/>
          </p:nvSpPr>
          <p:spPr bwMode="auto">
            <a:xfrm>
              <a:off x="6470648" y="3506786"/>
              <a:ext cx="1731964" cy="3036891"/>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4" name="Freeform 5"/>
            <p:cNvSpPr>
              <a:spLocks noChangeArrowheads="1"/>
            </p:cNvSpPr>
            <p:nvPr/>
          </p:nvSpPr>
          <p:spPr bwMode="auto">
            <a:xfrm>
              <a:off x="4367215" y="1065212"/>
              <a:ext cx="1439863"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5" name="Freeform 6"/>
            <p:cNvSpPr>
              <a:spLocks noChangeArrowheads="1"/>
            </p:cNvSpPr>
            <p:nvPr/>
          </p:nvSpPr>
          <p:spPr bwMode="auto">
            <a:xfrm>
              <a:off x="6775447" y="2246312"/>
              <a:ext cx="1125536" cy="1136651"/>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6" name="Freeform 7"/>
            <p:cNvSpPr>
              <a:spLocks noChangeArrowheads="1"/>
            </p:cNvSpPr>
            <p:nvPr/>
          </p:nvSpPr>
          <p:spPr bwMode="auto">
            <a:xfrm>
              <a:off x="2263776" y="2246312"/>
              <a:ext cx="1136652" cy="1136651"/>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8" name="Text Box 54"/>
          <p:cNvSpPr txBox="1">
            <a:spLocks noChangeArrowheads="1"/>
          </p:cNvSpPr>
          <p:nvPr/>
        </p:nvSpPr>
        <p:spPr bwMode="auto">
          <a:xfrm>
            <a:off x="2645166" y="5666759"/>
            <a:ext cx="1609736" cy="338554"/>
          </a:xfrm>
          <a:prstGeom prst="rect">
            <a:avLst/>
          </a:prstGeom>
          <a:noFill/>
          <a:ln w="9525">
            <a:noFill/>
            <a:miter lim="800000"/>
            <a:headEnd/>
            <a:tailEnd/>
          </a:ln>
        </p:spPr>
        <p:txBody>
          <a:bodyPr wrap="none">
            <a:spAutoFit/>
          </a:bodyPr>
          <a:lst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ctr" defTabSz="914400" fontAlgn="base">
              <a:spcBef>
                <a:spcPct val="0"/>
              </a:spcBef>
              <a:spcAft>
                <a:spcPct val="0"/>
              </a:spcAft>
            </a:pPr>
            <a:r>
              <a:rPr lang="en-US" sz="1600" dirty="0">
                <a:solidFill>
                  <a:srgbClr val="000000"/>
                </a:solidFill>
              </a:rPr>
              <a:t>Data Producers</a:t>
            </a:r>
          </a:p>
        </p:txBody>
      </p:sp>
      <p:sp>
        <p:nvSpPr>
          <p:cNvPr id="49" name="Text Box 36"/>
          <p:cNvSpPr txBox="1">
            <a:spLocks noChangeArrowheads="1"/>
          </p:cNvSpPr>
          <p:nvPr/>
        </p:nvSpPr>
        <p:spPr bwMode="auto">
          <a:xfrm>
            <a:off x="7823578" y="5705621"/>
            <a:ext cx="2230985" cy="338554"/>
          </a:xfrm>
          <a:prstGeom prst="rect">
            <a:avLst/>
          </a:prstGeom>
          <a:noFill/>
          <a:ln w="9525">
            <a:noFill/>
            <a:miter lim="800000"/>
            <a:headEnd/>
            <a:tailEnd/>
          </a:ln>
        </p:spPr>
        <p:txBody>
          <a:bodyPr wrap="square">
            <a:spAutoFit/>
          </a:bodyPr>
          <a:lst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ctr" defTabSz="914400" fontAlgn="base">
              <a:spcBef>
                <a:spcPct val="0"/>
              </a:spcBef>
              <a:spcAft>
                <a:spcPct val="0"/>
              </a:spcAft>
            </a:pPr>
            <a:r>
              <a:rPr lang="en-US" sz="1600" dirty="0">
                <a:solidFill>
                  <a:srgbClr val="000000"/>
                </a:solidFill>
              </a:rPr>
              <a:t>Data Consumers</a:t>
            </a:r>
          </a:p>
        </p:txBody>
      </p:sp>
      <p:pic>
        <p:nvPicPr>
          <p:cNvPr id="50" name="Picture 49"/>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825617" y="5278611"/>
            <a:ext cx="971550" cy="762000"/>
          </a:xfrm>
          <a:prstGeom prst="rect">
            <a:avLst/>
          </a:prstGeom>
        </p:spPr>
      </p:pic>
      <p:pic>
        <p:nvPicPr>
          <p:cNvPr id="51" name="Picture 50"/>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590405" y="5283373"/>
            <a:ext cx="857250" cy="752475"/>
          </a:xfrm>
          <a:prstGeom prst="rect">
            <a:avLst/>
          </a:prstGeom>
        </p:spPr>
      </p:pic>
      <p:sp>
        <p:nvSpPr>
          <p:cNvPr id="52" name="Title 6">
            <a:extLst>
              <a:ext uri="{FF2B5EF4-FFF2-40B4-BE49-F238E27FC236}">
                <a16:creationId xmlns:a16="http://schemas.microsoft.com/office/drawing/2014/main" id="{A848763D-EE05-4D8F-8469-C36457FED5E2}"/>
              </a:ext>
            </a:extLst>
          </p:cNvPr>
          <p:cNvSpPr txBox="1">
            <a:spLocks/>
          </p:cNvSpPr>
          <p:nvPr/>
        </p:nvSpPr>
        <p:spPr>
          <a:xfrm>
            <a:off x="609600" y="388275"/>
            <a:ext cx="10972800" cy="811358"/>
          </a:xfrm>
          <a:prstGeom prst="rect">
            <a:avLst/>
          </a:prstGeom>
        </p:spPr>
        <p:txBody>
          <a:bodyPr vert="horz" lIns="91440" tIns="45720" rIns="91440" bIns="45720" rtlCol="0" anchor="t">
            <a:normAutofit/>
          </a:bodyPr>
          <a:lstStyle>
            <a:lvl1pPr defTabSz="457200">
              <a:lnSpc>
                <a:spcPct val="80000"/>
              </a:lnSpc>
              <a:spcBef>
                <a:spcPct val="0"/>
              </a:spcBef>
              <a:buNone/>
              <a:defRPr sz="3200" b="1" cap="all" baseline="0">
                <a:solidFill>
                  <a:srgbClr val="005170"/>
                </a:solidFill>
                <a:effectLst/>
                <a:latin typeface="+mj-lt"/>
                <a:ea typeface="+mj-ea"/>
                <a:cs typeface="+mj-cs"/>
              </a:defRPr>
            </a:lvl1pPr>
          </a:lstStyle>
          <a:p>
            <a:r>
              <a:rPr lang="en-US" dirty="0"/>
              <a:t>Data Interoperability Problem</a:t>
            </a:r>
          </a:p>
        </p:txBody>
      </p:sp>
      <p:sp>
        <p:nvSpPr>
          <p:cNvPr id="53" name="TextBox 52"/>
          <p:cNvSpPr txBox="1"/>
          <p:nvPr/>
        </p:nvSpPr>
        <p:spPr>
          <a:xfrm>
            <a:off x="411641" y="1324400"/>
            <a:ext cx="1723503" cy="1200329"/>
          </a:xfrm>
          <a:prstGeom prst="rect">
            <a:avLst/>
          </a:prstGeom>
          <a:noFill/>
        </p:spPr>
        <p:txBody>
          <a:bodyPr wrap="square" rtlCol="0">
            <a:spAutoFit/>
          </a:bodyPr>
          <a:lstStyle/>
          <a:p>
            <a:r>
              <a:rPr lang="en-US" b="1" u="sng" dirty="0"/>
              <a:t>Cyber Terms</a:t>
            </a:r>
          </a:p>
          <a:p>
            <a:r>
              <a:rPr lang="en-US" dirty="0"/>
              <a:t>SPAM</a:t>
            </a:r>
          </a:p>
          <a:p>
            <a:r>
              <a:rPr lang="en-US" dirty="0"/>
              <a:t>Honeypot</a:t>
            </a:r>
          </a:p>
          <a:p>
            <a:r>
              <a:rPr lang="en-US" dirty="0"/>
              <a:t>Worm</a:t>
            </a:r>
          </a:p>
        </p:txBody>
      </p:sp>
      <p:grpSp>
        <p:nvGrpSpPr>
          <p:cNvPr id="58" name="Group 57"/>
          <p:cNvGrpSpPr/>
          <p:nvPr/>
        </p:nvGrpSpPr>
        <p:grpSpPr>
          <a:xfrm>
            <a:off x="10092980" y="870516"/>
            <a:ext cx="2119856" cy="2273138"/>
            <a:chOff x="10032020" y="1083876"/>
            <a:chExt cx="2119856" cy="2273138"/>
          </a:xfrm>
        </p:grpSpPr>
        <p:sp>
          <p:nvSpPr>
            <p:cNvPr id="54" name="TextBox 53"/>
            <p:cNvSpPr txBox="1"/>
            <p:nvPr/>
          </p:nvSpPr>
          <p:spPr>
            <a:xfrm>
              <a:off x="10032020" y="1150674"/>
              <a:ext cx="1701953" cy="2031325"/>
            </a:xfrm>
            <a:prstGeom prst="rect">
              <a:avLst/>
            </a:prstGeom>
            <a:noFill/>
          </p:spPr>
          <p:txBody>
            <a:bodyPr wrap="square" rtlCol="0">
              <a:spAutoFit/>
            </a:bodyPr>
            <a:lstStyle/>
            <a:p>
              <a:r>
                <a:rPr lang="en-US" dirty="0"/>
                <a:t>SPAM ≠ </a:t>
              </a:r>
            </a:p>
            <a:p>
              <a:endParaRPr lang="en-US" dirty="0"/>
            </a:p>
            <a:p>
              <a:endParaRPr lang="en-US" dirty="0"/>
            </a:p>
            <a:p>
              <a:r>
                <a:rPr lang="en-US" dirty="0"/>
                <a:t>Honeypot ≠</a:t>
              </a:r>
            </a:p>
            <a:p>
              <a:endParaRPr lang="en-US" dirty="0"/>
            </a:p>
            <a:p>
              <a:endParaRPr lang="en-US" dirty="0"/>
            </a:p>
            <a:p>
              <a:r>
                <a:rPr lang="en-US" dirty="0"/>
                <a:t>Worm ≠  </a:t>
              </a:r>
            </a:p>
          </p:txBody>
        </p:sp>
        <p:pic>
          <p:nvPicPr>
            <p:cNvPr id="55" name="Picture 54"/>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1103122" y="1083876"/>
              <a:ext cx="629160" cy="540475"/>
            </a:xfrm>
            <a:prstGeom prst="rect">
              <a:avLst/>
            </a:prstGeom>
          </p:spPr>
        </p:pic>
        <p:pic>
          <p:nvPicPr>
            <p:cNvPr id="56" name="Picture 55"/>
            <p:cNvPicPr>
              <a:picLocks noChangeAspect="1"/>
            </p:cNvPicPr>
            <p:nvPr/>
          </p:nvPicPr>
          <p:blipFill>
            <a:blip r:embed="rId8" cstate="screen">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0955934" y="2586582"/>
              <a:ext cx="1032088" cy="770432"/>
            </a:xfrm>
            <a:prstGeom prst="rect">
              <a:avLst/>
            </a:prstGeom>
          </p:spPr>
        </p:pic>
        <p:pic>
          <p:nvPicPr>
            <p:cNvPr id="57" name="Picture 56"/>
            <p:cNvPicPr>
              <a:picLocks noChangeAspect="1"/>
            </p:cNvPicPr>
            <p:nvPr/>
          </p:nvPicPr>
          <p:blipFill>
            <a:blip r:embed="rId10" cstate="screen">
              <a:clrChange>
                <a:clrFrom>
                  <a:srgbClr val="FFFFFF"/>
                </a:clrFrom>
                <a:clrTo>
                  <a:srgbClr val="FFFFFF">
                    <a:alpha val="0"/>
                  </a:srgbClr>
                </a:clrTo>
              </a:clrChange>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1251220" y="1781809"/>
              <a:ext cx="900656" cy="873528"/>
            </a:xfrm>
            <a:prstGeom prst="rect">
              <a:avLst/>
            </a:prstGeom>
          </p:spPr>
        </p:pic>
      </p:grpSp>
    </p:spTree>
    <p:extLst>
      <p:ext uri="{BB962C8B-B14F-4D97-AF65-F5344CB8AC3E}">
        <p14:creationId xmlns:p14="http://schemas.microsoft.com/office/powerpoint/2010/main" val="422144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4">
            <a:extLst>
              <a:ext uri="{FF2B5EF4-FFF2-40B4-BE49-F238E27FC236}">
                <a16:creationId xmlns:a16="http://schemas.microsoft.com/office/drawing/2014/main" id="{ABCA5D25-B7FC-4602-94F3-35B3F46FFFDC}"/>
              </a:ext>
            </a:extLst>
          </p:cNvPr>
          <p:cNvGraphicFramePr>
            <a:graphicFrameLocks noGrp="1"/>
          </p:cNvGraphicFramePr>
          <p:nvPr>
            <p:extLst>
              <p:ext uri="{D42A27DB-BD31-4B8C-83A1-F6EECF244321}">
                <p14:modId xmlns:p14="http://schemas.microsoft.com/office/powerpoint/2010/main" val="3933714102"/>
              </p:ext>
            </p:extLst>
          </p:nvPr>
        </p:nvGraphicFramePr>
        <p:xfrm>
          <a:off x="1552575" y="1305594"/>
          <a:ext cx="9048750" cy="4620208"/>
        </p:xfrm>
        <a:graphic>
          <a:graphicData uri="http://schemas.openxmlformats.org/drawingml/2006/table">
            <a:tbl>
              <a:tblPr firstRow="1" bandRow="1">
                <a:tableStyleId>{5C22544A-7EE6-4342-B048-85BDC9FD1C3A}</a:tableStyleId>
              </a:tblPr>
              <a:tblGrid>
                <a:gridCol w="4489337">
                  <a:extLst>
                    <a:ext uri="{9D8B030D-6E8A-4147-A177-3AD203B41FA5}">
                      <a16:colId xmlns:a16="http://schemas.microsoft.com/office/drawing/2014/main" val="2440343214"/>
                    </a:ext>
                  </a:extLst>
                </a:gridCol>
                <a:gridCol w="4559413">
                  <a:extLst>
                    <a:ext uri="{9D8B030D-6E8A-4147-A177-3AD203B41FA5}">
                      <a16:colId xmlns:a16="http://schemas.microsoft.com/office/drawing/2014/main" val="806232716"/>
                    </a:ext>
                  </a:extLst>
                </a:gridCol>
              </a:tblGrid>
              <a:tr h="333918">
                <a:tc gridSpan="2">
                  <a:txBody>
                    <a:bodyPr/>
                    <a:lstStyle/>
                    <a:p>
                      <a:pPr algn="ctr"/>
                      <a:r>
                        <a:rPr lang="en-US" sz="1600" dirty="0">
                          <a:solidFill>
                            <a:srgbClr val="00506F"/>
                          </a:solidFill>
                        </a:rPr>
                        <a:t>EXAMPLE  Communicating With </a:t>
                      </a:r>
                      <a:r>
                        <a:rPr lang="en-US" sz="1600" u="sng" dirty="0">
                          <a:solidFill>
                            <a:srgbClr val="00506F"/>
                          </a:solidFill>
                        </a:rPr>
                        <a:t>15</a:t>
                      </a:r>
                      <a:r>
                        <a:rPr lang="en-US" sz="1600" dirty="0">
                          <a:solidFill>
                            <a:srgbClr val="00506F"/>
                          </a:solidFill>
                        </a:rPr>
                        <a:t> Different Systems N</a:t>
                      </a:r>
                      <a:r>
                        <a:rPr lang="en-US" sz="1600" baseline="30000" dirty="0">
                          <a:solidFill>
                            <a:srgbClr val="00506F"/>
                          </a:solidFill>
                        </a:rPr>
                        <a:t>(2)</a:t>
                      </a:r>
                      <a:r>
                        <a:rPr lang="en-US" sz="1600" baseline="0" dirty="0">
                          <a:solidFill>
                            <a:srgbClr val="00506F"/>
                          </a:solidFill>
                        </a:rPr>
                        <a:t> Problem</a:t>
                      </a:r>
                      <a:endParaRPr lang="en-US" sz="1600" dirty="0">
                        <a:solidFill>
                          <a:srgbClr val="00506F"/>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solidFill>
                          <a:srgbClr val="00506F"/>
                        </a:solidFill>
                      </a:endParaRPr>
                    </a:p>
                  </a:txBody>
                  <a:tcPr>
                    <a:noFill/>
                  </a:tcPr>
                </a:tc>
                <a:extLst>
                  <a:ext uri="{0D108BD9-81ED-4DB2-BD59-A6C34878D82A}">
                    <a16:rowId xmlns:a16="http://schemas.microsoft.com/office/drawing/2014/main" val="3075092792"/>
                  </a:ext>
                </a:extLst>
              </a:tr>
              <a:tr h="34612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kern="1200" cap="all" spc="-60" dirty="0">
                          <a:solidFill>
                            <a:srgbClr val="C00000"/>
                          </a:solidFill>
                          <a:latin typeface="+mn-lt"/>
                          <a:ea typeface="+mn-ea"/>
                          <a:cs typeface="Tw Cen MT"/>
                        </a:rPr>
                        <a:t>Without NIEM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kern="1200" cap="all" spc="-60" dirty="0">
                          <a:solidFill>
                            <a:srgbClr val="00506F"/>
                          </a:solidFill>
                          <a:latin typeface="+mn-lt"/>
                          <a:ea typeface="+mn-ea"/>
                          <a:cs typeface="Tw Cen MT"/>
                        </a:rPr>
                        <a:t>Using NIEM</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3681293"/>
                  </a:ext>
                </a:extLst>
              </a:tr>
              <a:tr h="2850687">
                <a:tc>
                  <a:txBody>
                    <a:bodyPr/>
                    <a:lstStyle/>
                    <a:p>
                      <a:pPr defTabSz="457135"/>
                      <a:endParaRPr lang="en-US" sz="1800" b="1" dirty="0">
                        <a:solidFill>
                          <a:srgbClr val="C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solidFill>
                          <a:srgbClr val="00506F"/>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4356788"/>
                  </a:ext>
                </a:extLst>
              </a:tr>
              <a:tr h="1088118">
                <a:tc>
                  <a:txBody>
                    <a:bodyPr/>
                    <a:lstStyle/>
                    <a:p>
                      <a:pPr defTabSz="457135"/>
                      <a:endParaRPr lang="en-US" sz="1800" b="1" dirty="0">
                        <a:solidFill>
                          <a:srgbClr val="C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135" rtl="0" eaLnBrk="1" fontAlgn="auto" latinLnBrk="0" hangingPunct="1">
                        <a:lnSpc>
                          <a:spcPct val="100000"/>
                        </a:lnSpc>
                        <a:spcBef>
                          <a:spcPts val="0"/>
                        </a:spcBef>
                        <a:spcAft>
                          <a:spcPts val="0"/>
                        </a:spcAft>
                        <a:buClrTx/>
                        <a:buSzTx/>
                        <a:buFontTx/>
                        <a:buNone/>
                        <a:tabLst/>
                        <a:defRPr/>
                      </a:pPr>
                      <a:endParaRPr lang="en-US" sz="1800" b="1" dirty="0">
                        <a:solidFill>
                          <a:srgbClr val="000000"/>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1366502"/>
                  </a:ext>
                </a:extLst>
              </a:tr>
            </a:tbl>
          </a:graphicData>
        </a:graphic>
      </p:graphicFrame>
      <p:sp>
        <p:nvSpPr>
          <p:cNvPr id="2" name="Title 1">
            <a:extLst>
              <a:ext uri="{FF2B5EF4-FFF2-40B4-BE49-F238E27FC236}">
                <a16:creationId xmlns:a16="http://schemas.microsoft.com/office/drawing/2014/main" id="{9C150C0D-1175-498D-8E70-50235FC02F49}"/>
              </a:ext>
            </a:extLst>
          </p:cNvPr>
          <p:cNvSpPr>
            <a:spLocks noGrp="1"/>
          </p:cNvSpPr>
          <p:nvPr>
            <p:ph type="title"/>
          </p:nvPr>
        </p:nvSpPr>
        <p:spPr>
          <a:noFill/>
          <a:ln w="9525">
            <a:noFill/>
            <a:miter lim="800000"/>
            <a:headEnd/>
            <a:tailEnd/>
          </a:ln>
          <a:effectLst/>
        </p:spPr>
        <p:txBody>
          <a:bodyPr vert="horz" wrap="square" lIns="45720" tIns="46038" rIns="45720" bIns="46038" numCol="1" rtlCol="0" anchor="t" anchorCtr="0" compatLnSpc="1">
            <a:prstTxWarp prst="textNoShape">
              <a:avLst/>
            </a:prstTxWarp>
            <a:normAutofit/>
          </a:bodyPr>
          <a:lstStyle/>
          <a:p>
            <a:pPr algn="l"/>
            <a:r>
              <a:rPr lang="en-US" dirty="0">
                <a:solidFill>
                  <a:srgbClr val="005170"/>
                </a:solidFill>
                <a:latin typeface="+mj-lt"/>
              </a:rPr>
              <a:t>	</a:t>
            </a:r>
            <a:r>
              <a:rPr lang="en-US" dirty="0" err="1">
                <a:solidFill>
                  <a:srgbClr val="005170"/>
                </a:solidFill>
                <a:latin typeface="+mj-lt"/>
              </a:rPr>
              <a:t>NIEMOpen</a:t>
            </a:r>
            <a:r>
              <a:rPr lang="en-US" dirty="0">
                <a:solidFill>
                  <a:srgbClr val="005170"/>
                </a:solidFill>
                <a:latin typeface="+mj-lt"/>
              </a:rPr>
              <a:t> ADVANTAGE</a:t>
            </a:r>
            <a:endParaRPr lang="en-US" sz="2400" dirty="0">
              <a:solidFill>
                <a:srgbClr val="005170"/>
              </a:solidFill>
              <a:latin typeface="+mj-lt"/>
            </a:endParaRPr>
          </a:p>
        </p:txBody>
      </p:sp>
      <p:pic>
        <p:nvPicPr>
          <p:cNvPr id="9" name="Picture 4">
            <a:extLst>
              <a:ext uri="{FF2B5EF4-FFF2-40B4-BE49-F238E27FC236}">
                <a16:creationId xmlns:a16="http://schemas.microsoft.com/office/drawing/2014/main" id="{E33B6AFC-3FA5-4138-99F5-45990C6EC57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5304" y="1977886"/>
            <a:ext cx="3933972" cy="2961937"/>
          </a:xfrm>
          <a:prstGeom prst="rect">
            <a:avLst/>
          </a:prstGeom>
          <a:noFill/>
          <a:ln w="9525">
            <a:noFill/>
            <a:miter lim="800000"/>
            <a:headEnd/>
            <a:tailEnd/>
          </a:ln>
        </p:spPr>
      </p:pic>
      <p:pic>
        <p:nvPicPr>
          <p:cNvPr id="10" name="Picture 2">
            <a:extLst>
              <a:ext uri="{FF2B5EF4-FFF2-40B4-BE49-F238E27FC236}">
                <a16:creationId xmlns:a16="http://schemas.microsoft.com/office/drawing/2014/main" id="{BF1DAE74-1BDB-41FC-A95A-C91BE520F9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32841" y="1967947"/>
            <a:ext cx="3897619" cy="2961937"/>
          </a:xfrm>
          <a:prstGeom prst="rect">
            <a:avLst/>
          </a:prstGeom>
          <a:noFill/>
          <a:ln w="9525">
            <a:noFill/>
            <a:miter lim="800000"/>
            <a:headEnd/>
            <a:tailEnd/>
          </a:ln>
        </p:spPr>
      </p:pic>
      <p:sp>
        <p:nvSpPr>
          <p:cNvPr id="3" name="Rectangle 2">
            <a:extLst>
              <a:ext uri="{FF2B5EF4-FFF2-40B4-BE49-F238E27FC236}">
                <a16:creationId xmlns:a16="http://schemas.microsoft.com/office/drawing/2014/main" id="{95769AAE-452C-4206-956E-9C4185C68773}"/>
              </a:ext>
            </a:extLst>
          </p:cNvPr>
          <p:cNvSpPr/>
          <p:nvPr/>
        </p:nvSpPr>
        <p:spPr>
          <a:xfrm>
            <a:off x="0" y="933560"/>
            <a:ext cx="12192000" cy="36933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a:ea typeface="+mn-ea"/>
                <a:cs typeface="+mn-cs"/>
              </a:rPr>
              <a:t>When using NIEM, you only need to “speak” two languages — your own and NIEM</a:t>
            </a:r>
          </a:p>
        </p:txBody>
      </p:sp>
    </p:spTree>
    <p:extLst>
      <p:ext uri="{BB962C8B-B14F-4D97-AF65-F5344CB8AC3E}">
        <p14:creationId xmlns:p14="http://schemas.microsoft.com/office/powerpoint/2010/main" val="14424954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3200" spc="-100" dirty="0">
                <a:solidFill>
                  <a:srgbClr val="005170"/>
                </a:solidFill>
              </a:rPr>
              <a:t>Agenda</a:t>
            </a:r>
          </a:p>
        </p:txBody>
      </p:sp>
      <p:sp>
        <p:nvSpPr>
          <p:cNvPr id="6" name="Content Placeholder 5"/>
          <p:cNvSpPr>
            <a:spLocks noGrp="1"/>
          </p:cNvSpPr>
          <p:nvPr>
            <p:ph type="body" sz="quarter" idx="13"/>
          </p:nvPr>
        </p:nvSpPr>
        <p:spPr/>
        <p:txBody>
          <a:bodyPr>
            <a:normAutofit/>
          </a:bodyPr>
          <a:lstStyle/>
          <a:p>
            <a:pPr marL="457200" indent="-398463">
              <a:spcBef>
                <a:spcPts val="600"/>
              </a:spcBef>
              <a:spcAft>
                <a:spcPts val="1200"/>
              </a:spcAft>
            </a:pPr>
            <a:r>
              <a:rPr lang="en-US" sz="2400" dirty="0">
                <a:solidFill>
                  <a:srgbClr val="334052"/>
                </a:solidFill>
              </a:rPr>
              <a:t>DoD Interoperability Challenges</a:t>
            </a:r>
          </a:p>
          <a:p>
            <a:pPr marL="457200" indent="-398463">
              <a:spcBef>
                <a:spcPts val="600"/>
              </a:spcBef>
              <a:spcAft>
                <a:spcPts val="1200"/>
              </a:spcAft>
            </a:pPr>
            <a:r>
              <a:rPr lang="en-US" sz="2400" dirty="0" err="1">
                <a:solidFill>
                  <a:srgbClr val="334052"/>
                </a:solidFill>
              </a:rPr>
              <a:t>NIEMOpen</a:t>
            </a:r>
            <a:r>
              <a:rPr lang="en-US" sz="2400" dirty="0">
                <a:solidFill>
                  <a:srgbClr val="334052"/>
                </a:solidFill>
              </a:rPr>
              <a:t> Open</a:t>
            </a:r>
          </a:p>
          <a:p>
            <a:pPr marL="457200" indent="-398463">
              <a:spcBef>
                <a:spcPts val="600"/>
              </a:spcBef>
              <a:spcAft>
                <a:spcPts val="1200"/>
              </a:spcAft>
            </a:pPr>
            <a:r>
              <a:rPr lang="en-US" sz="2400" dirty="0">
                <a:solidFill>
                  <a:srgbClr val="334052"/>
                </a:solidFill>
              </a:rPr>
              <a:t>How to Get Started</a:t>
            </a:r>
          </a:p>
          <a:p>
            <a:pPr marL="457200" indent="-398463">
              <a:spcBef>
                <a:spcPts val="600"/>
              </a:spcBef>
              <a:spcAft>
                <a:spcPts val="1200"/>
              </a:spcAft>
            </a:pPr>
            <a:r>
              <a:rPr lang="en-US" sz="2400" dirty="0">
                <a:solidFill>
                  <a:srgbClr val="334052"/>
                </a:solidFill>
              </a:rPr>
              <a:t>Next Steps</a:t>
            </a:r>
          </a:p>
        </p:txBody>
      </p:sp>
      <p:pic>
        <p:nvPicPr>
          <p:cNvPr id="4" name="Picture 3" descr="A picture containing diagram&#10;&#10;Description automatically generated">
            <a:extLst>
              <a:ext uri="{FF2B5EF4-FFF2-40B4-BE49-F238E27FC236}">
                <a16:creationId xmlns:a16="http://schemas.microsoft.com/office/drawing/2014/main" id="{60D95650-C387-AD6D-38DC-8602AEC922C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214533" y="90139"/>
            <a:ext cx="5492591" cy="7108058"/>
          </a:xfrm>
          <a:prstGeom prst="rect">
            <a:avLst/>
          </a:prstGeom>
        </p:spPr>
      </p:pic>
    </p:spTree>
    <p:extLst>
      <p:ext uri="{BB962C8B-B14F-4D97-AF65-F5344CB8AC3E}">
        <p14:creationId xmlns:p14="http://schemas.microsoft.com/office/powerpoint/2010/main" val="4123893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chorCtr="0">
            <a:noAutofit/>
          </a:bodyPr>
          <a:lstStyle/>
          <a:p>
            <a:pPr algn="ctr">
              <a:lnSpc>
                <a:spcPct val="100000"/>
              </a:lnSpc>
              <a:spcBef>
                <a:spcPts val="600"/>
              </a:spcBef>
            </a:pPr>
            <a:r>
              <a:rPr lang="en-US" sz="2400" dirty="0" err="1">
                <a:solidFill>
                  <a:srgbClr val="005170"/>
                </a:solidFill>
                <a:latin typeface="+mj-lt"/>
              </a:rPr>
              <a:t>NIEMOpen</a:t>
            </a:r>
            <a:r>
              <a:rPr lang="en-US" sz="2400" dirty="0">
                <a:solidFill>
                  <a:srgbClr val="005170"/>
                </a:solidFill>
                <a:latin typeface="+mj-lt"/>
              </a:rPr>
              <a:t> in action: </a:t>
            </a:r>
            <a:br>
              <a:rPr lang="en-US" sz="2400" dirty="0">
                <a:solidFill>
                  <a:srgbClr val="005170"/>
                </a:solidFill>
                <a:latin typeface="+mj-lt"/>
              </a:rPr>
            </a:br>
            <a:r>
              <a:rPr lang="en-US" sz="2400" cap="none" dirty="0">
                <a:solidFill>
                  <a:srgbClr val="005170"/>
                </a:solidFill>
                <a:latin typeface="+mj-lt"/>
              </a:rPr>
              <a:t>How </a:t>
            </a:r>
            <a:r>
              <a:rPr lang="en-US" sz="2400" cap="none" dirty="0" err="1">
                <a:solidFill>
                  <a:srgbClr val="005170"/>
                </a:solidFill>
                <a:latin typeface="+mj-lt"/>
              </a:rPr>
              <a:t>NIEMOpen</a:t>
            </a:r>
            <a:r>
              <a:rPr lang="en-US" sz="2400" cap="none" dirty="0">
                <a:solidFill>
                  <a:srgbClr val="005170"/>
                </a:solidFill>
                <a:latin typeface="+mj-lt"/>
              </a:rPr>
              <a:t> Exchanges Data Components and Data Elements</a:t>
            </a:r>
          </a:p>
        </p:txBody>
      </p:sp>
      <p:sp>
        <p:nvSpPr>
          <p:cNvPr id="7" name="Rectangle 6"/>
          <p:cNvSpPr/>
          <p:nvPr/>
        </p:nvSpPr>
        <p:spPr>
          <a:xfrm>
            <a:off x="753089" y="5379712"/>
            <a:ext cx="10711203" cy="830997"/>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4052"/>
                </a:solidFill>
                <a:effectLst/>
                <a:uLnTx/>
                <a:uFillTx/>
                <a:latin typeface="Arial"/>
                <a:ea typeface="+mn-ea"/>
                <a:cs typeface="+mn-cs"/>
              </a:rPr>
              <a:t>Using </a:t>
            </a:r>
            <a:r>
              <a:rPr kumimoji="0" lang="en-US" sz="1600" b="1" i="0" u="none" strike="noStrike" kern="1200" cap="none" spc="0" normalizeH="0" baseline="0" noProof="0" dirty="0" err="1">
                <a:ln>
                  <a:noFill/>
                </a:ln>
                <a:solidFill>
                  <a:srgbClr val="334052"/>
                </a:solidFill>
                <a:effectLst/>
                <a:uLnTx/>
                <a:uFillTx/>
                <a:latin typeface="Arial"/>
                <a:ea typeface="+mn-ea"/>
                <a:cs typeface="+mn-cs"/>
              </a:rPr>
              <a:t>NIEMOpen</a:t>
            </a:r>
            <a:r>
              <a:rPr kumimoji="0" lang="en-US" sz="1600" b="1" i="0" u="none" strike="noStrike" kern="1200" cap="none" spc="0" normalizeH="0" baseline="0" noProof="0" dirty="0">
                <a:ln>
                  <a:noFill/>
                </a:ln>
                <a:solidFill>
                  <a:srgbClr val="334052"/>
                </a:solidFill>
                <a:effectLst/>
                <a:uLnTx/>
                <a:uFillTx/>
                <a:latin typeface="Arial"/>
                <a:ea typeface="+mn-ea"/>
                <a:cs typeface="+mn-cs"/>
              </a:rPr>
              <a:t>, organizations come together to agree on a common vocabulary</a:t>
            </a:r>
            <a:br>
              <a:rPr kumimoji="0" lang="en-US" sz="1600" b="1" i="0" u="none" strike="noStrike" kern="1200" cap="none" spc="0" normalizeH="0" baseline="0" noProof="0" dirty="0">
                <a:ln>
                  <a:noFill/>
                </a:ln>
                <a:solidFill>
                  <a:srgbClr val="334052"/>
                </a:solidFill>
                <a:effectLst/>
                <a:uLnTx/>
                <a:uFillTx/>
                <a:latin typeface="Arial"/>
                <a:ea typeface="+mn-ea"/>
                <a:cs typeface="+mn-cs"/>
              </a:rPr>
            </a:br>
            <a:r>
              <a:rPr kumimoji="0" lang="en-US" sz="1600" b="1" i="0" u="none" strike="noStrike" kern="1200" cap="none" spc="0" normalizeH="0" baseline="0" noProof="0" dirty="0">
                <a:ln>
                  <a:noFill/>
                </a:ln>
                <a:solidFill>
                  <a:srgbClr val="334052"/>
                </a:solidFill>
                <a:effectLst/>
                <a:uLnTx/>
                <a:uFillTx/>
                <a:latin typeface="Arial"/>
                <a:ea typeface="+mn-ea"/>
                <a:cs typeface="+mn-cs"/>
              </a:rPr>
              <a:t>When additional organizations are added to the information exchange, </a:t>
            </a:r>
            <a:br>
              <a:rPr kumimoji="0" lang="en-US" sz="1600" b="1" i="0" u="none" strike="noStrike" kern="1200" cap="none" spc="0" normalizeH="0" baseline="0" noProof="0" dirty="0">
                <a:ln>
                  <a:noFill/>
                </a:ln>
                <a:solidFill>
                  <a:srgbClr val="334052"/>
                </a:solidFill>
                <a:effectLst/>
                <a:uLnTx/>
                <a:uFillTx/>
                <a:latin typeface="Arial"/>
                <a:ea typeface="+mn-ea"/>
                <a:cs typeface="+mn-cs"/>
              </a:rPr>
            </a:br>
            <a:r>
              <a:rPr kumimoji="0" lang="en-US" sz="1600" b="1" i="0" u="none" strike="noStrike" kern="1200" cap="none" spc="0" normalizeH="0" baseline="0" noProof="0" dirty="0">
                <a:ln>
                  <a:noFill/>
                </a:ln>
                <a:solidFill>
                  <a:srgbClr val="334052"/>
                </a:solidFill>
                <a:effectLst/>
                <a:uLnTx/>
                <a:uFillTx/>
                <a:latin typeface="Arial"/>
                <a:ea typeface="+mn-ea"/>
                <a:cs typeface="+mn-cs"/>
              </a:rPr>
              <a:t>the initial </a:t>
            </a:r>
            <a:r>
              <a:rPr kumimoji="0" lang="en-US" sz="1600" b="1" i="0" u="none" strike="noStrike" kern="1200" cap="none" spc="0" normalizeH="0" baseline="0" noProof="0" dirty="0" err="1">
                <a:ln>
                  <a:noFill/>
                </a:ln>
                <a:solidFill>
                  <a:srgbClr val="334052"/>
                </a:solidFill>
                <a:effectLst/>
                <a:uLnTx/>
                <a:uFillTx/>
                <a:latin typeface="Arial"/>
                <a:ea typeface="+mn-ea"/>
                <a:cs typeface="+mn-cs"/>
              </a:rPr>
              <a:t>NIEMOpen</a:t>
            </a:r>
            <a:r>
              <a:rPr kumimoji="0" lang="en-US" sz="1600" b="1" i="0" u="none" strike="noStrike" kern="1200" cap="none" spc="0" normalizeH="0" baseline="0" noProof="0" dirty="0">
                <a:ln>
                  <a:noFill/>
                </a:ln>
                <a:solidFill>
                  <a:srgbClr val="334052"/>
                </a:solidFill>
                <a:effectLst/>
                <a:uLnTx/>
                <a:uFillTx/>
                <a:latin typeface="Arial"/>
                <a:ea typeface="+mn-ea"/>
                <a:cs typeface="+mn-cs"/>
              </a:rPr>
              <a:t> exchange can be reused, saving time and money</a:t>
            </a:r>
          </a:p>
        </p:txBody>
      </p:sp>
      <p:grpSp>
        <p:nvGrpSpPr>
          <p:cNvPr id="9" name="Group 8"/>
          <p:cNvGrpSpPr/>
          <p:nvPr/>
        </p:nvGrpSpPr>
        <p:grpSpPr>
          <a:xfrm>
            <a:off x="701853" y="1145919"/>
            <a:ext cx="10473849" cy="1438535"/>
            <a:chOff x="93881" y="1137797"/>
            <a:chExt cx="7973676" cy="1438535"/>
          </a:xfrm>
        </p:grpSpPr>
        <p:sp>
          <p:nvSpPr>
            <p:cNvPr id="5" name="Text Placeholder 4"/>
            <p:cNvSpPr txBox="1">
              <a:spLocks/>
            </p:cNvSpPr>
            <p:nvPr/>
          </p:nvSpPr>
          <p:spPr bwMode="auto">
            <a:xfrm>
              <a:off x="4731759" y="1137797"/>
              <a:ext cx="3335798" cy="1213474"/>
            </a:xfrm>
            <a:prstGeom prst="rect">
              <a:avLst/>
            </a:prstGeom>
          </p:spPr>
          <p:txBody>
            <a:bodyPr wrap="square">
              <a:spAutoFit/>
            </a:bodyPr>
            <a:lstStyle>
              <a:defPPr>
                <a:defRPr lang="en-US"/>
              </a:defPPr>
              <a:lvl1pPr>
                <a:defRPr sz="1400"/>
              </a:lvl1pPr>
            </a:lstStyle>
            <a:p>
              <a:pPr marL="0" marR="0" lvl="0" indent="0" algn="ctr" defTabSz="457200" rtl="0" eaLnBrk="1" fontAlgn="auto" latinLnBrk="0" hangingPunct="1">
                <a:lnSpc>
                  <a:spcPct val="120000"/>
                </a:lnSpc>
                <a:spcBef>
                  <a:spcPts val="0"/>
                </a:spcBef>
                <a:spcAft>
                  <a:spcPts val="1200"/>
                </a:spcAft>
                <a:buClrTx/>
                <a:buSzTx/>
                <a:buFontTx/>
                <a:buNone/>
                <a:tabLst/>
                <a:defRPr/>
              </a:pPr>
              <a:r>
                <a:rPr kumimoji="0" lang="en-US" sz="2000" b="1" i="0" u="none" strike="noStrike" kern="1200" cap="none" spc="0" normalizeH="0" baseline="0" noProof="0" dirty="0" err="1">
                  <a:ln>
                    <a:noFill/>
                  </a:ln>
                  <a:solidFill>
                    <a:srgbClr val="334052"/>
                  </a:solidFill>
                  <a:effectLst/>
                  <a:uLnTx/>
                  <a:uFillTx/>
                  <a:latin typeface="Arial"/>
                  <a:ea typeface="+mn-ea"/>
                  <a:cs typeface="+mn-cs"/>
                </a:rPr>
                <a:t>NIEMOpen</a:t>
              </a:r>
              <a:r>
                <a:rPr kumimoji="0" lang="en-US" sz="2000" b="1" i="0" u="none" strike="noStrike" kern="1200" cap="none" spc="0" normalizeH="0" baseline="0" noProof="0" dirty="0">
                  <a:ln>
                    <a:noFill/>
                  </a:ln>
                  <a:solidFill>
                    <a:srgbClr val="334052"/>
                  </a:solidFill>
                  <a:effectLst/>
                  <a:uLnTx/>
                  <a:uFillTx/>
                  <a:latin typeface="Arial"/>
                  <a:ea typeface="+mn-ea"/>
                  <a:cs typeface="+mn-cs"/>
                </a:rPr>
                <a:t> is not</a:t>
              </a:r>
              <a:br>
                <a:rPr kumimoji="0" lang="en-US" sz="1400" b="1" i="0" u="none" strike="noStrike" kern="1200" cap="none" spc="0" normalizeH="0" baseline="0" noProof="0" dirty="0">
                  <a:ln>
                    <a:noFill/>
                  </a:ln>
                  <a:solidFill>
                    <a:srgbClr val="334052"/>
                  </a:solidFill>
                  <a:effectLst/>
                  <a:uLnTx/>
                  <a:uFillTx/>
                  <a:latin typeface="Arial"/>
                  <a:ea typeface="+mn-ea"/>
                  <a:cs typeface="+mn-cs"/>
                </a:rPr>
              </a:br>
              <a:r>
                <a:rPr kumimoji="0" lang="en-US" sz="1400" b="1" i="0" u="none" strike="noStrike" kern="1200" cap="none" spc="0" normalizeH="0" baseline="0" noProof="0" dirty="0">
                  <a:ln>
                    <a:noFill/>
                  </a:ln>
                  <a:solidFill>
                    <a:srgbClr val="334052"/>
                  </a:solidFill>
                  <a:effectLst/>
                  <a:uLnTx/>
                  <a:uFillTx/>
                  <a:latin typeface="Arial"/>
                  <a:ea typeface="+mn-ea"/>
                  <a:cs typeface="+mn-cs"/>
                </a:rPr>
                <a:t>a system or database – </a:t>
              </a:r>
              <a:br>
                <a:rPr kumimoji="0" lang="en-US" sz="1400" b="1" i="0" u="none" strike="noStrike" kern="1200" cap="none" spc="0" normalizeH="0" baseline="0" noProof="0" dirty="0">
                  <a:ln>
                    <a:noFill/>
                  </a:ln>
                  <a:solidFill>
                    <a:srgbClr val="334052"/>
                  </a:solidFill>
                  <a:effectLst/>
                  <a:uLnTx/>
                  <a:uFillTx/>
                  <a:latin typeface="Arial"/>
                  <a:ea typeface="+mn-ea"/>
                  <a:cs typeface="+mn-cs"/>
                </a:rPr>
              </a:br>
              <a:r>
                <a:rPr kumimoji="0" lang="en-US" sz="1400" b="1" i="0" u="none" strike="noStrike" kern="1200" cap="none" spc="0" normalizeH="0" baseline="0" noProof="0" dirty="0" err="1">
                  <a:ln>
                    <a:noFill/>
                  </a:ln>
                  <a:solidFill>
                    <a:srgbClr val="334052"/>
                  </a:solidFill>
                  <a:effectLst/>
                  <a:uLnTx/>
                  <a:uFillTx/>
                  <a:latin typeface="Arial"/>
                  <a:ea typeface="+mn-ea"/>
                  <a:cs typeface="+mn-cs"/>
                </a:rPr>
                <a:t>NIEMOpen</a:t>
              </a:r>
              <a:r>
                <a:rPr kumimoji="0" lang="en-US" sz="1400" b="1" i="0" u="none" strike="noStrike" kern="1200" cap="none" spc="0" normalizeH="0" baseline="0" noProof="0" dirty="0">
                  <a:ln>
                    <a:noFill/>
                  </a:ln>
                  <a:solidFill>
                    <a:srgbClr val="334052"/>
                  </a:solidFill>
                  <a:effectLst/>
                  <a:uLnTx/>
                  <a:uFillTx/>
                  <a:latin typeface="Arial"/>
                  <a:ea typeface="+mn-ea"/>
                  <a:cs typeface="+mn-cs"/>
                </a:rPr>
                <a:t> does not specify how to </a:t>
              </a:r>
              <a:br>
                <a:rPr kumimoji="0" lang="en-US" sz="1400" b="1" i="0" u="none" strike="noStrike" kern="1200" cap="none" spc="0" normalizeH="0" baseline="0" noProof="0" dirty="0">
                  <a:ln>
                    <a:noFill/>
                  </a:ln>
                  <a:solidFill>
                    <a:srgbClr val="334052"/>
                  </a:solidFill>
                  <a:effectLst/>
                  <a:uLnTx/>
                  <a:uFillTx/>
                  <a:latin typeface="Arial"/>
                  <a:ea typeface="+mn-ea"/>
                  <a:cs typeface="+mn-cs"/>
                </a:rPr>
              </a:br>
              <a:r>
                <a:rPr kumimoji="0" lang="en-US" sz="1400" b="1" i="0" u="none" strike="noStrike" kern="1200" cap="none" spc="0" normalizeH="0" baseline="0" noProof="0" dirty="0">
                  <a:ln>
                    <a:noFill/>
                  </a:ln>
                  <a:solidFill>
                    <a:srgbClr val="334052"/>
                  </a:solidFill>
                  <a:effectLst/>
                  <a:uLnTx/>
                  <a:uFillTx/>
                  <a:latin typeface="Arial"/>
                  <a:ea typeface="+mn-ea"/>
                  <a:cs typeface="+mn-cs"/>
                </a:rPr>
                <a:t>transmit or store data</a:t>
              </a:r>
            </a:p>
          </p:txBody>
        </p:sp>
        <p:sp>
          <p:nvSpPr>
            <p:cNvPr id="8" name="Text Placeholder 4"/>
            <p:cNvSpPr txBox="1">
              <a:spLocks/>
            </p:cNvSpPr>
            <p:nvPr/>
          </p:nvSpPr>
          <p:spPr bwMode="auto">
            <a:xfrm>
              <a:off x="93881" y="1137797"/>
              <a:ext cx="4637877" cy="1438535"/>
            </a:xfrm>
            <a:prstGeom prst="rect">
              <a:avLst/>
            </a:prstGeom>
          </p:spPr>
          <p:txBody>
            <a:bodyPr wrap="square">
              <a:spAutoFit/>
            </a:bodyPr>
            <a:lstStyle>
              <a:defPPr>
                <a:defRPr lang="en-US"/>
              </a:defPPr>
              <a:lvl1pPr>
                <a:defRPr sz="1400"/>
              </a:lvl1pPr>
            </a:lstStyle>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rgbClr val="334052"/>
                  </a:solidFill>
                  <a:effectLst/>
                  <a:uLnTx/>
                  <a:uFillTx/>
                  <a:latin typeface="Arial"/>
                  <a:ea typeface="+mn-ea"/>
                  <a:cs typeface="+mn-cs"/>
                </a:rPr>
                <a:t>NIEMOpen</a:t>
              </a:r>
              <a:r>
                <a:rPr kumimoji="0" lang="en-US" sz="2000" b="1" i="0" u="none" strike="noStrike" kern="1200" cap="none" spc="0" normalizeH="0" baseline="0" noProof="0" dirty="0">
                  <a:ln>
                    <a:noFill/>
                  </a:ln>
                  <a:solidFill>
                    <a:srgbClr val="334052"/>
                  </a:solidFill>
                  <a:effectLst/>
                  <a:uLnTx/>
                  <a:uFillTx/>
                  <a:latin typeface="Arial"/>
                  <a:ea typeface="+mn-ea"/>
                  <a:cs typeface="+mn-cs"/>
                </a:rPr>
                <a:t> is</a:t>
              </a: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4052"/>
                  </a:solidFill>
                  <a:effectLst/>
                  <a:uLnTx/>
                  <a:uFillTx/>
                  <a:latin typeface="Arial"/>
                  <a:ea typeface="+mn-ea"/>
                  <a:cs typeface="+mn-cs"/>
                </a:rPr>
                <a:t>a common vocabulary –</a:t>
              </a:r>
            </a:p>
            <a:p>
              <a:pPr marL="0" marR="0" lvl="0" indent="0" algn="ctr" defTabSz="457200" rtl="0" eaLnBrk="1" fontAlgn="auto" latinLnBrk="0" hangingPunct="1">
                <a:lnSpc>
                  <a:spcPct val="12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34052"/>
                  </a:solidFill>
                  <a:effectLst/>
                  <a:uLnTx/>
                  <a:uFillTx/>
                  <a:latin typeface="Arial"/>
                  <a:ea typeface="+mn-ea"/>
                  <a:cs typeface="+mn-cs"/>
                </a:rPr>
                <a:t>enabling efficient information exchange across </a:t>
              </a:r>
              <a:br>
                <a:rPr kumimoji="0" lang="en-US" sz="1400" b="1" i="0" u="none" strike="noStrike" kern="1200" cap="none" spc="0" normalizeH="0" baseline="0" noProof="0" dirty="0">
                  <a:ln>
                    <a:noFill/>
                  </a:ln>
                  <a:solidFill>
                    <a:srgbClr val="334052"/>
                  </a:solidFill>
                  <a:effectLst/>
                  <a:uLnTx/>
                  <a:uFillTx/>
                  <a:latin typeface="Arial"/>
                  <a:ea typeface="+mn-ea"/>
                  <a:cs typeface="+mn-cs"/>
                </a:rPr>
              </a:br>
              <a:r>
                <a:rPr kumimoji="0" lang="en-US" sz="1400" b="1" i="0" u="none" strike="noStrike" kern="1200" cap="none" spc="0" normalizeH="0" baseline="0" noProof="0" dirty="0">
                  <a:ln>
                    <a:noFill/>
                  </a:ln>
                  <a:solidFill>
                    <a:srgbClr val="334052"/>
                  </a:solidFill>
                  <a:effectLst/>
                  <a:uLnTx/>
                  <a:uFillTx/>
                  <a:latin typeface="Arial"/>
                  <a:ea typeface="+mn-ea"/>
                  <a:cs typeface="+mn-cs"/>
                </a:rPr>
                <a:t>diverse public and private organizations </a:t>
              </a:r>
            </a:p>
            <a:p>
              <a:pPr marL="0" marR="0" lvl="0" indent="0" algn="ctr" defTabSz="457200" rtl="0" eaLnBrk="1" fontAlgn="auto" latinLnBrk="0" hangingPunct="1">
                <a:lnSpc>
                  <a:spcPct val="12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34052"/>
                </a:solidFill>
                <a:effectLst/>
                <a:uLnTx/>
                <a:uFillTx/>
                <a:latin typeface="Arial"/>
                <a:ea typeface="+mn-ea"/>
                <a:cs typeface="+mn-cs"/>
              </a:endParaRPr>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23" y="2395093"/>
            <a:ext cx="10365970" cy="2904179"/>
          </a:xfrm>
          <a:prstGeom prst="rect">
            <a:avLst/>
          </a:prstGeom>
        </p:spPr>
      </p:pic>
      <p:pic>
        <p:nvPicPr>
          <p:cNvPr id="3" name="Picture 2" descr="Logo&#10;&#10;Description automatically generated">
            <a:extLst>
              <a:ext uri="{FF2B5EF4-FFF2-40B4-BE49-F238E27FC236}">
                <a16:creationId xmlns:a16="http://schemas.microsoft.com/office/drawing/2014/main" id="{DAE11DC7-E18F-1EA7-3A7A-E1BB3AF22BC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42546" y="2878604"/>
            <a:ext cx="1851406" cy="550396"/>
          </a:xfrm>
          <a:prstGeom prst="rect">
            <a:avLst/>
          </a:prstGeom>
          <a:solidFill>
            <a:schemeClr val="accent1"/>
          </a:solidFill>
        </p:spPr>
      </p:pic>
    </p:spTree>
    <p:extLst>
      <p:ext uri="{BB962C8B-B14F-4D97-AF65-F5344CB8AC3E}">
        <p14:creationId xmlns:p14="http://schemas.microsoft.com/office/powerpoint/2010/main" val="3821883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E5D6F2F-6074-4DD8-B135-C06BA9BE1CDE}"/>
              </a:ext>
            </a:extLst>
          </p:cNvPr>
          <p:cNvSpPr>
            <a:spLocks noGrp="1"/>
          </p:cNvSpPr>
          <p:nvPr>
            <p:ph type="title"/>
          </p:nvPr>
        </p:nvSpPr>
        <p:spPr>
          <a:xfrm>
            <a:off x="609600" y="388275"/>
            <a:ext cx="10972800" cy="505908"/>
          </a:xfrm>
          <a:noFill/>
          <a:ln w="9525">
            <a:noFill/>
            <a:miter lim="800000"/>
            <a:headEnd/>
            <a:tailEnd/>
          </a:ln>
          <a:effectLst/>
        </p:spPr>
        <p:txBody>
          <a:bodyPr vert="horz" wrap="square" lIns="0" tIns="13335" rIns="0" bIns="0" numCol="1" rtlCol="0" anchor="t" anchorCtr="0" compatLnSpc="1">
            <a:prstTxWarp prst="textNoShape">
              <a:avLst/>
            </a:prstTxWarp>
            <a:spAutoFit/>
          </a:bodyPr>
          <a:lstStyle/>
          <a:p>
            <a:pPr marL="12700">
              <a:lnSpc>
                <a:spcPct val="100000"/>
              </a:lnSpc>
              <a:spcBef>
                <a:spcPts val="105"/>
              </a:spcBef>
            </a:pPr>
            <a:r>
              <a:rPr lang="en-US" sz="3200" spc="-65" dirty="0" err="1">
                <a:solidFill>
                  <a:srgbClr val="005170"/>
                </a:solidFill>
              </a:rPr>
              <a:t>NIEMOpen</a:t>
            </a:r>
            <a:r>
              <a:rPr lang="en-US" sz="3200" spc="-65" dirty="0">
                <a:solidFill>
                  <a:srgbClr val="005170"/>
                </a:solidFill>
              </a:rPr>
              <a:t> Model Content</a:t>
            </a:r>
          </a:p>
        </p:txBody>
      </p:sp>
      <p:sp>
        <p:nvSpPr>
          <p:cNvPr id="5" name="Rectangle 4"/>
          <p:cNvSpPr/>
          <p:nvPr/>
        </p:nvSpPr>
        <p:spPr>
          <a:xfrm>
            <a:off x="609600" y="868512"/>
            <a:ext cx="10817604"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rgbClr val="334052"/>
                </a:solidFill>
                <a:effectLst/>
                <a:uLnTx/>
                <a:uFillTx/>
                <a:latin typeface="Arial"/>
                <a:ea typeface="+mn-ea"/>
                <a:cs typeface="+mn-cs"/>
              </a:rPr>
              <a:t>Think of the </a:t>
            </a:r>
            <a:r>
              <a:rPr kumimoji="0" lang="en-US" b="0" i="0" u="none" strike="noStrike" kern="1200" cap="none" spc="0" normalizeH="0" baseline="0" noProof="0" dirty="0" err="1">
                <a:ln>
                  <a:noFill/>
                </a:ln>
                <a:solidFill>
                  <a:srgbClr val="334052"/>
                </a:solidFill>
                <a:effectLst/>
                <a:uLnTx/>
                <a:uFillTx/>
                <a:latin typeface="Arial"/>
                <a:ea typeface="+mn-ea"/>
                <a:cs typeface="+mn-cs"/>
              </a:rPr>
              <a:t>NIEMOpen</a:t>
            </a:r>
            <a:r>
              <a:rPr kumimoji="0" lang="en-US" b="0" i="0" u="none" strike="noStrike" kern="1200" cap="none" spc="0" normalizeH="0" baseline="0" noProof="0" dirty="0">
                <a:ln>
                  <a:noFill/>
                </a:ln>
                <a:solidFill>
                  <a:srgbClr val="334052"/>
                </a:solidFill>
                <a:effectLst/>
                <a:uLnTx/>
                <a:uFillTx/>
                <a:latin typeface="Arial"/>
                <a:ea typeface="+mn-ea"/>
                <a:cs typeface="+mn-cs"/>
              </a:rPr>
              <a:t> data model as a mature and stable data dictionary of agreed-upon terms, definitions, and formats independent of how information is stored inside individual IT systems.</a:t>
            </a:r>
          </a:p>
        </p:txBody>
      </p:sp>
      <p:sp>
        <p:nvSpPr>
          <p:cNvPr id="6" name="Content Placeholder 4"/>
          <p:cNvSpPr txBox="1">
            <a:spLocks/>
          </p:cNvSpPr>
          <p:nvPr/>
        </p:nvSpPr>
        <p:spPr>
          <a:xfrm>
            <a:off x="609600" y="1809143"/>
            <a:ext cx="5278510" cy="2454632"/>
          </a:xfrm>
          <a:prstGeom prst="rect">
            <a:avLst/>
          </a:prstGeom>
        </p:spPr>
        <p:txBody>
          <a:bodyPr vert="horz" lIns="91440" tIns="45720" rIns="91440" bIns="45720" numCol="2" rtlCol="0">
            <a:noAutofit/>
          </a:bodyPr>
          <a:lstStyle/>
          <a:p>
            <a:pPr marL="0" marR="0" lvl="0" indent="0" algn="l" defTabSz="4572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err="1">
                <a:ln>
                  <a:noFill/>
                </a:ln>
                <a:solidFill>
                  <a:srgbClr val="334052"/>
                </a:solidFill>
                <a:effectLst/>
                <a:uLnTx/>
                <a:uFillTx/>
                <a:latin typeface="Arial"/>
                <a:ea typeface="+mn-ea"/>
                <a:cs typeface="+mn-cs"/>
              </a:rPr>
              <a:t>NIEMOpen</a:t>
            </a:r>
            <a:r>
              <a:rPr kumimoji="0" lang="en-US" sz="1600" b="1" i="0" u="none" strike="noStrike" kern="1200" cap="none" spc="0" normalizeH="0" baseline="0" noProof="0" dirty="0">
                <a:ln>
                  <a:noFill/>
                </a:ln>
                <a:solidFill>
                  <a:srgbClr val="334052"/>
                </a:solidFill>
                <a:effectLst/>
                <a:uLnTx/>
                <a:uFillTx/>
                <a:latin typeface="Arial"/>
                <a:ea typeface="+mn-ea"/>
                <a:cs typeface="+mn-cs"/>
              </a:rPr>
              <a:t> 17 Domains</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Agriculture</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Biometrics</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Chemical, Biological, Radiological, &amp; Nuclear</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Cyber</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Emergency Management</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Human Services </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Immigration</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Infrastructure Protection</a:t>
            </a:r>
          </a:p>
          <a:p>
            <a:pPr marL="285750" indent="-285750" defTabSz="457200">
              <a:spcAft>
                <a:spcPts val="100"/>
              </a:spcAft>
              <a:buFont typeface="Arial" panose="020B0604020202020204" pitchFamily="34" charset="0"/>
              <a:buChar char="•"/>
              <a:defRPr/>
            </a:pPr>
            <a:endParaRPr kumimoji="0" lang="en-US" sz="1600" b="0" i="0" u="none" strike="noStrike" kern="1200" cap="none" spc="0" normalizeH="0" baseline="0" noProof="0" dirty="0">
              <a:ln>
                <a:noFill/>
              </a:ln>
              <a:solidFill>
                <a:srgbClr val="334052"/>
              </a:solidFill>
              <a:effectLst/>
              <a:uLnTx/>
              <a:uFillTx/>
              <a:latin typeface="Arial"/>
              <a:ea typeface="+mn-ea"/>
              <a:cs typeface="+mn-cs"/>
            </a:endParaRPr>
          </a:p>
          <a:p>
            <a:pPr marL="285750" indent="-285750" defTabSz="457200">
              <a:spcAft>
                <a:spcPts val="100"/>
              </a:spcAft>
              <a:buFont typeface="Arial" panose="020B0604020202020204" pitchFamily="34" charset="0"/>
              <a:buChar char="•"/>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Intelligence</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International Trade</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600" dirty="0">
                <a:solidFill>
                  <a:srgbClr val="334052"/>
                </a:solidFill>
                <a:latin typeface="Arial"/>
              </a:rPr>
              <a:t>International Human Services</a:t>
            </a:r>
          </a:p>
          <a:p>
            <a:pPr marL="285750" indent="-285750" defTabSz="457200">
              <a:spcAft>
                <a:spcPts val="100"/>
              </a:spcAft>
              <a:buFont typeface="Arial" panose="020B0604020202020204" pitchFamily="34" charset="0"/>
              <a:buChar char="•"/>
              <a:defRPr/>
            </a:pPr>
            <a:r>
              <a:rPr lang="en-US" sz="1600" dirty="0">
                <a:solidFill>
                  <a:srgbClr val="334052"/>
                </a:solidFill>
              </a:rPr>
              <a:t>Learning &amp; Development</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Justice</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Maritime</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Military Operations</a:t>
            </a:r>
          </a:p>
          <a:p>
            <a:pPr marL="285750" marR="0" lvl="0" indent="-285750" algn="l" defTabSz="457200"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Screening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Surface Transportation</a:t>
            </a:r>
          </a:p>
        </p:txBody>
      </p:sp>
      <p:pic>
        <p:nvPicPr>
          <p:cNvPr id="11" name="Picture 10" descr="Untitled.png">
            <a:extLst>
              <a:ext uri="{FF2B5EF4-FFF2-40B4-BE49-F238E27FC236}">
                <a16:creationId xmlns:a16="http://schemas.microsoft.com/office/drawing/2014/main" id="{C8B89627-5055-4711-8208-08F022C71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890" y="1987952"/>
            <a:ext cx="5278510" cy="3348418"/>
          </a:xfrm>
          <a:prstGeom prst="rect">
            <a:avLst/>
          </a:prstGeom>
        </p:spPr>
      </p:pic>
      <p:cxnSp>
        <p:nvCxnSpPr>
          <p:cNvPr id="12" name="Straight Arrow Connector 11">
            <a:extLst>
              <a:ext uri="{FF2B5EF4-FFF2-40B4-BE49-F238E27FC236}">
                <a16:creationId xmlns:a16="http://schemas.microsoft.com/office/drawing/2014/main" id="{AF3DB64C-F569-4F44-8962-A4777ED7CE91}"/>
              </a:ext>
            </a:extLst>
          </p:cNvPr>
          <p:cNvCxnSpPr>
            <a:cxnSpLocks/>
          </p:cNvCxnSpPr>
          <p:nvPr/>
        </p:nvCxnSpPr>
        <p:spPr>
          <a:xfrm flipH="1">
            <a:off x="8260970" y="3635777"/>
            <a:ext cx="809624" cy="1676104"/>
          </a:xfrm>
          <a:prstGeom prst="straightConnector1">
            <a:avLst/>
          </a:prstGeom>
          <a:ln>
            <a:solidFill>
              <a:schemeClr val="tx1">
                <a:lumMod val="50000"/>
              </a:schemeClr>
            </a:solidFill>
            <a:tailEnd type="arrow"/>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13" name="Picture 12" descr="wordle.png">
            <a:extLst>
              <a:ext uri="{FF2B5EF4-FFF2-40B4-BE49-F238E27FC236}">
                <a16:creationId xmlns:a16="http://schemas.microsoft.com/office/drawing/2014/main" id="{F4AC362F-B9F0-48BC-9AAE-E5A5A7A0D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222" y="5311881"/>
            <a:ext cx="2231136" cy="1103376"/>
          </a:xfrm>
          <a:prstGeom prst="rect">
            <a:avLst/>
          </a:prstGeom>
        </p:spPr>
      </p:pic>
    </p:spTree>
    <p:extLst>
      <p:ext uri="{BB962C8B-B14F-4D97-AF65-F5344CB8AC3E}">
        <p14:creationId xmlns:p14="http://schemas.microsoft.com/office/powerpoint/2010/main" val="3691262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0339-5584-4D23-A3EA-88FEE908B410}"/>
              </a:ext>
            </a:extLst>
          </p:cNvPr>
          <p:cNvSpPr>
            <a:spLocks noGrp="1"/>
          </p:cNvSpPr>
          <p:nvPr>
            <p:ph type="title"/>
          </p:nvPr>
        </p:nvSpPr>
        <p:spPr/>
        <p:txBody>
          <a:bodyPr>
            <a:noAutofit/>
          </a:bodyPr>
          <a:lstStyle/>
          <a:p>
            <a:r>
              <a:rPr lang="en-US" sz="3200" dirty="0">
                <a:solidFill>
                  <a:srgbClr val="005170"/>
                </a:solidFill>
              </a:rPr>
              <a:t>Standards that include NIEM</a:t>
            </a:r>
          </a:p>
        </p:txBody>
      </p:sp>
      <p:sp>
        <p:nvSpPr>
          <p:cNvPr id="3" name="Content Placeholder 2">
            <a:extLst>
              <a:ext uri="{FF2B5EF4-FFF2-40B4-BE49-F238E27FC236}">
                <a16:creationId xmlns:a16="http://schemas.microsoft.com/office/drawing/2014/main" id="{BC54153F-07E1-42A8-8ADE-3BC21DEF8305}"/>
              </a:ext>
            </a:extLst>
          </p:cNvPr>
          <p:cNvSpPr>
            <a:spLocks noGrp="1"/>
          </p:cNvSpPr>
          <p:nvPr>
            <p:ph type="body" sz="quarter" idx="13"/>
          </p:nvPr>
        </p:nvSpPr>
        <p:spPr/>
        <p:txBody>
          <a:bodyPr>
            <a:noAutofit/>
          </a:bodyPr>
          <a:lstStyle/>
          <a:p>
            <a:pPr marL="800100">
              <a:lnSpc>
                <a:spcPct val="110000"/>
              </a:lnSpc>
              <a:spcBef>
                <a:spcPts val="0"/>
              </a:spcBef>
              <a:spcAft>
                <a:spcPts val="600"/>
              </a:spcAft>
              <a:tabLst>
                <a:tab pos="800100" algn="l"/>
              </a:tabLst>
            </a:pPr>
            <a:r>
              <a:rPr lang="en-US" sz="1600" dirty="0"/>
              <a:t>ANSI APCO Alarm Monitoring Company to Public Safety Answering Point (PSAP)</a:t>
            </a:r>
          </a:p>
          <a:p>
            <a:pPr marL="800100">
              <a:lnSpc>
                <a:spcPct val="110000"/>
              </a:lnSpc>
              <a:spcBef>
                <a:spcPts val="0"/>
              </a:spcBef>
              <a:spcAft>
                <a:spcPts val="600"/>
              </a:spcAft>
              <a:tabLst>
                <a:tab pos="800100" algn="l"/>
              </a:tabLst>
            </a:pPr>
            <a:r>
              <a:rPr lang="en-US" sz="1600" dirty="0"/>
              <a:t>OASIS </a:t>
            </a:r>
            <a:r>
              <a:rPr lang="en-US" sz="1600" dirty="0" err="1"/>
              <a:t>LegalXML</a:t>
            </a:r>
            <a:r>
              <a:rPr lang="en-US" sz="1600" dirty="0"/>
              <a:t> Electronic Court Filing Technical Committee</a:t>
            </a:r>
          </a:p>
          <a:p>
            <a:pPr marL="800100">
              <a:lnSpc>
                <a:spcPct val="110000"/>
              </a:lnSpc>
              <a:spcBef>
                <a:spcPts val="0"/>
              </a:spcBef>
              <a:spcAft>
                <a:spcPts val="600"/>
              </a:spcAft>
              <a:tabLst>
                <a:tab pos="800100" algn="l"/>
              </a:tabLst>
            </a:pPr>
            <a:r>
              <a:rPr lang="en-US" sz="1600" dirty="0"/>
              <a:t>OASIS EXDL, </a:t>
            </a:r>
            <a:r>
              <a:rPr lang="en-US" sz="1600" dirty="0">
                <a:ea typeface="Calibri" panose="020F0502020204030204" pitchFamily="34" charset="0"/>
                <a:cs typeface="Times New Roman" panose="02020603050405020304" pitchFamily="18" charset="0"/>
              </a:rPr>
              <a:t>Emergency Data Exchange Language FEMA (Emergency Management Domain)</a:t>
            </a:r>
            <a:endParaRPr lang="en-US" sz="1600" dirty="0"/>
          </a:p>
          <a:p>
            <a:pPr marL="800100">
              <a:lnSpc>
                <a:spcPct val="110000"/>
              </a:lnSpc>
              <a:spcBef>
                <a:spcPts val="0"/>
              </a:spcBef>
              <a:spcAft>
                <a:spcPts val="600"/>
              </a:spcAft>
              <a:tabLst>
                <a:tab pos="800100" algn="l"/>
              </a:tabLst>
            </a:pPr>
            <a:r>
              <a:rPr lang="en-US" sz="1600" dirty="0"/>
              <a:t>Nation Fire Protection NFPA 950 calls for compliance with NIEM. Emergency Incident Data Document (EIDD) – NISTIR 8255</a:t>
            </a:r>
          </a:p>
          <a:p>
            <a:pPr marL="800100">
              <a:lnSpc>
                <a:spcPct val="110000"/>
              </a:lnSpc>
              <a:spcBef>
                <a:spcPts val="0"/>
              </a:spcBef>
              <a:spcAft>
                <a:spcPts val="600"/>
              </a:spcAft>
              <a:tabLst>
                <a:tab pos="800100" algn="l"/>
              </a:tabLst>
            </a:pPr>
            <a:r>
              <a:rPr lang="en-US" sz="1600" dirty="0"/>
              <a:t>Model Minimum Uniform Crash Criteria Guideline (MMUCC) – Department of Transportation</a:t>
            </a:r>
          </a:p>
          <a:p>
            <a:pPr marL="800100">
              <a:lnSpc>
                <a:spcPct val="110000"/>
              </a:lnSpc>
              <a:spcBef>
                <a:spcPts val="0"/>
              </a:spcBef>
              <a:spcAft>
                <a:spcPts val="600"/>
              </a:spcAft>
              <a:tabLst>
                <a:tab pos="800100" algn="l"/>
              </a:tabLst>
            </a:pPr>
            <a:r>
              <a:rPr lang="en-US" sz="1600" dirty="0"/>
              <a:t>ANSI 42.42 Radiological Nuclear detectors – CBRN Domain</a:t>
            </a:r>
          </a:p>
          <a:p>
            <a:pPr marL="800100">
              <a:lnSpc>
                <a:spcPct val="110000"/>
              </a:lnSpc>
              <a:spcBef>
                <a:spcPts val="0"/>
              </a:spcBef>
              <a:spcAft>
                <a:spcPts val="600"/>
              </a:spcAft>
              <a:tabLst>
                <a:tab pos="800100" algn="l"/>
              </a:tabLst>
            </a:pPr>
            <a:r>
              <a:rPr lang="en-US" sz="1600" dirty="0"/>
              <a:t>NIST Big Data Framework Vol 7 </a:t>
            </a:r>
          </a:p>
          <a:p>
            <a:pPr marL="800100">
              <a:lnSpc>
                <a:spcPct val="110000"/>
              </a:lnSpc>
              <a:spcBef>
                <a:spcPts val="0"/>
              </a:spcBef>
              <a:spcAft>
                <a:spcPts val="600"/>
              </a:spcAft>
              <a:tabLst>
                <a:tab pos="800100" algn="l"/>
              </a:tabLst>
            </a:pPr>
            <a:r>
              <a:rPr lang="en-US" sz="1600" dirty="0"/>
              <a:t>Biometrics ANSI/NIST ITL Standard – Biometrics Domain</a:t>
            </a:r>
          </a:p>
          <a:p>
            <a:pPr marL="800100">
              <a:lnSpc>
                <a:spcPct val="110000"/>
              </a:lnSpc>
              <a:spcBef>
                <a:spcPts val="0"/>
              </a:spcBef>
              <a:spcAft>
                <a:spcPts val="600"/>
              </a:spcAft>
              <a:tabLst>
                <a:tab pos="800100" algn="l"/>
              </a:tabLst>
            </a:pPr>
            <a:r>
              <a:rPr lang="en-US" sz="1600" dirty="0"/>
              <a:t>Biometric Conformance Test Software (BioCTS)</a:t>
            </a:r>
          </a:p>
          <a:p>
            <a:pPr marL="800100">
              <a:lnSpc>
                <a:spcPct val="110000"/>
              </a:lnSpc>
              <a:spcBef>
                <a:spcPts val="0"/>
              </a:spcBef>
              <a:spcAft>
                <a:spcPts val="600"/>
              </a:spcAft>
              <a:tabLst>
                <a:tab pos="800100" algn="l"/>
              </a:tabLst>
            </a:pPr>
            <a:r>
              <a:rPr lang="en-US" sz="1600" dirty="0"/>
              <a:t>BioCTS for AN-ITL v2 is a desktop application which tests electronic biometric data files, known as transactions, for conformance to NIST Special Publication (SP) 500-290</a:t>
            </a:r>
          </a:p>
          <a:p>
            <a:pPr marL="800100">
              <a:lnSpc>
                <a:spcPct val="110000"/>
              </a:lnSpc>
              <a:spcBef>
                <a:spcPts val="0"/>
              </a:spcBef>
              <a:spcAft>
                <a:spcPts val="600"/>
              </a:spcAft>
              <a:tabLst>
                <a:tab pos="800100" algn="l"/>
              </a:tabLst>
            </a:pPr>
            <a:r>
              <a:rPr lang="en-US" sz="1600" dirty="0"/>
              <a:t>Conformance Test Architecture (CTA) and Test Suite (CTS) called "BioCTS for AN-2011 </a:t>
            </a:r>
            <a:r>
              <a:rPr lang="en-US" sz="1600" dirty="0" err="1"/>
              <a:t>NIEMOpen</a:t>
            </a:r>
            <a:r>
              <a:rPr lang="en-US" sz="1600" dirty="0"/>
              <a:t> XML" designed to test implementations of AN-2011 </a:t>
            </a:r>
            <a:r>
              <a:rPr lang="en-US" sz="1600" dirty="0" err="1"/>
              <a:t>NIEMOpen</a:t>
            </a:r>
            <a:r>
              <a:rPr lang="en-US" sz="1600" dirty="0"/>
              <a:t> XML encoded transactions. </a:t>
            </a:r>
          </a:p>
          <a:p>
            <a:pPr marL="800100">
              <a:lnSpc>
                <a:spcPct val="110000"/>
              </a:lnSpc>
              <a:spcBef>
                <a:spcPts val="0"/>
              </a:spcBef>
              <a:spcAft>
                <a:spcPts val="600"/>
              </a:spcAft>
              <a:tabLst>
                <a:tab pos="800100" algn="l"/>
              </a:tabLst>
            </a:pPr>
            <a:r>
              <a:rPr lang="en-US" sz="1600" dirty="0" err="1"/>
              <a:t>NIEMOpen</a:t>
            </a:r>
            <a:r>
              <a:rPr lang="en-US" sz="1600" dirty="0"/>
              <a:t> cited in patent – Integrated Environment for Developing Information Exchanges patent No: US 8,769,480 B1 Dated July 1, 2014</a:t>
            </a:r>
          </a:p>
        </p:txBody>
      </p:sp>
    </p:spTree>
    <p:extLst>
      <p:ext uri="{BB962C8B-B14F-4D97-AF65-F5344CB8AC3E}">
        <p14:creationId xmlns:p14="http://schemas.microsoft.com/office/powerpoint/2010/main" val="3742919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C625-832D-CE49-8DF3-1F16BBDFDA07}"/>
              </a:ext>
            </a:extLst>
          </p:cNvPr>
          <p:cNvSpPr>
            <a:spLocks noGrp="1"/>
          </p:cNvSpPr>
          <p:nvPr>
            <p:ph type="title"/>
          </p:nvPr>
        </p:nvSpPr>
        <p:spPr/>
        <p:txBody>
          <a:bodyPr/>
          <a:lstStyle/>
          <a:p>
            <a:r>
              <a:rPr lang="en-US" dirty="0"/>
              <a:t>International Users</a:t>
            </a:r>
          </a:p>
        </p:txBody>
      </p:sp>
      <p:sp>
        <p:nvSpPr>
          <p:cNvPr id="4" name="Slide Number Placeholder 3">
            <a:extLst>
              <a:ext uri="{FF2B5EF4-FFF2-40B4-BE49-F238E27FC236}">
                <a16:creationId xmlns:a16="http://schemas.microsoft.com/office/drawing/2014/main" id="{53A0CC06-CAA6-D3C2-EB48-B993324DBFDC}"/>
              </a:ext>
            </a:extLst>
          </p:cNvPr>
          <p:cNvSpPr>
            <a:spLocks noGrp="1"/>
          </p:cNvSpPr>
          <p:nvPr>
            <p:ph type="sldNum" sz="quarter" idx="4"/>
          </p:nvPr>
        </p:nvSpPr>
        <p:spPr/>
        <p:txBody>
          <a:bodyPr/>
          <a:lstStyle/>
          <a:p>
            <a:fld id="{6E6030FC-FB78-5E4D-92EA-5D9433591EA9}" type="slidenum">
              <a:rPr lang="en-US" smtClean="0"/>
              <a:pPr/>
              <a:t>23</a:t>
            </a:fld>
            <a:endParaRPr lang="en-US" dirty="0"/>
          </a:p>
        </p:txBody>
      </p:sp>
      <p:graphicFrame>
        <p:nvGraphicFramePr>
          <p:cNvPr id="5" name="Table 5">
            <a:extLst>
              <a:ext uri="{FF2B5EF4-FFF2-40B4-BE49-F238E27FC236}">
                <a16:creationId xmlns:a16="http://schemas.microsoft.com/office/drawing/2014/main" id="{1A2E4815-F285-DEC0-8292-4B8E9EDB4FD8}"/>
              </a:ext>
            </a:extLst>
          </p:cNvPr>
          <p:cNvGraphicFramePr>
            <a:graphicFrameLocks noGrp="1"/>
          </p:cNvGraphicFramePr>
          <p:nvPr/>
        </p:nvGraphicFramePr>
        <p:xfrm>
          <a:off x="1005456" y="985986"/>
          <a:ext cx="9682671" cy="5153730"/>
        </p:xfrm>
        <a:graphic>
          <a:graphicData uri="http://schemas.openxmlformats.org/drawingml/2006/table">
            <a:tbl>
              <a:tblPr firstRow="1" bandRow="1">
                <a:tableStyleId>{073A0DAA-6AF3-43AB-8588-CEC1D06C72B9}</a:tableStyleId>
              </a:tblPr>
              <a:tblGrid>
                <a:gridCol w="2131785">
                  <a:extLst>
                    <a:ext uri="{9D8B030D-6E8A-4147-A177-3AD203B41FA5}">
                      <a16:colId xmlns:a16="http://schemas.microsoft.com/office/drawing/2014/main" val="4076745793"/>
                    </a:ext>
                  </a:extLst>
                </a:gridCol>
                <a:gridCol w="7550886">
                  <a:extLst>
                    <a:ext uri="{9D8B030D-6E8A-4147-A177-3AD203B41FA5}">
                      <a16:colId xmlns:a16="http://schemas.microsoft.com/office/drawing/2014/main" val="3288781647"/>
                    </a:ext>
                  </a:extLst>
                </a:gridCol>
              </a:tblGrid>
              <a:tr h="372378">
                <a:tc>
                  <a:txBody>
                    <a:bodyPr/>
                    <a:lstStyle/>
                    <a:p>
                      <a:r>
                        <a:rPr lang="en-US" dirty="0"/>
                        <a:t>Region</a:t>
                      </a:r>
                    </a:p>
                  </a:txBody>
                  <a:tcPr/>
                </a:tc>
                <a:tc>
                  <a:txBody>
                    <a:bodyPr/>
                    <a:lstStyle/>
                    <a:p>
                      <a:r>
                        <a:rPr lang="en-US" dirty="0"/>
                        <a:t>Countries</a:t>
                      </a:r>
                    </a:p>
                  </a:txBody>
                  <a:tcPr/>
                </a:tc>
                <a:extLst>
                  <a:ext uri="{0D108BD9-81ED-4DB2-BD59-A6C34878D82A}">
                    <a16:rowId xmlns:a16="http://schemas.microsoft.com/office/drawing/2014/main" val="2732824394"/>
                  </a:ext>
                </a:extLst>
              </a:tr>
              <a:tr h="372378">
                <a:tc>
                  <a:txBody>
                    <a:bodyPr/>
                    <a:lstStyle/>
                    <a:p>
                      <a:r>
                        <a:rPr lang="en-US" dirty="0">
                          <a:solidFill>
                            <a:schemeClr val="tx1">
                              <a:lumMod val="50000"/>
                            </a:schemeClr>
                          </a:solidFill>
                        </a:rPr>
                        <a:t>Asia</a:t>
                      </a:r>
                    </a:p>
                  </a:txBody>
                  <a:tcPr/>
                </a:tc>
                <a:tc>
                  <a:txBody>
                    <a:bodyPr/>
                    <a:lstStyle/>
                    <a:p>
                      <a:r>
                        <a:rPr lang="en-US" dirty="0">
                          <a:solidFill>
                            <a:schemeClr val="tx2"/>
                          </a:solidFill>
                        </a:rPr>
                        <a:t>Japan</a:t>
                      </a:r>
                    </a:p>
                  </a:txBody>
                  <a:tcPr/>
                </a:tc>
                <a:extLst>
                  <a:ext uri="{0D108BD9-81ED-4DB2-BD59-A6C34878D82A}">
                    <a16:rowId xmlns:a16="http://schemas.microsoft.com/office/drawing/2014/main" val="2947335789"/>
                  </a:ext>
                </a:extLst>
              </a:tr>
              <a:tr h="372378">
                <a:tc>
                  <a:txBody>
                    <a:bodyPr/>
                    <a:lstStyle/>
                    <a:p>
                      <a:r>
                        <a:rPr lang="en-US" dirty="0">
                          <a:solidFill>
                            <a:schemeClr val="tx1">
                              <a:lumMod val="50000"/>
                            </a:schemeClr>
                          </a:solidFill>
                        </a:rPr>
                        <a:t>AUSTRALIA</a:t>
                      </a:r>
                    </a:p>
                  </a:txBody>
                  <a:tcPr/>
                </a:tc>
                <a:tc>
                  <a:txBody>
                    <a:bodyPr/>
                    <a:lstStyle/>
                    <a:p>
                      <a:r>
                        <a:rPr lang="en-US" dirty="0">
                          <a:solidFill>
                            <a:schemeClr val="tx2"/>
                          </a:solidFill>
                        </a:rPr>
                        <a:t>Australia Defence Force</a:t>
                      </a:r>
                    </a:p>
                  </a:txBody>
                  <a:tcPr/>
                </a:tc>
                <a:extLst>
                  <a:ext uri="{0D108BD9-81ED-4DB2-BD59-A6C34878D82A}">
                    <a16:rowId xmlns:a16="http://schemas.microsoft.com/office/drawing/2014/main" val="677155882"/>
                  </a:ext>
                </a:extLst>
              </a:tr>
              <a:tr h="372378">
                <a:tc>
                  <a:txBody>
                    <a:bodyPr/>
                    <a:lstStyle/>
                    <a:p>
                      <a:endParaRPr lang="en-US" dirty="0">
                        <a:solidFill>
                          <a:schemeClr val="tx1">
                            <a:lumMod val="50000"/>
                          </a:schemeClr>
                        </a:solidFill>
                      </a:endParaRPr>
                    </a:p>
                  </a:txBody>
                  <a:tcPr/>
                </a:tc>
                <a:tc>
                  <a:txBody>
                    <a:bodyPr/>
                    <a:lstStyle/>
                    <a:p>
                      <a:r>
                        <a:rPr lang="en-US" dirty="0">
                          <a:solidFill>
                            <a:schemeClr val="tx2"/>
                          </a:solidFill>
                        </a:rPr>
                        <a:t>New Zealand</a:t>
                      </a:r>
                    </a:p>
                  </a:txBody>
                  <a:tcPr/>
                </a:tc>
                <a:extLst>
                  <a:ext uri="{0D108BD9-81ED-4DB2-BD59-A6C34878D82A}">
                    <a16:rowId xmlns:a16="http://schemas.microsoft.com/office/drawing/2014/main" val="2165545003"/>
                  </a:ext>
                </a:extLst>
              </a:tr>
              <a:tr h="372378">
                <a:tc>
                  <a:txBody>
                    <a:bodyPr/>
                    <a:lstStyle/>
                    <a:p>
                      <a:r>
                        <a:rPr lang="en-US" dirty="0">
                          <a:solidFill>
                            <a:schemeClr val="tx1">
                              <a:lumMod val="50000"/>
                            </a:schemeClr>
                          </a:solidFill>
                        </a:rPr>
                        <a:t>EUROPE</a:t>
                      </a:r>
                    </a:p>
                  </a:txBody>
                  <a:tcPr/>
                </a:tc>
                <a:tc>
                  <a:txBody>
                    <a:bodyPr/>
                    <a:lstStyle/>
                    <a:p>
                      <a:r>
                        <a:rPr lang="en-US" dirty="0">
                          <a:solidFill>
                            <a:schemeClr val="tx2"/>
                          </a:solidFill>
                        </a:rPr>
                        <a:t>European Commission's Interoperability Solutions for European Public Administrations (ISA) Programme ; Europol; Eurojust + 10 members; Belgium, Sweden</a:t>
                      </a:r>
                    </a:p>
                  </a:txBody>
                  <a:tcPr/>
                </a:tc>
                <a:extLst>
                  <a:ext uri="{0D108BD9-81ED-4DB2-BD59-A6C34878D82A}">
                    <a16:rowId xmlns:a16="http://schemas.microsoft.com/office/drawing/2014/main" val="299347893"/>
                  </a:ext>
                </a:extLst>
              </a:tr>
              <a:tr h="372378">
                <a:tc>
                  <a:txBody>
                    <a:bodyPr/>
                    <a:lstStyle/>
                    <a:p>
                      <a:r>
                        <a:rPr lang="en-US" dirty="0">
                          <a:solidFill>
                            <a:schemeClr val="tx1">
                              <a:lumMod val="50000"/>
                            </a:schemeClr>
                          </a:solidFill>
                        </a:rPr>
                        <a:t>NORTH AMERICA</a:t>
                      </a:r>
                    </a:p>
                  </a:txBody>
                  <a:tcPr/>
                </a:tc>
                <a:tc>
                  <a:txBody>
                    <a:bodyPr/>
                    <a:lstStyle/>
                    <a:p>
                      <a:r>
                        <a:rPr lang="en-US" dirty="0">
                          <a:solidFill>
                            <a:schemeClr val="tx2"/>
                          </a:solidFill>
                        </a:rPr>
                        <a:t>Canada ( Employment and Social Development Canada (ESDC); Canada Border Services Agency; Public Safety Canada (PS); Citizenship and Immigration Canada (CIC), in cooperation with the Royal Canadian Mounted Police (RCMP) and Canada Border Services Agency (CBSA)); US/CANADA/MEXICO (CIOs of Canada, Mexico, and the United States)</a:t>
                      </a:r>
                    </a:p>
                  </a:txBody>
                  <a:tcPr/>
                </a:tc>
                <a:extLst>
                  <a:ext uri="{0D108BD9-81ED-4DB2-BD59-A6C34878D82A}">
                    <a16:rowId xmlns:a16="http://schemas.microsoft.com/office/drawing/2014/main" val="1306069555"/>
                  </a:ext>
                </a:extLst>
              </a:tr>
              <a:tr h="372378">
                <a:tc>
                  <a:txBody>
                    <a:bodyPr/>
                    <a:lstStyle/>
                    <a:p>
                      <a:r>
                        <a:rPr lang="en-US" dirty="0">
                          <a:solidFill>
                            <a:schemeClr val="tx1">
                              <a:lumMod val="50000"/>
                            </a:schemeClr>
                          </a:solidFill>
                        </a:rPr>
                        <a:t>SOUTH AMERICA</a:t>
                      </a:r>
                    </a:p>
                  </a:txBody>
                  <a:tcPr/>
                </a:tc>
                <a:tc>
                  <a:txBody>
                    <a:bodyPr/>
                    <a:lstStyle/>
                    <a:p>
                      <a:r>
                        <a:rPr lang="en-US" dirty="0">
                          <a:solidFill>
                            <a:schemeClr val="tx2"/>
                          </a:solidFill>
                        </a:rPr>
                        <a:t>Columbia</a:t>
                      </a:r>
                    </a:p>
                  </a:txBody>
                  <a:tcPr/>
                </a:tc>
                <a:extLst>
                  <a:ext uri="{0D108BD9-81ED-4DB2-BD59-A6C34878D82A}">
                    <a16:rowId xmlns:a16="http://schemas.microsoft.com/office/drawing/2014/main" val="3907172137"/>
                  </a:ext>
                </a:extLst>
              </a:tr>
              <a:tr h="372378">
                <a:tc>
                  <a:txBody>
                    <a:bodyPr/>
                    <a:lstStyle/>
                    <a:p>
                      <a:r>
                        <a:rPr lang="en-US" dirty="0">
                          <a:solidFill>
                            <a:schemeClr val="tx1">
                              <a:lumMod val="50000"/>
                            </a:schemeClr>
                          </a:solidFill>
                        </a:rPr>
                        <a:t>MULTI - NATIONAL</a:t>
                      </a:r>
                    </a:p>
                  </a:txBody>
                  <a:tcPr/>
                </a:tc>
                <a:tc>
                  <a:txBody>
                    <a:bodyPr/>
                    <a:lstStyle/>
                    <a:p>
                      <a:r>
                        <a:rPr lang="en-US" dirty="0">
                          <a:solidFill>
                            <a:schemeClr val="tx2"/>
                          </a:solidFill>
                        </a:rPr>
                        <a:t>United Nations (UNCEFACT), EU (JOINUP Project)</a:t>
                      </a:r>
                    </a:p>
                  </a:txBody>
                  <a:tcPr/>
                </a:tc>
                <a:extLst>
                  <a:ext uri="{0D108BD9-81ED-4DB2-BD59-A6C34878D82A}">
                    <a16:rowId xmlns:a16="http://schemas.microsoft.com/office/drawing/2014/main" val="4279679630"/>
                  </a:ext>
                </a:extLst>
              </a:tr>
            </a:tbl>
          </a:graphicData>
        </a:graphic>
      </p:graphicFrame>
    </p:spTree>
    <p:extLst>
      <p:ext uri="{BB962C8B-B14F-4D97-AF65-F5344CB8AC3E}">
        <p14:creationId xmlns:p14="http://schemas.microsoft.com/office/powerpoint/2010/main" val="1536431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0FA0E-1C3E-493F-A016-F9618AC80BBB}"/>
              </a:ext>
            </a:extLst>
          </p:cNvPr>
          <p:cNvSpPr>
            <a:spLocks noGrp="1"/>
          </p:cNvSpPr>
          <p:nvPr>
            <p:ph type="title"/>
          </p:nvPr>
        </p:nvSpPr>
        <p:spPr/>
        <p:txBody>
          <a:bodyPr>
            <a:normAutofit/>
          </a:bodyPr>
          <a:lstStyle/>
          <a:p>
            <a:r>
              <a:rPr lang="en-US" sz="2400" dirty="0"/>
              <a:t>Transfer OF GOVERNANCE</a:t>
            </a:r>
          </a:p>
        </p:txBody>
      </p:sp>
      <p:sp>
        <p:nvSpPr>
          <p:cNvPr id="3" name="Text Placeholder 2">
            <a:extLst>
              <a:ext uri="{FF2B5EF4-FFF2-40B4-BE49-F238E27FC236}">
                <a16:creationId xmlns:a16="http://schemas.microsoft.com/office/drawing/2014/main" id="{23EC25C8-861B-4F05-A2CB-5705245EF620}"/>
              </a:ext>
            </a:extLst>
          </p:cNvPr>
          <p:cNvSpPr>
            <a:spLocks noGrp="1"/>
          </p:cNvSpPr>
          <p:nvPr>
            <p:ph type="body" sz="quarter" idx="13"/>
          </p:nvPr>
        </p:nvSpPr>
        <p:spPr>
          <a:xfrm>
            <a:off x="1900062" y="2234759"/>
            <a:ext cx="3695424" cy="3302441"/>
          </a:xfrm>
        </p:spPr>
        <p:txBody>
          <a:bodyPr>
            <a:noAutofit/>
          </a:bodyPr>
          <a:lstStyle/>
          <a:p>
            <a:r>
              <a:rPr lang="en-US" sz="2000" dirty="0"/>
              <a:t>20 October 2022 </a:t>
            </a:r>
            <a:r>
              <a:rPr lang="en-US" sz="2000" dirty="0" err="1"/>
              <a:t>NIEMOpen</a:t>
            </a:r>
            <a:r>
              <a:rPr lang="en-US" sz="2000" dirty="0"/>
              <a:t> ESC is Sunset and </a:t>
            </a:r>
            <a:r>
              <a:rPr lang="en-US" sz="2000" dirty="0" err="1"/>
              <a:t>NIEMOpen</a:t>
            </a:r>
            <a:r>
              <a:rPr lang="en-US" sz="2000" dirty="0"/>
              <a:t> Governance Transitions to the </a:t>
            </a:r>
            <a:r>
              <a:rPr lang="en-US" sz="2000" dirty="0" err="1"/>
              <a:t>NIEMOpen</a:t>
            </a:r>
            <a:r>
              <a:rPr lang="en-US" sz="2000" dirty="0"/>
              <a:t> OPEN Project Governing Board (PGB) under the Auspices of OASIS OPEN Project</a:t>
            </a:r>
          </a:p>
          <a:p>
            <a:endParaRPr lang="en-US" sz="2000" dirty="0"/>
          </a:p>
          <a:p>
            <a:r>
              <a:rPr lang="en-US" sz="2000" dirty="0"/>
              <a:t>ESC Principals remain in an Advisory Role</a:t>
            </a:r>
          </a:p>
          <a:p>
            <a:endParaRPr lang="en-US" sz="2000" dirty="0"/>
          </a:p>
          <a:p>
            <a:r>
              <a:rPr lang="en-US" sz="2000" dirty="0"/>
              <a:t> Dr. Cully Transition Memo                          </a:t>
            </a:r>
          </a:p>
          <a:p>
            <a:endParaRPr lang="en-US" sz="2000" dirty="0"/>
          </a:p>
          <a:p>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77EF6B0D-7438-40F9-88EE-B8912F7DDB7A}"/>
              </a:ext>
            </a:extLst>
          </p:cNvPr>
          <p:cNvSpPr>
            <a:spLocks noGrp="1"/>
          </p:cNvSpPr>
          <p:nvPr>
            <p:ph type="sldNum" sz="quarter" idx="4"/>
          </p:nvPr>
        </p:nvSpPr>
        <p:spPr/>
        <p:txBody>
          <a:bodyPr/>
          <a:lstStyle/>
          <a:p>
            <a:pPr defTabSz="685800"/>
            <a:fld id="{6E6030FC-FB78-5E4D-92EA-5D9433591EA9}" type="slidenum">
              <a:rPr lang="en-US">
                <a:latin typeface="Arial"/>
              </a:rPr>
              <a:pPr defTabSz="685800"/>
              <a:t>24</a:t>
            </a:fld>
            <a:endParaRPr lang="en-US" dirty="0">
              <a:latin typeface="Arial"/>
            </a:endParaRPr>
          </a:p>
        </p:txBody>
      </p:sp>
      <p:pic>
        <p:nvPicPr>
          <p:cNvPr id="6" name="Picture 5" descr="Logo&#10;&#10;Description automatically generated">
            <a:extLst>
              <a:ext uri="{FF2B5EF4-FFF2-40B4-BE49-F238E27FC236}">
                <a16:creationId xmlns:a16="http://schemas.microsoft.com/office/drawing/2014/main" id="{B1CA6D54-16D7-4EFD-9BCC-22FFF638F46C}"/>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259053" y="858417"/>
            <a:ext cx="3048250" cy="906200"/>
          </a:xfrm>
          <a:prstGeom prst="rect">
            <a:avLst/>
          </a:prstGeom>
        </p:spPr>
      </p:pic>
      <p:pic>
        <p:nvPicPr>
          <p:cNvPr id="7" name="Picture 6">
            <a:extLst>
              <a:ext uri="{FF2B5EF4-FFF2-40B4-BE49-F238E27FC236}">
                <a16:creationId xmlns:a16="http://schemas.microsoft.com/office/drawing/2014/main" id="{5828E3AD-2C7E-4518-A7A4-B684B1B60CE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915425" y="1050050"/>
            <a:ext cx="3017520" cy="522935"/>
          </a:xfrm>
          <a:prstGeom prst="rect">
            <a:avLst/>
          </a:prstGeom>
        </p:spPr>
      </p:pic>
      <p:pic>
        <p:nvPicPr>
          <p:cNvPr id="9" name="Picture 8">
            <a:extLst>
              <a:ext uri="{FF2B5EF4-FFF2-40B4-BE49-F238E27FC236}">
                <a16:creationId xmlns:a16="http://schemas.microsoft.com/office/drawing/2014/main" id="{64654E62-171C-4987-A54D-C7F3779E57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6616" y="1021269"/>
            <a:ext cx="1578769" cy="714375"/>
          </a:xfrm>
          <a:prstGeom prst="rect">
            <a:avLst/>
          </a:prstGeom>
        </p:spPr>
      </p:pic>
      <p:pic>
        <p:nvPicPr>
          <p:cNvPr id="8" name="Picture 7" descr="Text, letter&#10;&#10;Description automatically generated">
            <a:extLst>
              <a:ext uri="{FF2B5EF4-FFF2-40B4-BE49-F238E27FC236}">
                <a16:creationId xmlns:a16="http://schemas.microsoft.com/office/drawing/2014/main" id="{DC867A56-1968-4203-B33B-087D187779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2034258"/>
            <a:ext cx="4365208" cy="4683578"/>
          </a:xfrm>
          <a:prstGeom prst="rect">
            <a:avLst/>
          </a:prstGeom>
        </p:spPr>
      </p:pic>
    </p:spTree>
    <p:extLst>
      <p:ext uri="{BB962C8B-B14F-4D97-AF65-F5344CB8AC3E}">
        <p14:creationId xmlns:p14="http://schemas.microsoft.com/office/powerpoint/2010/main" val="1904469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0C44-1B3E-47B1-89C0-9ECB58709038}"/>
              </a:ext>
            </a:extLst>
          </p:cNvPr>
          <p:cNvSpPr>
            <a:spLocks noGrp="1"/>
          </p:cNvSpPr>
          <p:nvPr>
            <p:ph type="title"/>
          </p:nvPr>
        </p:nvSpPr>
        <p:spPr>
          <a:xfrm>
            <a:off x="609600" y="388275"/>
            <a:ext cx="10972800" cy="458748"/>
          </a:xfrm>
        </p:spPr>
        <p:txBody>
          <a:bodyPr>
            <a:normAutofit fontScale="90000"/>
          </a:bodyPr>
          <a:lstStyle/>
          <a:p>
            <a:r>
              <a:rPr lang="en-US" dirty="0"/>
              <a:t>Transition to OASIS open project/governance</a:t>
            </a:r>
          </a:p>
        </p:txBody>
      </p:sp>
      <p:sp>
        <p:nvSpPr>
          <p:cNvPr id="5" name="Slide Number Placeholder 4">
            <a:extLst>
              <a:ext uri="{FF2B5EF4-FFF2-40B4-BE49-F238E27FC236}">
                <a16:creationId xmlns:a16="http://schemas.microsoft.com/office/drawing/2014/main" id="{4A75AB21-EE44-4D70-971A-C55239894CA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7" name="Rectangle 6">
            <a:extLst>
              <a:ext uri="{FF2B5EF4-FFF2-40B4-BE49-F238E27FC236}">
                <a16:creationId xmlns:a16="http://schemas.microsoft.com/office/drawing/2014/main" id="{85729023-19AF-4423-9EBE-7A627540A0D1}"/>
              </a:ext>
            </a:extLst>
          </p:cNvPr>
          <p:cNvSpPr/>
          <p:nvPr/>
        </p:nvSpPr>
        <p:spPr bwMode="auto">
          <a:xfrm>
            <a:off x="4728589" y="1270535"/>
            <a:ext cx="2442232" cy="644892"/>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50" normalizeH="0" baseline="0" noProof="0" dirty="0" err="1">
                <a:ln>
                  <a:noFill/>
                </a:ln>
                <a:solidFill>
                  <a:srgbClr val="1F497D"/>
                </a:solidFill>
                <a:effectLst/>
                <a:uLnTx/>
                <a:uFillTx/>
                <a:latin typeface="Arial"/>
                <a:ea typeface="+mn-ea"/>
                <a:cs typeface="Arial"/>
              </a:rPr>
              <a:t>NIEMOpen</a:t>
            </a:r>
            <a:r>
              <a:rPr kumimoji="0" lang="en-US" sz="1800" b="1" i="0" u="none" strike="noStrike" kern="1200" cap="none" spc="-50" normalizeH="0" baseline="0" noProof="0" dirty="0">
                <a:ln>
                  <a:noFill/>
                </a:ln>
                <a:solidFill>
                  <a:srgbClr val="1F497D"/>
                </a:solidFill>
                <a:effectLst/>
                <a:uLnTx/>
                <a:uFillTx/>
                <a:latin typeface="Arial"/>
                <a:ea typeface="+mn-ea"/>
                <a:cs typeface="Arial"/>
              </a:rPr>
              <a:t> </a:t>
            </a:r>
            <a:r>
              <a:rPr kumimoji="0" lang="en-US" sz="1800" b="0" i="0" u="none" strike="noStrike" kern="1200" cap="none" spc="-50" normalizeH="0" baseline="0" noProof="0" dirty="0">
                <a:ln>
                  <a:noFill/>
                </a:ln>
                <a:solidFill>
                  <a:srgbClr val="1F497D"/>
                </a:solidFill>
                <a:effectLst/>
                <a:uLnTx/>
                <a:uFillTx/>
                <a:latin typeface="Arial"/>
                <a:ea typeface="+mn-ea"/>
                <a:cs typeface="Arial"/>
              </a:rPr>
              <a:t>Open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rPr>
              <a:t>Project Governing Board</a:t>
            </a:r>
          </a:p>
        </p:txBody>
      </p:sp>
      <p:sp>
        <p:nvSpPr>
          <p:cNvPr id="8" name="Rectangle 7">
            <a:extLst>
              <a:ext uri="{FF2B5EF4-FFF2-40B4-BE49-F238E27FC236}">
                <a16:creationId xmlns:a16="http://schemas.microsoft.com/office/drawing/2014/main" id="{1066C2AA-92CE-4425-BA00-6986F0E6412A}"/>
              </a:ext>
            </a:extLst>
          </p:cNvPr>
          <p:cNvSpPr/>
          <p:nvPr/>
        </p:nvSpPr>
        <p:spPr bwMode="auto">
          <a:xfrm>
            <a:off x="1415895" y="1915427"/>
            <a:ext cx="2442232" cy="644892"/>
          </a:xfrm>
          <a:prstGeom prst="rect">
            <a:avLst/>
          </a:prstGeom>
          <a:solidFill>
            <a:schemeClr val="accent4">
              <a:lumMod val="40000"/>
              <a:lumOff val="60000"/>
            </a:schemeClr>
          </a:solidFill>
          <a:ln>
            <a:solidFill>
              <a:schemeClr val="accent4">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rPr>
              <a:t>Executive Liaison Committee</a:t>
            </a:r>
          </a:p>
        </p:txBody>
      </p:sp>
      <p:cxnSp>
        <p:nvCxnSpPr>
          <p:cNvPr id="10" name="Connector: Elbow 9">
            <a:extLst>
              <a:ext uri="{FF2B5EF4-FFF2-40B4-BE49-F238E27FC236}">
                <a16:creationId xmlns:a16="http://schemas.microsoft.com/office/drawing/2014/main" id="{26575F54-E027-4B0C-8C3E-FC3E67550BB1}"/>
              </a:ext>
            </a:extLst>
          </p:cNvPr>
          <p:cNvCxnSpPr>
            <a:stCxn id="8" idx="3"/>
            <a:endCxn id="7" idx="1"/>
          </p:cNvCxnSpPr>
          <p:nvPr/>
        </p:nvCxnSpPr>
        <p:spPr>
          <a:xfrm flipV="1">
            <a:off x="3858127" y="1592981"/>
            <a:ext cx="870462" cy="644892"/>
          </a:xfrm>
          <a:prstGeom prst="bentConnector3">
            <a:avLst/>
          </a:prstGeom>
          <a:ln>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AB9FA8BC-D07A-48CF-9A01-E1BE71523EBD}"/>
              </a:ext>
            </a:extLst>
          </p:cNvPr>
          <p:cNvSpPr/>
          <p:nvPr/>
        </p:nvSpPr>
        <p:spPr bwMode="auto">
          <a:xfrm>
            <a:off x="1415895" y="3024739"/>
            <a:ext cx="2442232" cy="644892"/>
          </a:xfrm>
          <a:prstGeom prst="rect">
            <a:avLst/>
          </a:prstGeom>
          <a:solidFill>
            <a:schemeClr val="accent6">
              <a:lumMod val="40000"/>
              <a:lumOff val="60000"/>
            </a:schemeClr>
          </a:solidFill>
          <a:ln>
            <a:solidFill>
              <a:schemeClr val="accent6">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rPr>
              <a:t>Technical Steering Committee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50" normalizeH="0" baseline="0" noProof="0" dirty="0">
                <a:ln>
                  <a:noFill/>
                </a:ln>
                <a:solidFill>
                  <a:srgbClr val="EEECE1">
                    <a:lumMod val="10000"/>
                  </a:srgbClr>
                </a:solidFill>
                <a:effectLst/>
                <a:uLnTx/>
                <a:uFillTx/>
                <a:latin typeface="Arial"/>
                <a:ea typeface="+mn-ea"/>
                <a:cs typeface="Arial"/>
              </a:rPr>
              <a:t>(</a:t>
            </a:r>
            <a:r>
              <a:rPr kumimoji="0" lang="en-US" sz="1200" b="1" i="1" u="none" strike="noStrike" kern="1200" cap="none" spc="-50" normalizeH="0" baseline="0" noProof="0" dirty="0" err="1">
                <a:ln>
                  <a:noFill/>
                </a:ln>
                <a:solidFill>
                  <a:srgbClr val="EEECE1">
                    <a:lumMod val="10000"/>
                  </a:srgbClr>
                </a:solidFill>
                <a:effectLst/>
                <a:uLnTx/>
                <a:uFillTx/>
                <a:latin typeface="Arial"/>
                <a:ea typeface="+mn-ea"/>
                <a:cs typeface="Arial"/>
              </a:rPr>
              <a:t>NIEMOpen</a:t>
            </a:r>
            <a:r>
              <a:rPr kumimoji="0" lang="en-US" sz="1200" b="1" i="1" u="none" strike="noStrike" kern="1200" cap="none" spc="-50" normalizeH="0" baseline="0" noProof="0" dirty="0">
                <a:ln>
                  <a:noFill/>
                </a:ln>
                <a:solidFill>
                  <a:srgbClr val="EEECE1">
                    <a:lumMod val="10000"/>
                  </a:srgbClr>
                </a:solidFill>
                <a:effectLst/>
                <a:uLnTx/>
                <a:uFillTx/>
                <a:latin typeface="Arial"/>
                <a:ea typeface="+mn-ea"/>
                <a:cs typeface="Arial"/>
              </a:rPr>
              <a:t> </a:t>
            </a:r>
            <a:r>
              <a:rPr kumimoji="0" lang="en-US" sz="1200" b="1" i="1" u="sng" strike="noStrike" kern="1200" cap="none" spc="-50" normalizeH="0" baseline="0" noProof="0" dirty="0">
                <a:ln>
                  <a:noFill/>
                </a:ln>
                <a:solidFill>
                  <a:srgbClr val="9BBB59">
                    <a:lumMod val="75000"/>
                  </a:srgbClr>
                </a:solidFill>
                <a:effectLst/>
                <a:uLnTx/>
                <a:uFillTx/>
                <a:latin typeface="Arial"/>
                <a:ea typeface="+mn-ea"/>
                <a:cs typeface="Arial"/>
              </a:rPr>
              <a:t>NMO</a:t>
            </a:r>
            <a:r>
              <a:rPr kumimoji="0" lang="en-US" sz="1200" b="1" i="1" u="none" strike="noStrike" kern="1200" cap="none" spc="-50" normalizeH="0" baseline="0" noProof="0" dirty="0">
                <a:ln>
                  <a:noFill/>
                </a:ln>
                <a:solidFill>
                  <a:srgbClr val="EEECE1">
                    <a:lumMod val="10000"/>
                  </a:srgbClr>
                </a:solidFill>
                <a:effectLst/>
                <a:uLnTx/>
                <a:uFillTx/>
                <a:latin typeface="Arial"/>
                <a:ea typeface="+mn-ea"/>
                <a:cs typeface="Arial"/>
              </a:rPr>
              <a:t>)</a:t>
            </a:r>
          </a:p>
        </p:txBody>
      </p:sp>
      <p:sp>
        <p:nvSpPr>
          <p:cNvPr id="16" name="Rectangle 15">
            <a:extLst>
              <a:ext uri="{FF2B5EF4-FFF2-40B4-BE49-F238E27FC236}">
                <a16:creationId xmlns:a16="http://schemas.microsoft.com/office/drawing/2014/main" id="{07DBDC7B-6652-45C7-AC82-92D7E553F022}"/>
              </a:ext>
            </a:extLst>
          </p:cNvPr>
          <p:cNvSpPr/>
          <p:nvPr/>
        </p:nvSpPr>
        <p:spPr bwMode="auto">
          <a:xfrm>
            <a:off x="4728589" y="3058427"/>
            <a:ext cx="2442232" cy="644892"/>
          </a:xfrm>
          <a:prstGeom prst="rect">
            <a:avLst/>
          </a:prstGeom>
          <a:solidFill>
            <a:schemeClr val="accent6">
              <a:lumMod val="40000"/>
              <a:lumOff val="60000"/>
            </a:schemeClr>
          </a:solidFill>
          <a:ln>
            <a:solidFill>
              <a:schemeClr val="accent6">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rPr>
              <a:t>Technical Steering Committee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50" normalizeH="0" baseline="0" noProof="0" dirty="0">
                <a:ln>
                  <a:noFill/>
                </a:ln>
                <a:solidFill>
                  <a:srgbClr val="EEECE1">
                    <a:lumMod val="10000"/>
                  </a:srgbClr>
                </a:solidFill>
                <a:effectLst/>
                <a:uLnTx/>
                <a:uFillTx/>
                <a:latin typeface="Arial"/>
                <a:ea typeface="+mn-ea"/>
                <a:cs typeface="Arial"/>
              </a:rPr>
              <a:t>(</a:t>
            </a:r>
            <a:r>
              <a:rPr kumimoji="0" lang="en-US" sz="1200" b="1" i="1" u="none" strike="noStrike" kern="1200" cap="none" spc="-50" normalizeH="0" baseline="0" noProof="0" dirty="0" err="1">
                <a:ln>
                  <a:noFill/>
                </a:ln>
                <a:solidFill>
                  <a:srgbClr val="EEECE1">
                    <a:lumMod val="10000"/>
                  </a:srgbClr>
                </a:solidFill>
                <a:effectLst/>
                <a:uLnTx/>
                <a:uFillTx/>
                <a:latin typeface="Arial"/>
                <a:ea typeface="+mn-ea"/>
                <a:cs typeface="Arial"/>
              </a:rPr>
              <a:t>NIEMOpen</a:t>
            </a:r>
            <a:r>
              <a:rPr kumimoji="0" lang="en-US" sz="1200" b="1" i="1" u="none" strike="noStrike" kern="1200" cap="none" spc="-50" normalizeH="0" baseline="0" noProof="0" dirty="0">
                <a:ln>
                  <a:noFill/>
                </a:ln>
                <a:solidFill>
                  <a:srgbClr val="EEECE1">
                    <a:lumMod val="10000"/>
                  </a:srgbClr>
                </a:solidFill>
                <a:effectLst/>
                <a:uLnTx/>
                <a:uFillTx/>
                <a:latin typeface="Arial"/>
                <a:ea typeface="+mn-ea"/>
                <a:cs typeface="Arial"/>
              </a:rPr>
              <a:t> </a:t>
            </a:r>
            <a:r>
              <a:rPr kumimoji="0" lang="en-US" sz="1200" b="1" i="1" u="sng" strike="noStrike" kern="1200" cap="none" spc="-50" normalizeH="0" baseline="0" noProof="0" dirty="0">
                <a:ln>
                  <a:noFill/>
                </a:ln>
                <a:solidFill>
                  <a:srgbClr val="FF0000"/>
                </a:solidFill>
                <a:effectLst/>
                <a:uLnTx/>
                <a:uFillTx/>
                <a:latin typeface="Arial"/>
                <a:ea typeface="+mn-ea"/>
                <a:cs typeface="Arial"/>
              </a:rPr>
              <a:t>NBAC</a:t>
            </a:r>
            <a:r>
              <a:rPr kumimoji="0" lang="en-US" sz="1200" b="1" i="1" u="none" strike="noStrike" kern="1200" cap="none" spc="-50" normalizeH="0" baseline="0" noProof="0" dirty="0">
                <a:ln>
                  <a:noFill/>
                </a:ln>
                <a:solidFill>
                  <a:srgbClr val="EEECE1">
                    <a:lumMod val="10000"/>
                  </a:srgbClr>
                </a:solidFill>
                <a:effectLst/>
                <a:uLnTx/>
                <a:uFillTx/>
                <a:latin typeface="Arial"/>
                <a:ea typeface="+mn-ea"/>
                <a:cs typeface="Arial"/>
              </a:rPr>
              <a:t>)</a:t>
            </a:r>
          </a:p>
        </p:txBody>
      </p:sp>
      <p:pic>
        <p:nvPicPr>
          <p:cNvPr id="18" name="Picture 17" descr="Logo&#10;&#10;Description automatically generated">
            <a:extLst>
              <a:ext uri="{FF2B5EF4-FFF2-40B4-BE49-F238E27FC236}">
                <a16:creationId xmlns:a16="http://schemas.microsoft.com/office/drawing/2014/main" id="{FA7EA71D-48A3-49F4-B3C9-D6D8FA72AB2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36294" y="1324075"/>
            <a:ext cx="284346" cy="284346"/>
          </a:xfrm>
          <a:prstGeom prst="rect">
            <a:avLst/>
          </a:prstGeom>
        </p:spPr>
      </p:pic>
      <p:sp>
        <p:nvSpPr>
          <p:cNvPr id="19" name="Rectangle 18">
            <a:extLst>
              <a:ext uri="{FF2B5EF4-FFF2-40B4-BE49-F238E27FC236}">
                <a16:creationId xmlns:a16="http://schemas.microsoft.com/office/drawing/2014/main" id="{14799F0B-3000-42A8-A5F3-53B7C4BB4951}"/>
              </a:ext>
            </a:extLst>
          </p:cNvPr>
          <p:cNvSpPr/>
          <p:nvPr/>
        </p:nvSpPr>
        <p:spPr bwMode="auto">
          <a:xfrm>
            <a:off x="8041283" y="3058427"/>
            <a:ext cx="2442232" cy="644892"/>
          </a:xfrm>
          <a:prstGeom prst="rect">
            <a:avLst/>
          </a:prstGeom>
          <a:solidFill>
            <a:schemeClr val="accent6">
              <a:lumMod val="40000"/>
              <a:lumOff val="60000"/>
            </a:schemeClr>
          </a:solidFill>
          <a:ln>
            <a:solidFill>
              <a:schemeClr val="accent6">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rPr>
              <a:t>Technical Steering Committee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50" normalizeH="0" baseline="0" noProof="0" dirty="0">
                <a:ln>
                  <a:noFill/>
                </a:ln>
                <a:solidFill>
                  <a:srgbClr val="EEECE1">
                    <a:lumMod val="10000"/>
                  </a:srgbClr>
                </a:solidFill>
                <a:effectLst/>
                <a:uLnTx/>
                <a:uFillTx/>
                <a:latin typeface="Arial"/>
                <a:ea typeface="+mn-ea"/>
                <a:cs typeface="Arial"/>
              </a:rPr>
              <a:t>(</a:t>
            </a:r>
            <a:r>
              <a:rPr kumimoji="0" lang="en-US" sz="1200" b="1" i="1" u="none" strike="noStrike" kern="1200" cap="none" spc="-50" normalizeH="0" baseline="0" noProof="0" dirty="0" err="1">
                <a:ln>
                  <a:noFill/>
                </a:ln>
                <a:solidFill>
                  <a:srgbClr val="EEECE1">
                    <a:lumMod val="10000"/>
                  </a:srgbClr>
                </a:solidFill>
                <a:effectLst/>
                <a:uLnTx/>
                <a:uFillTx/>
                <a:latin typeface="Arial"/>
                <a:ea typeface="+mn-ea"/>
                <a:cs typeface="Arial"/>
              </a:rPr>
              <a:t>NIEMOpen</a:t>
            </a:r>
            <a:r>
              <a:rPr kumimoji="0" lang="en-US" sz="1200" b="1" i="1" u="none" strike="noStrike" kern="1200" cap="none" spc="-50" normalizeH="0" baseline="0" noProof="0" dirty="0">
                <a:ln>
                  <a:noFill/>
                </a:ln>
                <a:solidFill>
                  <a:srgbClr val="EEECE1">
                    <a:lumMod val="10000"/>
                  </a:srgbClr>
                </a:solidFill>
                <a:effectLst/>
                <a:uLnTx/>
                <a:uFillTx/>
                <a:latin typeface="Arial"/>
                <a:ea typeface="+mn-ea"/>
                <a:cs typeface="Arial"/>
              </a:rPr>
              <a:t> </a:t>
            </a:r>
            <a:r>
              <a:rPr kumimoji="0" lang="en-US" sz="1200" b="1" i="1" u="sng" strike="noStrike" kern="1200" cap="none" spc="-50" normalizeH="0" baseline="0" noProof="0" dirty="0">
                <a:ln>
                  <a:noFill/>
                </a:ln>
                <a:solidFill>
                  <a:srgbClr val="1F497D">
                    <a:lumMod val="75000"/>
                  </a:srgbClr>
                </a:solidFill>
                <a:effectLst/>
                <a:uLnTx/>
                <a:uFillTx/>
                <a:latin typeface="Arial"/>
                <a:ea typeface="+mn-ea"/>
                <a:cs typeface="Arial"/>
              </a:rPr>
              <a:t>NTAC</a:t>
            </a:r>
            <a:r>
              <a:rPr kumimoji="0" lang="en-US" sz="1200" b="1" i="1" u="none" strike="noStrike" kern="1200" cap="none" spc="-50" normalizeH="0" baseline="0" noProof="0" dirty="0">
                <a:ln>
                  <a:noFill/>
                </a:ln>
                <a:solidFill>
                  <a:srgbClr val="EEECE1">
                    <a:lumMod val="10000"/>
                  </a:srgbClr>
                </a:solidFill>
                <a:effectLst/>
                <a:uLnTx/>
                <a:uFillTx/>
                <a:latin typeface="Arial"/>
                <a:ea typeface="+mn-ea"/>
                <a:cs typeface="Arial"/>
              </a:rPr>
              <a:t>)</a:t>
            </a:r>
          </a:p>
        </p:txBody>
      </p:sp>
      <p:cxnSp>
        <p:nvCxnSpPr>
          <p:cNvPr id="21" name="Connector: Elbow 20">
            <a:extLst>
              <a:ext uri="{FF2B5EF4-FFF2-40B4-BE49-F238E27FC236}">
                <a16:creationId xmlns:a16="http://schemas.microsoft.com/office/drawing/2014/main" id="{891908E6-DF25-4BAB-990A-1D00264CA27E}"/>
              </a:ext>
            </a:extLst>
          </p:cNvPr>
          <p:cNvCxnSpPr>
            <a:stCxn id="7" idx="2"/>
            <a:endCxn id="13" idx="0"/>
          </p:cNvCxnSpPr>
          <p:nvPr/>
        </p:nvCxnSpPr>
        <p:spPr>
          <a:xfrm rot="5400000">
            <a:off x="3738702" y="813736"/>
            <a:ext cx="1109312" cy="3312694"/>
          </a:xfrm>
          <a:prstGeom prst="bentConnector3">
            <a:avLst>
              <a:gd name="adj1" fmla="val 76030"/>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E4D03A3E-ED91-4FFD-B13A-1B4F0951A2F0}"/>
              </a:ext>
            </a:extLst>
          </p:cNvPr>
          <p:cNvCxnSpPr>
            <a:stCxn id="7" idx="2"/>
            <a:endCxn id="19" idx="0"/>
          </p:cNvCxnSpPr>
          <p:nvPr/>
        </p:nvCxnSpPr>
        <p:spPr>
          <a:xfrm rot="16200000" flipH="1">
            <a:off x="7034552" y="830580"/>
            <a:ext cx="1143000" cy="3312694"/>
          </a:xfrm>
          <a:prstGeom prst="bentConnector3">
            <a:avLst>
              <a:gd name="adj1" fmla="val 73579"/>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2EAF4C4-3CDC-4084-AA61-E5C730AD717C}"/>
              </a:ext>
            </a:extLst>
          </p:cNvPr>
          <p:cNvCxnSpPr>
            <a:stCxn id="7" idx="2"/>
            <a:endCxn id="16" idx="0"/>
          </p:cNvCxnSpPr>
          <p:nvPr/>
        </p:nvCxnSpPr>
        <p:spPr>
          <a:xfrm>
            <a:off x="5949705" y="1915427"/>
            <a:ext cx="0" cy="1143000"/>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EA9A09E5-8FA5-42C4-89AE-40C68927A7A1}"/>
              </a:ext>
            </a:extLst>
          </p:cNvPr>
          <p:cNvSpPr/>
          <p:nvPr/>
        </p:nvSpPr>
        <p:spPr bwMode="auto">
          <a:xfrm>
            <a:off x="1448648" y="4134051"/>
            <a:ext cx="2442232" cy="644892"/>
          </a:xfrm>
          <a:prstGeom prst="rect">
            <a:avLst/>
          </a:prstGeom>
          <a:solidFill>
            <a:schemeClr val="accent1">
              <a:lumMod val="40000"/>
              <a:lumOff val="60000"/>
            </a:schemeClr>
          </a:solidFill>
          <a:ln>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rPr>
              <a:t>Domain X</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50" normalizeH="0" baseline="0" noProof="0" dirty="0">
                <a:ln>
                  <a:noFill/>
                </a:ln>
                <a:solidFill>
                  <a:srgbClr val="EEECE1">
                    <a:lumMod val="10000"/>
                  </a:srgbClr>
                </a:solidFill>
                <a:effectLst/>
                <a:uLnTx/>
                <a:uFillTx/>
                <a:latin typeface="Arial"/>
                <a:ea typeface="+mn-ea"/>
                <a:cs typeface="Arial"/>
              </a:rPr>
              <a:t>(ex. MilOps)</a:t>
            </a:r>
          </a:p>
        </p:txBody>
      </p:sp>
      <p:sp>
        <p:nvSpPr>
          <p:cNvPr id="31" name="Rectangle 30">
            <a:extLst>
              <a:ext uri="{FF2B5EF4-FFF2-40B4-BE49-F238E27FC236}">
                <a16:creationId xmlns:a16="http://schemas.microsoft.com/office/drawing/2014/main" id="{589156E7-9008-46C1-9A63-9B6220208606}"/>
              </a:ext>
            </a:extLst>
          </p:cNvPr>
          <p:cNvSpPr/>
          <p:nvPr/>
        </p:nvSpPr>
        <p:spPr bwMode="auto">
          <a:xfrm>
            <a:off x="8041283" y="4126830"/>
            <a:ext cx="2442232" cy="644892"/>
          </a:xfrm>
          <a:prstGeom prst="rect">
            <a:avLst/>
          </a:prstGeom>
          <a:solidFill>
            <a:schemeClr val="accent1">
              <a:lumMod val="40000"/>
              <a:lumOff val="60000"/>
            </a:schemeClr>
          </a:solidFill>
          <a:ln>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rPr>
              <a:t>Domain 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50" normalizeH="0" baseline="0" noProof="0" dirty="0">
                <a:ln>
                  <a:noFill/>
                </a:ln>
                <a:solidFill>
                  <a:srgbClr val="EEECE1">
                    <a:lumMod val="10000"/>
                  </a:srgbClr>
                </a:solidFill>
                <a:effectLst/>
                <a:uLnTx/>
                <a:uFillTx/>
                <a:latin typeface="Arial"/>
                <a:ea typeface="+mn-ea"/>
                <a:cs typeface="Arial"/>
              </a:rPr>
              <a:t>(ex. Cyber)</a:t>
            </a:r>
          </a:p>
        </p:txBody>
      </p:sp>
      <p:sp>
        <p:nvSpPr>
          <p:cNvPr id="32" name="Rectangle 31">
            <a:extLst>
              <a:ext uri="{FF2B5EF4-FFF2-40B4-BE49-F238E27FC236}">
                <a16:creationId xmlns:a16="http://schemas.microsoft.com/office/drawing/2014/main" id="{27F925DD-0575-4289-B22E-C8515ABC215D}"/>
              </a:ext>
            </a:extLst>
          </p:cNvPr>
          <p:cNvSpPr/>
          <p:nvPr/>
        </p:nvSpPr>
        <p:spPr bwMode="auto">
          <a:xfrm>
            <a:off x="4728589" y="4201427"/>
            <a:ext cx="2442232" cy="644892"/>
          </a:xfrm>
          <a:prstGeom prst="rect">
            <a:avLst/>
          </a:prstGeom>
          <a:solidFill>
            <a:schemeClr val="accent1">
              <a:lumMod val="40000"/>
              <a:lumOff val="60000"/>
            </a:schemeClr>
          </a:solidFill>
          <a:ln>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err="1">
                <a:ln>
                  <a:noFill/>
                </a:ln>
                <a:solidFill>
                  <a:srgbClr val="EEECE1">
                    <a:lumMod val="10000"/>
                  </a:srgbClr>
                </a:solidFill>
                <a:effectLst/>
                <a:uLnTx/>
                <a:uFillTx/>
                <a:latin typeface="Arial"/>
                <a:ea typeface="+mn-ea"/>
                <a:cs typeface="Arial"/>
              </a:rPr>
              <a:t>NIEMOpen</a:t>
            </a:r>
            <a:r>
              <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rPr>
              <a:t> CORE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endParaRPr>
          </a:p>
        </p:txBody>
      </p:sp>
      <p:sp>
        <p:nvSpPr>
          <p:cNvPr id="34" name="Pentagon 33">
            <a:extLst>
              <a:ext uri="{FF2B5EF4-FFF2-40B4-BE49-F238E27FC236}">
                <a16:creationId xmlns:a16="http://schemas.microsoft.com/office/drawing/2014/main" id="{9CBE9292-4742-4EC6-9FD8-874AEF64B20E}"/>
              </a:ext>
            </a:extLst>
          </p:cNvPr>
          <p:cNvSpPr/>
          <p:nvPr/>
        </p:nvSpPr>
        <p:spPr bwMode="auto">
          <a:xfrm>
            <a:off x="2705991" y="5243363"/>
            <a:ext cx="1365986" cy="991401"/>
          </a:xfrm>
          <a:prstGeom prst="pentagon">
            <a:avLst/>
          </a:prstGeom>
          <a:solidFill>
            <a:srgbClr val="FFFF00"/>
          </a:solidFill>
          <a:ln w="19050">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900" b="1" i="0" u="none" strike="noStrike" kern="1200" cap="none" spc="-50" normalizeH="0" baseline="0" noProof="0" dirty="0">
                <a:ln>
                  <a:noFill/>
                </a:ln>
                <a:solidFill>
                  <a:srgbClr val="EEECE1">
                    <a:lumMod val="10000"/>
                  </a:srgbClr>
                </a:solidFill>
                <a:effectLst/>
                <a:uLnTx/>
                <a:uFillTx/>
                <a:latin typeface="Arial"/>
                <a:ea typeface="+mn-ea"/>
                <a:cs typeface="Arial"/>
              </a:rPr>
              <a:t>Communities of Interest</a:t>
            </a:r>
          </a:p>
        </p:txBody>
      </p:sp>
      <p:sp>
        <p:nvSpPr>
          <p:cNvPr id="35" name="Pentagon 34">
            <a:extLst>
              <a:ext uri="{FF2B5EF4-FFF2-40B4-BE49-F238E27FC236}">
                <a16:creationId xmlns:a16="http://schemas.microsoft.com/office/drawing/2014/main" id="{70005897-F6FC-4478-BC26-ED9536D3600A}"/>
              </a:ext>
            </a:extLst>
          </p:cNvPr>
          <p:cNvSpPr/>
          <p:nvPr/>
        </p:nvSpPr>
        <p:spPr bwMode="auto">
          <a:xfrm>
            <a:off x="1194514" y="5243364"/>
            <a:ext cx="1365986" cy="991401"/>
          </a:xfrm>
          <a:prstGeom prst="pentagon">
            <a:avLst/>
          </a:prstGeom>
          <a:solidFill>
            <a:schemeClr val="accent2">
              <a:lumMod val="40000"/>
              <a:lumOff val="60000"/>
            </a:schemeClr>
          </a:solidFill>
          <a:ln w="19050">
            <a:solidFill>
              <a:schemeClr val="accent2">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900" b="1" i="0" u="none" strike="noStrike" kern="1200" cap="none" spc="-50" normalizeH="0" baseline="0" noProof="0" dirty="0">
                <a:ln>
                  <a:noFill/>
                </a:ln>
                <a:solidFill>
                  <a:srgbClr val="EEECE1">
                    <a:lumMod val="10000"/>
                  </a:srgbClr>
                </a:solidFill>
                <a:effectLst/>
                <a:uLnTx/>
                <a:uFillTx/>
                <a:latin typeface="Arial"/>
                <a:ea typeface="+mn-ea"/>
                <a:cs typeface="Arial"/>
              </a:rPr>
              <a:t>Governance</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900" b="1" i="0" u="none" strike="noStrike" kern="1200" cap="none" spc="-50" normalizeH="0" baseline="0" noProof="0" dirty="0">
                <a:ln>
                  <a:noFill/>
                </a:ln>
                <a:solidFill>
                  <a:srgbClr val="EEECE1">
                    <a:lumMod val="10000"/>
                  </a:srgbClr>
                </a:solidFill>
                <a:effectLst/>
                <a:uLnTx/>
                <a:uFillTx/>
                <a:latin typeface="Arial"/>
                <a:ea typeface="+mn-ea"/>
                <a:cs typeface="Arial"/>
              </a:rPr>
              <a:t>Committee</a:t>
            </a:r>
          </a:p>
        </p:txBody>
      </p:sp>
      <p:cxnSp>
        <p:nvCxnSpPr>
          <p:cNvPr id="37" name="Connector: Elbow 36">
            <a:extLst>
              <a:ext uri="{FF2B5EF4-FFF2-40B4-BE49-F238E27FC236}">
                <a16:creationId xmlns:a16="http://schemas.microsoft.com/office/drawing/2014/main" id="{3D9803BF-833C-4CCF-B654-F5AD113370C2}"/>
              </a:ext>
            </a:extLst>
          </p:cNvPr>
          <p:cNvCxnSpPr>
            <a:cxnSpLocks/>
          </p:cNvCxnSpPr>
          <p:nvPr/>
        </p:nvCxnSpPr>
        <p:spPr>
          <a:xfrm rot="5400000">
            <a:off x="4094369" y="2278716"/>
            <a:ext cx="430732" cy="3279941"/>
          </a:xfrm>
          <a:prstGeom prst="bentConnector3">
            <a:avLst/>
          </a:prstGeom>
          <a:ln>
            <a:solidFill>
              <a:srgbClr val="004486"/>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nector: Elbow 38">
            <a:extLst>
              <a:ext uri="{FF2B5EF4-FFF2-40B4-BE49-F238E27FC236}">
                <a16:creationId xmlns:a16="http://schemas.microsoft.com/office/drawing/2014/main" id="{83B89BA8-4B7F-488A-BFC3-ECC116B2076E}"/>
              </a:ext>
            </a:extLst>
          </p:cNvPr>
          <p:cNvCxnSpPr>
            <a:cxnSpLocks/>
          </p:cNvCxnSpPr>
          <p:nvPr/>
        </p:nvCxnSpPr>
        <p:spPr>
          <a:xfrm rot="16200000" flipH="1">
            <a:off x="7394298" y="2258728"/>
            <a:ext cx="423511" cy="3312694"/>
          </a:xfrm>
          <a:prstGeom prst="bentConnector3">
            <a:avLst/>
          </a:prstGeom>
          <a:ln>
            <a:solidFill>
              <a:srgbClr val="004486"/>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0D120DA-2132-41D4-A159-E40763E31AEF}"/>
              </a:ext>
            </a:extLst>
          </p:cNvPr>
          <p:cNvCxnSpPr>
            <a:stCxn id="16" idx="2"/>
            <a:endCxn id="32" idx="0"/>
          </p:cNvCxnSpPr>
          <p:nvPr/>
        </p:nvCxnSpPr>
        <p:spPr>
          <a:xfrm>
            <a:off x="5949705" y="3703319"/>
            <a:ext cx="0" cy="498108"/>
          </a:xfrm>
          <a:prstGeom prst="straightConnector1">
            <a:avLst/>
          </a:prstGeom>
          <a:ln>
            <a:solidFill>
              <a:srgbClr val="004486"/>
            </a:solidFill>
            <a:tailEnd type="triangle"/>
          </a:ln>
        </p:spPr>
        <p:style>
          <a:lnRef idx="2">
            <a:schemeClr val="accent1"/>
          </a:lnRef>
          <a:fillRef idx="0">
            <a:schemeClr val="accent1"/>
          </a:fillRef>
          <a:effectRef idx="1">
            <a:schemeClr val="accent1"/>
          </a:effectRef>
          <a:fontRef idx="minor">
            <a:schemeClr val="tx1"/>
          </a:fontRef>
        </p:style>
      </p:cxnSp>
      <p:cxnSp>
        <p:nvCxnSpPr>
          <p:cNvPr id="43" name="Connector: Elbow 42">
            <a:extLst>
              <a:ext uri="{FF2B5EF4-FFF2-40B4-BE49-F238E27FC236}">
                <a16:creationId xmlns:a16="http://schemas.microsoft.com/office/drawing/2014/main" id="{91538318-6D0A-4448-932B-050B31F266D1}"/>
              </a:ext>
            </a:extLst>
          </p:cNvPr>
          <p:cNvCxnSpPr>
            <a:stCxn id="30" idx="2"/>
            <a:endCxn id="35" idx="0"/>
          </p:cNvCxnSpPr>
          <p:nvPr/>
        </p:nvCxnSpPr>
        <p:spPr>
          <a:xfrm rot="5400000">
            <a:off x="2041426" y="4615025"/>
            <a:ext cx="464421" cy="792257"/>
          </a:xfrm>
          <a:prstGeom prst="bentConnector3">
            <a:avLst/>
          </a:prstGeom>
          <a:ln>
            <a:solidFill>
              <a:srgbClr val="004486"/>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80CBEA8D-9BB1-4FF3-B3E2-C5B18E051049}"/>
              </a:ext>
            </a:extLst>
          </p:cNvPr>
          <p:cNvCxnSpPr>
            <a:stCxn id="30" idx="2"/>
            <a:endCxn id="34" idx="0"/>
          </p:cNvCxnSpPr>
          <p:nvPr/>
        </p:nvCxnSpPr>
        <p:spPr>
          <a:xfrm rot="16200000" flipH="1">
            <a:off x="2797164" y="4651543"/>
            <a:ext cx="464420" cy="719220"/>
          </a:xfrm>
          <a:prstGeom prst="bentConnector3">
            <a:avLst/>
          </a:prstGeom>
          <a:ln>
            <a:solidFill>
              <a:srgbClr val="00448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188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23CEA6-1216-46A3-8D21-1A7FFF634CB0}"/>
              </a:ext>
            </a:extLst>
          </p:cNvPr>
          <p:cNvSpPr>
            <a:spLocks noGrp="1"/>
          </p:cNvSpPr>
          <p:nvPr>
            <p:ph sz="quarter" idx="11"/>
          </p:nvPr>
        </p:nvSpPr>
        <p:spPr>
          <a:xfrm>
            <a:off x="587444" y="709397"/>
            <a:ext cx="2465533" cy="2282783"/>
          </a:xfrm>
        </p:spPr>
        <p:txBody>
          <a:bodyPr>
            <a:noAutofit/>
          </a:bodyPr>
          <a:lstStyle/>
          <a:p>
            <a:r>
              <a:rPr lang="en-US" sz="1200" b="1" dirty="0">
                <a:solidFill>
                  <a:schemeClr val="bg2">
                    <a:lumMod val="10000"/>
                  </a:schemeClr>
                </a:solidFill>
              </a:rPr>
              <a:t>Sponsors</a:t>
            </a:r>
          </a:p>
          <a:p>
            <a:pPr lvl="1"/>
            <a:r>
              <a:rPr lang="en-US" sz="1200" dirty="0">
                <a:solidFill>
                  <a:schemeClr val="bg2">
                    <a:lumMod val="10000"/>
                  </a:schemeClr>
                </a:solidFill>
              </a:rPr>
              <a:t>JS J6</a:t>
            </a:r>
          </a:p>
          <a:p>
            <a:pPr lvl="1"/>
            <a:r>
              <a:rPr lang="en-US" sz="1200" dirty="0">
                <a:solidFill>
                  <a:schemeClr val="bg2">
                    <a:lumMod val="10000"/>
                  </a:schemeClr>
                </a:solidFill>
              </a:rPr>
              <a:t>DHS S&amp;T</a:t>
            </a:r>
          </a:p>
          <a:p>
            <a:pPr lvl="1"/>
            <a:r>
              <a:rPr lang="en-US" sz="1200" dirty="0">
                <a:solidFill>
                  <a:schemeClr val="bg2">
                    <a:lumMod val="10000"/>
                  </a:schemeClr>
                </a:solidFill>
              </a:rPr>
              <a:t>Equivant</a:t>
            </a:r>
          </a:p>
          <a:p>
            <a:pPr lvl="1"/>
            <a:r>
              <a:rPr lang="en-US" sz="1200" dirty="0">
                <a:solidFill>
                  <a:schemeClr val="bg2">
                    <a:lumMod val="10000"/>
                  </a:schemeClr>
                </a:solidFill>
              </a:rPr>
              <a:t>GTRI</a:t>
            </a:r>
          </a:p>
          <a:p>
            <a:pPr lvl="1"/>
            <a:r>
              <a:rPr lang="en-US" sz="1200" dirty="0">
                <a:solidFill>
                  <a:schemeClr val="bg2">
                    <a:lumMod val="10000"/>
                  </a:schemeClr>
                </a:solidFill>
              </a:rPr>
              <a:t>sFractal</a:t>
            </a:r>
          </a:p>
          <a:p>
            <a:pPr lvl="1"/>
            <a:r>
              <a:rPr lang="en-US" sz="1200" dirty="0">
                <a:solidFill>
                  <a:schemeClr val="bg2">
                    <a:lumMod val="10000"/>
                  </a:schemeClr>
                </a:solidFill>
              </a:rPr>
              <a:t>NAJIS</a:t>
            </a:r>
          </a:p>
          <a:p>
            <a:pPr lvl="1"/>
            <a:r>
              <a:rPr lang="en-US" sz="1200" dirty="0">
                <a:solidFill>
                  <a:schemeClr val="bg2">
                    <a:lumMod val="10000"/>
                  </a:schemeClr>
                </a:solidFill>
              </a:rPr>
              <a:t>IJIS</a:t>
            </a:r>
          </a:p>
          <a:p>
            <a:pPr lvl="1"/>
            <a:r>
              <a:rPr lang="en-US" sz="1200" dirty="0">
                <a:solidFill>
                  <a:schemeClr val="bg2">
                    <a:lumMod val="10000"/>
                  </a:schemeClr>
                </a:solidFill>
              </a:rPr>
              <a:t>DOT</a:t>
            </a:r>
          </a:p>
          <a:p>
            <a:pPr lvl="1"/>
            <a:r>
              <a:rPr lang="en-US" sz="1200" dirty="0">
                <a:solidFill>
                  <a:schemeClr val="bg2">
                    <a:lumMod val="10000"/>
                  </a:schemeClr>
                </a:solidFill>
              </a:rPr>
              <a:t>ODGA (Virginia)</a:t>
            </a:r>
          </a:p>
          <a:p>
            <a:pPr marL="457200" lvl="1" indent="0">
              <a:buNone/>
            </a:pPr>
            <a:endParaRPr lang="en-US" sz="1200" dirty="0">
              <a:solidFill>
                <a:schemeClr val="bg2">
                  <a:lumMod val="10000"/>
                </a:schemeClr>
              </a:solidFill>
            </a:endParaRPr>
          </a:p>
          <a:p>
            <a:pPr marL="457200" lvl="1" indent="0">
              <a:buNone/>
            </a:pPr>
            <a:endParaRPr lang="en-US" sz="1200" dirty="0">
              <a:solidFill>
                <a:schemeClr val="bg2">
                  <a:lumMod val="10000"/>
                </a:schemeClr>
              </a:solidFill>
            </a:endParaRPr>
          </a:p>
          <a:p>
            <a:pPr marL="457200" lvl="1" indent="0">
              <a:buNone/>
            </a:pPr>
            <a:endParaRPr lang="en-US" sz="1200" dirty="0">
              <a:solidFill>
                <a:schemeClr val="bg2">
                  <a:lumMod val="10000"/>
                </a:schemeClr>
              </a:solidFill>
            </a:endParaRPr>
          </a:p>
        </p:txBody>
      </p:sp>
      <p:sp>
        <p:nvSpPr>
          <p:cNvPr id="4" name="Slide Number Placeholder 3">
            <a:extLst>
              <a:ext uri="{FF2B5EF4-FFF2-40B4-BE49-F238E27FC236}">
                <a16:creationId xmlns:a16="http://schemas.microsoft.com/office/drawing/2014/main" id="{8688A2C6-0A54-4116-8F03-96F4AAB77BF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9" name="TextBox 18">
            <a:extLst>
              <a:ext uri="{FF2B5EF4-FFF2-40B4-BE49-F238E27FC236}">
                <a16:creationId xmlns:a16="http://schemas.microsoft.com/office/drawing/2014/main" id="{2D77DABB-8DA6-4F45-ADBD-A157DA65FA69}"/>
              </a:ext>
            </a:extLst>
          </p:cNvPr>
          <p:cNvSpPr txBox="1"/>
          <p:nvPr/>
        </p:nvSpPr>
        <p:spPr>
          <a:xfrm>
            <a:off x="6156895" y="1939467"/>
            <a:ext cx="7422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S&amp;T</a:t>
            </a:r>
          </a:p>
        </p:txBody>
      </p:sp>
      <p:pic>
        <p:nvPicPr>
          <p:cNvPr id="6" name="Picture 5">
            <a:extLst>
              <a:ext uri="{FF2B5EF4-FFF2-40B4-BE49-F238E27FC236}">
                <a16:creationId xmlns:a16="http://schemas.microsoft.com/office/drawing/2014/main" id="{EB193D8E-840E-422F-AEC0-57576406E3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6222" y="1905734"/>
            <a:ext cx="965760" cy="1027697"/>
          </a:xfrm>
          <a:prstGeom prst="rect">
            <a:avLst/>
          </a:prstGeom>
        </p:spPr>
      </p:pic>
      <p:pic>
        <p:nvPicPr>
          <p:cNvPr id="29" name="Picture 28">
            <a:extLst>
              <a:ext uri="{FF2B5EF4-FFF2-40B4-BE49-F238E27FC236}">
                <a16:creationId xmlns:a16="http://schemas.microsoft.com/office/drawing/2014/main" id="{0460E344-4887-407C-8D89-168F7E38389E}"/>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flipH="1">
            <a:off x="8666558" y="5153744"/>
            <a:ext cx="1159117" cy="1548605"/>
          </a:xfrm>
          <a:prstGeom prst="rect">
            <a:avLst/>
          </a:prstGeom>
        </p:spPr>
      </p:pic>
      <p:sp>
        <p:nvSpPr>
          <p:cNvPr id="32" name="TextBox 31">
            <a:extLst>
              <a:ext uri="{FF2B5EF4-FFF2-40B4-BE49-F238E27FC236}">
                <a16:creationId xmlns:a16="http://schemas.microsoft.com/office/drawing/2014/main" id="{7006F7A8-9C7B-49BE-B2B6-504DE6BA15B6}"/>
              </a:ext>
            </a:extLst>
          </p:cNvPr>
          <p:cNvSpPr txBox="1"/>
          <p:nvPr/>
        </p:nvSpPr>
        <p:spPr>
          <a:xfrm>
            <a:off x="6277541" y="5393575"/>
            <a:ext cx="2277955" cy="948619"/>
          </a:xfrm>
          <a:prstGeom prst="rect">
            <a:avLst/>
          </a:prstGeom>
          <a:solidFill>
            <a:schemeClr val="accent1">
              <a:lumMod val="20000"/>
              <a:lumOff val="80000"/>
            </a:schemeClr>
          </a:solidFill>
        </p:spPr>
        <p:txBody>
          <a:bodyPr vert="horz" lIns="91440" tIns="45720" rIns="91440" bIns="45720" rtlCol="0">
            <a:normAutofit/>
          </a:bodyPr>
          <a:lstStyle/>
          <a:p>
            <a:pPr marL="228600" marR="0" lvl="1" indent="0" algn="l" defTabSz="914400" rtl="0" eaLnBrk="1" fontAlgn="auto" latinLnBrk="0" hangingPunct="1">
              <a:lnSpc>
                <a:spcPct val="90000"/>
              </a:lnSpc>
              <a:spcBef>
                <a:spcPct val="0"/>
              </a:spcBef>
              <a:spcAft>
                <a:spcPts val="600"/>
              </a:spcAft>
              <a:buClrTx/>
              <a:buSzTx/>
              <a:buFontTx/>
              <a:buNone/>
              <a:tabLst/>
              <a:defRPr/>
            </a:pPr>
            <a:r>
              <a:rPr kumimoji="0" lang="en-US" sz="1400" b="1" i="0" u="none" strike="noStrike" kern="1200" cap="none" spc="0" normalizeH="0" baseline="0" noProof="0" dirty="0">
                <a:ln>
                  <a:noFill/>
                </a:ln>
                <a:solidFill>
                  <a:srgbClr val="EEECE1">
                    <a:lumMod val="10000"/>
                  </a:srgbClr>
                </a:solidFill>
                <a:effectLst/>
                <a:uLnTx/>
                <a:uFillTx/>
                <a:latin typeface="Arial"/>
                <a:ea typeface="+mn-ea"/>
                <a:cs typeface="+mn-cs"/>
              </a:rPr>
              <a:t>Ms. Carol Geyer</a:t>
            </a:r>
          </a:p>
          <a:p>
            <a:pPr marL="228600" marR="0" lvl="1" indent="0" algn="l" defTabSz="914400" rtl="0" eaLnBrk="1" fontAlgn="auto" latinLnBrk="0" hangingPunct="1">
              <a:lnSpc>
                <a:spcPct val="90000"/>
              </a:lnSpc>
              <a:spcBef>
                <a:spcPct val="0"/>
              </a:spcBef>
              <a:spcAft>
                <a:spcPts val="600"/>
              </a:spcAft>
              <a:buClrTx/>
              <a:buSzTx/>
              <a:buFontTx/>
              <a:buNone/>
              <a:tabLst/>
              <a:defRPr/>
            </a:pPr>
            <a:r>
              <a:rPr kumimoji="0" lang="en-US" sz="14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400" b="0" i="0" u="none" strike="noStrike" kern="1200" cap="none" spc="0" normalizeH="0" baseline="0" noProof="0" dirty="0">
                <a:ln>
                  <a:noFill/>
                </a:ln>
                <a:solidFill>
                  <a:srgbClr val="EEECE1">
                    <a:lumMod val="10000"/>
                  </a:srgbClr>
                </a:solidFill>
                <a:effectLst/>
                <a:uLnTx/>
                <a:uFillTx/>
                <a:latin typeface="Arial"/>
                <a:ea typeface="+mn-ea"/>
                <a:cs typeface="+mn-cs"/>
              </a:rPr>
              <a:t>– OASIS Open Chief Development Officer</a:t>
            </a:r>
          </a:p>
        </p:txBody>
      </p:sp>
      <p:pic>
        <p:nvPicPr>
          <p:cNvPr id="30" name="Picture 29" descr="Logo&#10;&#10;Description automatically generated">
            <a:extLst>
              <a:ext uri="{FF2B5EF4-FFF2-40B4-BE49-F238E27FC236}">
                <a16:creationId xmlns:a16="http://schemas.microsoft.com/office/drawing/2014/main" id="{61F517B6-C27B-4BC5-8B7E-31B812AD381E}"/>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700560" y="2057633"/>
            <a:ext cx="1372406" cy="934776"/>
          </a:xfrm>
          <a:prstGeom prst="rect">
            <a:avLst/>
          </a:prstGeom>
        </p:spPr>
      </p:pic>
      <p:sp>
        <p:nvSpPr>
          <p:cNvPr id="34" name="TextBox 33">
            <a:extLst>
              <a:ext uri="{FF2B5EF4-FFF2-40B4-BE49-F238E27FC236}">
                <a16:creationId xmlns:a16="http://schemas.microsoft.com/office/drawing/2014/main" id="{C595C805-7EF3-48AF-BE19-DB244AC8AEF5}"/>
              </a:ext>
            </a:extLst>
          </p:cNvPr>
          <p:cNvSpPr txBox="1"/>
          <p:nvPr/>
        </p:nvSpPr>
        <p:spPr>
          <a:xfrm>
            <a:off x="573879" y="59332"/>
            <a:ext cx="469872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NIEMOpen SPONSORS</a:t>
            </a:r>
          </a:p>
        </p:txBody>
      </p:sp>
      <p:sp>
        <p:nvSpPr>
          <p:cNvPr id="35" name="Content Placeholder 2">
            <a:extLst>
              <a:ext uri="{FF2B5EF4-FFF2-40B4-BE49-F238E27FC236}">
                <a16:creationId xmlns:a16="http://schemas.microsoft.com/office/drawing/2014/main" id="{B0D0F153-36E8-436C-A8FE-4114F8FB8075}"/>
              </a:ext>
            </a:extLst>
          </p:cNvPr>
          <p:cNvSpPr txBox="1">
            <a:spLocks/>
          </p:cNvSpPr>
          <p:nvPr/>
        </p:nvSpPr>
        <p:spPr>
          <a:xfrm>
            <a:off x="575421" y="3138372"/>
            <a:ext cx="2465533" cy="190486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200" b="1" i="0" u="none" strike="noStrike" kern="1200" cap="none" spc="0" normalizeH="0" baseline="0" noProof="0" dirty="0">
                <a:ln>
                  <a:noFill/>
                </a:ln>
                <a:solidFill>
                  <a:srgbClr val="EEECE1">
                    <a:lumMod val="10000"/>
                  </a:srgbClr>
                </a:solidFill>
                <a:effectLst/>
                <a:uLnTx/>
                <a:uFillTx/>
                <a:latin typeface="Arial"/>
                <a:ea typeface="+mn-ea"/>
                <a:cs typeface="+mn-cs"/>
              </a:rPr>
              <a:t>In Discussions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Microsoft</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DHS OBIM</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MITRE</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FBI</a:t>
            </a: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sp>
        <p:nvSpPr>
          <p:cNvPr id="36" name="Content Placeholder 2">
            <a:extLst>
              <a:ext uri="{FF2B5EF4-FFF2-40B4-BE49-F238E27FC236}">
                <a16:creationId xmlns:a16="http://schemas.microsoft.com/office/drawing/2014/main" id="{688EDADE-EFF7-41DE-8AC2-417D337F3805}"/>
              </a:ext>
            </a:extLst>
          </p:cNvPr>
          <p:cNvSpPr txBox="1">
            <a:spLocks/>
          </p:cNvSpPr>
          <p:nvPr/>
        </p:nvSpPr>
        <p:spPr>
          <a:xfrm>
            <a:off x="539801" y="4269676"/>
            <a:ext cx="2465533" cy="17898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200" b="1" i="0" u="none" strike="noStrike" kern="1200" cap="none" spc="0" normalizeH="0" baseline="0" noProof="0" dirty="0">
                <a:ln>
                  <a:noFill/>
                </a:ln>
                <a:solidFill>
                  <a:srgbClr val="EEECE1">
                    <a:lumMod val="10000"/>
                  </a:srgbClr>
                </a:solidFill>
                <a:effectLst/>
                <a:uLnTx/>
                <a:uFillTx/>
                <a:latin typeface="Arial"/>
                <a:ea typeface="+mn-ea"/>
                <a:cs typeface="+mn-cs"/>
              </a:rPr>
              <a:t>Expressed Interest</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Government </a:t>
            </a: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	of Canada</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NIST</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Veterans Administration</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Tyler technologies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Ernst &amp; Young</a:t>
            </a: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pic>
        <p:nvPicPr>
          <p:cNvPr id="7" name="Picture 6">
            <a:extLst>
              <a:ext uri="{FF2B5EF4-FFF2-40B4-BE49-F238E27FC236}">
                <a16:creationId xmlns:a16="http://schemas.microsoft.com/office/drawing/2014/main" id="{B137CBDE-C62D-4BC3-A506-5C625E99AEE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053359" y="773271"/>
            <a:ext cx="1734887" cy="969084"/>
          </a:xfrm>
          <a:prstGeom prst="rect">
            <a:avLst/>
          </a:prstGeom>
        </p:spPr>
      </p:pic>
      <p:pic>
        <p:nvPicPr>
          <p:cNvPr id="8" name="Picture 7">
            <a:extLst>
              <a:ext uri="{FF2B5EF4-FFF2-40B4-BE49-F238E27FC236}">
                <a16:creationId xmlns:a16="http://schemas.microsoft.com/office/drawing/2014/main" id="{5A0D7C04-7CB3-4CBC-A8AE-EE8AD381F48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839249" y="925080"/>
            <a:ext cx="2772577" cy="517612"/>
          </a:xfrm>
          <a:prstGeom prst="rect">
            <a:avLst/>
          </a:prstGeom>
        </p:spPr>
      </p:pic>
      <p:pic>
        <p:nvPicPr>
          <p:cNvPr id="9" name="Picture 8">
            <a:extLst>
              <a:ext uri="{FF2B5EF4-FFF2-40B4-BE49-F238E27FC236}">
                <a16:creationId xmlns:a16="http://schemas.microsoft.com/office/drawing/2014/main" id="{1B53FC82-F0B6-47D4-81DD-2FCF8A1C6727}"/>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432505" y="740252"/>
            <a:ext cx="965759" cy="1027696"/>
          </a:xfrm>
          <a:prstGeom prst="rect">
            <a:avLst/>
          </a:prstGeom>
        </p:spPr>
      </p:pic>
      <p:pic>
        <p:nvPicPr>
          <p:cNvPr id="5" name="Picture 4">
            <a:extLst>
              <a:ext uri="{FF2B5EF4-FFF2-40B4-BE49-F238E27FC236}">
                <a16:creationId xmlns:a16="http://schemas.microsoft.com/office/drawing/2014/main" id="{F088C8F8-1B21-4C7D-8F55-44501BD5D7E1}"/>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2621890" y="617285"/>
            <a:ext cx="1131910" cy="1359165"/>
          </a:xfrm>
          <a:prstGeom prst="rect">
            <a:avLst/>
          </a:prstGeom>
        </p:spPr>
      </p:pic>
      <p:pic>
        <p:nvPicPr>
          <p:cNvPr id="18" name="Picture 17" descr="Logo&#10;&#10;Description automatically generated">
            <a:extLst>
              <a:ext uri="{FF2B5EF4-FFF2-40B4-BE49-F238E27FC236}">
                <a16:creationId xmlns:a16="http://schemas.microsoft.com/office/drawing/2014/main" id="{89191AE0-CC5E-44EA-B0A9-CF7CDBCBBEFD}"/>
              </a:ext>
            </a:extLst>
          </p:cNvPr>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3127726" y="2023542"/>
            <a:ext cx="1616052" cy="808793"/>
          </a:xfrm>
          <a:prstGeom prst="rect">
            <a:avLst/>
          </a:prstGeom>
        </p:spPr>
      </p:pic>
      <p:pic>
        <p:nvPicPr>
          <p:cNvPr id="20" name="Picture 19" descr="A picture containing text, orange&#10;&#10;Description automatically generated">
            <a:extLst>
              <a:ext uri="{FF2B5EF4-FFF2-40B4-BE49-F238E27FC236}">
                <a16:creationId xmlns:a16="http://schemas.microsoft.com/office/drawing/2014/main" id="{86398FA4-B6EA-4BA0-ACAD-2396C62E64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97266" y="907899"/>
            <a:ext cx="2578500" cy="588497"/>
          </a:xfrm>
          <a:prstGeom prst="rect">
            <a:avLst/>
          </a:prstGeom>
        </p:spPr>
      </p:pic>
      <p:pic>
        <p:nvPicPr>
          <p:cNvPr id="10" name="Picture 9">
            <a:extLst>
              <a:ext uri="{FF2B5EF4-FFF2-40B4-BE49-F238E27FC236}">
                <a16:creationId xmlns:a16="http://schemas.microsoft.com/office/drawing/2014/main" id="{DCEB5EF0-7144-4C79-B491-16A8E2A320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34719" y="3071217"/>
            <a:ext cx="1526599" cy="478802"/>
          </a:xfrm>
          <a:prstGeom prst="rect">
            <a:avLst/>
          </a:prstGeom>
        </p:spPr>
      </p:pic>
      <p:grpSp>
        <p:nvGrpSpPr>
          <p:cNvPr id="25" name="Group 24">
            <a:extLst>
              <a:ext uri="{FF2B5EF4-FFF2-40B4-BE49-F238E27FC236}">
                <a16:creationId xmlns:a16="http://schemas.microsoft.com/office/drawing/2014/main" id="{149524FE-E12A-4BBC-9DBF-A59F91445615}"/>
              </a:ext>
            </a:extLst>
          </p:cNvPr>
          <p:cNvGrpSpPr/>
          <p:nvPr/>
        </p:nvGrpSpPr>
        <p:grpSpPr>
          <a:xfrm>
            <a:off x="5750714" y="3008025"/>
            <a:ext cx="1973170" cy="975387"/>
            <a:chOff x="6180291" y="3026189"/>
            <a:chExt cx="1973170" cy="975387"/>
          </a:xfrm>
        </p:grpSpPr>
        <p:pic>
          <p:nvPicPr>
            <p:cNvPr id="12" name="Picture 11">
              <a:extLst>
                <a:ext uri="{FF2B5EF4-FFF2-40B4-BE49-F238E27FC236}">
                  <a16:creationId xmlns:a16="http://schemas.microsoft.com/office/drawing/2014/main" id="{EAC52ABA-C1A7-4925-959F-96186112A7AB}"/>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6180291" y="3064581"/>
              <a:ext cx="1798689" cy="626972"/>
            </a:xfrm>
            <a:prstGeom prst="rect">
              <a:avLst/>
            </a:prstGeom>
          </p:spPr>
        </p:pic>
        <p:pic>
          <p:nvPicPr>
            <p:cNvPr id="13" name="Picture 12">
              <a:extLst>
                <a:ext uri="{FF2B5EF4-FFF2-40B4-BE49-F238E27FC236}">
                  <a16:creationId xmlns:a16="http://schemas.microsoft.com/office/drawing/2014/main" id="{A99C8E85-B840-4B85-9A1C-5677BE3D5173}"/>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7296304" y="3089447"/>
              <a:ext cx="857157" cy="912129"/>
            </a:xfrm>
            <a:prstGeom prst="rect">
              <a:avLst/>
            </a:prstGeom>
            <a:ln>
              <a:noFill/>
            </a:ln>
            <a:effectLst>
              <a:softEdge rad="112500"/>
            </a:effectLst>
          </p:spPr>
        </p:pic>
        <p:sp>
          <p:nvSpPr>
            <p:cNvPr id="17" name="TextBox 16">
              <a:extLst>
                <a:ext uri="{FF2B5EF4-FFF2-40B4-BE49-F238E27FC236}">
                  <a16:creationId xmlns:a16="http://schemas.microsoft.com/office/drawing/2014/main" id="{EF33CEC7-0FE8-44F1-8E5D-477D57E92672}"/>
                </a:ext>
              </a:extLst>
            </p:cNvPr>
            <p:cNvSpPr txBox="1"/>
            <p:nvPr/>
          </p:nvSpPr>
          <p:spPr>
            <a:xfrm flipH="1">
              <a:off x="6194563" y="3026189"/>
              <a:ext cx="8548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DHS OBIM </a:t>
              </a:r>
            </a:p>
          </p:txBody>
        </p:sp>
      </p:grpSp>
      <p:pic>
        <p:nvPicPr>
          <p:cNvPr id="21" name="Picture 20">
            <a:extLst>
              <a:ext uri="{FF2B5EF4-FFF2-40B4-BE49-F238E27FC236}">
                <a16:creationId xmlns:a16="http://schemas.microsoft.com/office/drawing/2014/main" id="{867E9779-395B-4706-9D94-555B8276E611}"/>
              </a:ext>
            </a:extLst>
          </p:cNvPr>
          <p:cNvPicPr>
            <a:picLocks noChangeAspect="1"/>
          </p:cNvPicPr>
          <p:nvPr/>
        </p:nvPicPr>
        <p:blipFill>
          <a:blip r:embed="rId15" cstate="screen">
            <a:extLst>
              <a:ext uri="{28A0092B-C50C-407E-A947-70E740481C1C}">
                <a14:useLocalDpi xmlns:a14="http://schemas.microsoft.com/office/drawing/2010/main" val="0"/>
              </a:ext>
            </a:extLst>
          </a:blip>
          <a:stretch>
            <a:fillRect/>
          </a:stretch>
        </p:blipFill>
        <p:spPr>
          <a:xfrm>
            <a:off x="5572629" y="4482452"/>
            <a:ext cx="1487264" cy="723339"/>
          </a:xfrm>
          <a:prstGeom prst="rect">
            <a:avLst/>
          </a:prstGeom>
        </p:spPr>
      </p:pic>
      <p:pic>
        <p:nvPicPr>
          <p:cNvPr id="15" name="Picture 14" descr="A close up of a logo&#10;&#10;Description automatically generated with low confidence">
            <a:extLst>
              <a:ext uri="{FF2B5EF4-FFF2-40B4-BE49-F238E27FC236}">
                <a16:creationId xmlns:a16="http://schemas.microsoft.com/office/drawing/2014/main" id="{B0A20AB9-C032-49A5-97B0-7FF59B5567A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50979" y="3017023"/>
            <a:ext cx="2262806" cy="523462"/>
          </a:xfrm>
          <a:prstGeom prst="rect">
            <a:avLst/>
          </a:prstGeom>
        </p:spPr>
      </p:pic>
      <p:pic>
        <p:nvPicPr>
          <p:cNvPr id="11" name="Picture 10">
            <a:extLst>
              <a:ext uri="{FF2B5EF4-FFF2-40B4-BE49-F238E27FC236}">
                <a16:creationId xmlns:a16="http://schemas.microsoft.com/office/drawing/2014/main" id="{67817559-F0D7-493D-B091-EA85B6B8A8CE}"/>
              </a:ext>
            </a:extLst>
          </p:cNvPr>
          <p:cNvPicPr>
            <a:picLocks noChangeAspect="1"/>
          </p:cNvPicPr>
          <p:nvPr/>
        </p:nvPicPr>
        <p:blipFill>
          <a:blip r:embed="rId17" cstate="screen">
            <a:extLst>
              <a:ext uri="{28A0092B-C50C-407E-A947-70E740481C1C}">
                <a14:useLocalDpi xmlns:a14="http://schemas.microsoft.com/office/drawing/2010/main" val="0"/>
              </a:ext>
            </a:extLst>
          </a:blip>
          <a:stretch>
            <a:fillRect/>
          </a:stretch>
        </p:blipFill>
        <p:spPr>
          <a:xfrm>
            <a:off x="3265076" y="4278616"/>
            <a:ext cx="1434612" cy="848121"/>
          </a:xfrm>
          <a:prstGeom prst="rect">
            <a:avLst/>
          </a:prstGeom>
        </p:spPr>
      </p:pic>
      <p:pic>
        <p:nvPicPr>
          <p:cNvPr id="22" name="Picture 21">
            <a:extLst>
              <a:ext uri="{FF2B5EF4-FFF2-40B4-BE49-F238E27FC236}">
                <a16:creationId xmlns:a16="http://schemas.microsoft.com/office/drawing/2014/main" id="{0D5DB469-0FDB-4445-B299-83FB3E8F95E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51811" y="3963106"/>
            <a:ext cx="1699235" cy="1214273"/>
          </a:xfrm>
          <a:prstGeom prst="rect">
            <a:avLst/>
          </a:prstGeom>
        </p:spPr>
      </p:pic>
      <p:pic>
        <p:nvPicPr>
          <p:cNvPr id="23" name="Picture 22">
            <a:extLst>
              <a:ext uri="{FF2B5EF4-FFF2-40B4-BE49-F238E27FC236}">
                <a16:creationId xmlns:a16="http://schemas.microsoft.com/office/drawing/2014/main" id="{0BC3C79C-FA6B-425B-B9A3-EE228F2DF16A}"/>
              </a:ext>
            </a:extLst>
          </p:cNvPr>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9165703" y="4559047"/>
            <a:ext cx="1611295" cy="592490"/>
          </a:xfrm>
          <a:prstGeom prst="rect">
            <a:avLst/>
          </a:prstGeom>
        </p:spPr>
      </p:pic>
      <p:pic>
        <p:nvPicPr>
          <p:cNvPr id="31" name="Picture 30">
            <a:extLst>
              <a:ext uri="{FF2B5EF4-FFF2-40B4-BE49-F238E27FC236}">
                <a16:creationId xmlns:a16="http://schemas.microsoft.com/office/drawing/2014/main" id="{D16C5561-C62E-4058-A857-D76C1F8268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947936" y="4012013"/>
            <a:ext cx="1047398" cy="1240335"/>
          </a:xfrm>
          <a:prstGeom prst="rect">
            <a:avLst/>
          </a:prstGeom>
        </p:spPr>
      </p:pic>
      <p:sp>
        <p:nvSpPr>
          <p:cNvPr id="2" name="TextBox 1">
            <a:extLst>
              <a:ext uri="{FF2B5EF4-FFF2-40B4-BE49-F238E27FC236}">
                <a16:creationId xmlns:a16="http://schemas.microsoft.com/office/drawing/2014/main" id="{DA3D13B9-17F8-4BDE-BB09-C0BED79C2E38}"/>
              </a:ext>
            </a:extLst>
          </p:cNvPr>
          <p:cNvSpPr txBox="1"/>
          <p:nvPr/>
        </p:nvSpPr>
        <p:spPr>
          <a:xfrm>
            <a:off x="6284125" y="1429394"/>
            <a:ext cx="58381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S&amp;T</a:t>
            </a:r>
          </a:p>
        </p:txBody>
      </p:sp>
      <p:pic>
        <p:nvPicPr>
          <p:cNvPr id="14" name="Picture 13">
            <a:extLst>
              <a:ext uri="{FF2B5EF4-FFF2-40B4-BE49-F238E27FC236}">
                <a16:creationId xmlns:a16="http://schemas.microsoft.com/office/drawing/2014/main" id="{FF196270-D121-473B-91E3-C8CB2D053D6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435226" y="2832335"/>
            <a:ext cx="1191004" cy="1306583"/>
          </a:xfrm>
          <a:prstGeom prst="rect">
            <a:avLst/>
          </a:prstGeom>
        </p:spPr>
      </p:pic>
      <p:pic>
        <p:nvPicPr>
          <p:cNvPr id="26" name="Picture 25" descr="Logo&#10;&#10;Description automatically generated with low confidence">
            <a:extLst>
              <a:ext uri="{FF2B5EF4-FFF2-40B4-BE49-F238E27FC236}">
                <a16:creationId xmlns:a16="http://schemas.microsoft.com/office/drawing/2014/main" id="{321CD51E-E8B8-46F8-8468-1971EA93785D}"/>
              </a:ext>
            </a:extLst>
          </p:cNvPr>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9658078" y="1985287"/>
            <a:ext cx="1939443" cy="701607"/>
          </a:xfrm>
          <a:prstGeom prst="rect">
            <a:avLst/>
          </a:prstGeom>
        </p:spPr>
      </p:pic>
    </p:spTree>
    <p:extLst>
      <p:ext uri="{BB962C8B-B14F-4D97-AF65-F5344CB8AC3E}">
        <p14:creationId xmlns:p14="http://schemas.microsoft.com/office/powerpoint/2010/main" val="1381711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latin typeface="+mj-lt"/>
                <a:cs typeface="+mj-cs"/>
              </a:rPr>
              <a:t>Contact Us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6779265" y="4417835"/>
            <a:ext cx="1227272" cy="1227272"/>
          </a:xfrm>
          <a:prstGeom prst="rect">
            <a:avLst/>
          </a:prstGeom>
        </p:spPr>
      </p:pic>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8835476" y="1660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1779" y="1722711"/>
            <a:ext cx="2124685"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3"/>
              </a:rPr>
              <a:t>https://www.linkedin.com/groups/1903175/profile</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8670298" y="2603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1779" y="2678912"/>
            <a:ext cx="2045610"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5"/>
              </a:rPr>
              <a:t>https://www.youtube.com/channel/UCg9qV22PXLBjG41hc-EwVrQ</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19" name="TextBox 18">
            <a:hlinkClick r:id="rId16"/>
            <a:extLst>
              <a:ext uri="{FF2B5EF4-FFF2-40B4-BE49-F238E27FC236}">
                <a16:creationId xmlns:a16="http://schemas.microsoft.com/office/drawing/2014/main" id="{555C3309-2257-49EB-B8EF-EA8B169E0817}"/>
              </a:ext>
            </a:extLst>
          </p:cNvPr>
          <p:cNvSpPr txBox="1"/>
          <p:nvPr/>
        </p:nvSpPr>
        <p:spPr>
          <a:xfrm>
            <a:off x="8682887" y="3530551"/>
            <a:ext cx="3116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rPr>
              <a:t>Message Exchange Package (MEP Registry &amp; Repository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endParaRPr>
          </a:p>
        </p:txBody>
      </p:sp>
      <p:sp>
        <p:nvSpPr>
          <p:cNvPr id="20" name="TextBox 19">
            <a:hlinkClick r:id="rId17"/>
            <a:extLst>
              <a:ext uri="{FF2B5EF4-FFF2-40B4-BE49-F238E27FC236}">
                <a16:creationId xmlns:a16="http://schemas.microsoft.com/office/drawing/2014/main" id="{609ED845-02CC-457A-96D4-1BC02EE0BD99}"/>
              </a:ext>
            </a:extLst>
          </p:cNvPr>
          <p:cNvSpPr txBox="1"/>
          <p:nvPr/>
        </p:nvSpPr>
        <p:spPr>
          <a:xfrm>
            <a:off x="8670298" y="5034202"/>
            <a:ext cx="315595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1F497D">
                    <a:lumMod val="60000"/>
                    <a:lumOff val="40000"/>
                  </a:srgbClr>
                </a:solidFill>
                <a:effectLst/>
                <a:uLnTx/>
                <a:uFillTx/>
                <a:latin typeface="Arial"/>
                <a:ea typeface="+mn-ea"/>
                <a:cs typeface="+mn-cs"/>
              </a:rPr>
              <a:t>NIEMOpen</a:t>
            </a: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rPr>
              <a:t> Message Exchange Package Builder</a:t>
            </a:r>
          </a:p>
        </p:txBody>
      </p:sp>
      <p:sp>
        <p:nvSpPr>
          <p:cNvPr id="3" name="TextBox 2">
            <a:extLst>
              <a:ext uri="{FF2B5EF4-FFF2-40B4-BE49-F238E27FC236}">
                <a16:creationId xmlns:a16="http://schemas.microsoft.com/office/drawing/2014/main" id="{305072A9-729C-40B9-93D4-9140E4D446F5}"/>
              </a:ext>
            </a:extLst>
          </p:cNvPr>
          <p:cNvSpPr txBox="1"/>
          <p:nvPr/>
        </p:nvSpPr>
        <p:spPr>
          <a:xfrm>
            <a:off x="6135569" y="171712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4" name="TextBox 3">
            <a:extLst>
              <a:ext uri="{FF2B5EF4-FFF2-40B4-BE49-F238E27FC236}">
                <a16:creationId xmlns:a16="http://schemas.microsoft.com/office/drawing/2014/main" id="{44535B89-FBEB-4AA6-A375-3C9D2DD8B133}"/>
              </a:ext>
            </a:extLst>
          </p:cNvPr>
          <p:cNvSpPr txBox="1"/>
          <p:nvPr/>
        </p:nvSpPr>
        <p:spPr>
          <a:xfrm>
            <a:off x="8652032" y="4513209"/>
            <a:ext cx="35445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hlinkClick r:id="rId20">
                  <a:extLst>
                    <a:ext uri="{A12FA001-AC4F-418D-AE19-62706E023703}">
                      <ahyp:hlinkClr xmlns:ahyp="http://schemas.microsoft.com/office/drawing/2018/hyperlinkcolor" val="tx"/>
                    </a:ext>
                  </a:extLst>
                </a:hlinkClick>
              </a:rPr>
              <a:t>Restricted Repository-WMAAFIP</a:t>
            </a:r>
            <a:endPar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500707" y="2353709"/>
            <a:ext cx="4848571" cy="4222694"/>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4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https://github.com/niemopen/ntac-admin</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https://github.com/niemopen/nbac-admin</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https://github.com/niemopen/nmo-admin</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5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https://niemopen.slack.com/</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2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https://lists.oasis-open-projects.org/g/niemopen</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https://lists.oasis-open-projects.org/g/niemopen-pgb</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https://lists.oasis-open-projects.org/g/niemopen-ntactsc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8">
                  <a:extLst>
                    <a:ext uri="{A12FA001-AC4F-418D-AE19-62706E023703}">
                      <ahyp:hlinkClr xmlns:ahyp="http://schemas.microsoft.com/office/drawing/2018/hyperlinkcolor" val="tx"/>
                    </a:ext>
                  </a:extLst>
                </a:hlinkClick>
              </a:rPr>
              <a:t>https://lists.oasis-open-projects.org/g/niemopen-nbactsc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9">
                  <a:extLst>
                    <a:ext uri="{A12FA001-AC4F-418D-AE19-62706E023703}">
                      <ahyp:hlinkClr xmlns:ahyp="http://schemas.microsoft.com/office/drawing/2018/hyperlinkcolor" val="tx"/>
                    </a:ext>
                  </a:extLst>
                </a:hlinkClick>
              </a:rPr>
              <a:t>https://lists.oasis-open-projects.org/g/niemopen-nmotsc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684FB03F-0474-4957-84B2-EB9950B26A15}"/>
              </a:ext>
            </a:extLst>
          </p:cNvPr>
          <p:cNvSpPr txBox="1"/>
          <p:nvPr/>
        </p:nvSpPr>
        <p:spPr>
          <a:xfrm>
            <a:off x="598321" y="1110480"/>
            <a:ext cx="4901406" cy="646331"/>
          </a:xfrm>
          <a:prstGeom prst="rect">
            <a:avLst/>
          </a:prstGeom>
          <a:noFill/>
          <a:ln>
            <a:solidFill>
              <a:schemeClr val="bg2">
                <a:lumMod val="10000"/>
              </a:schemeClr>
            </a:solidFill>
          </a:ln>
        </p:spPr>
        <p:txBody>
          <a:bodyPr wrap="none" rtlCol="0">
            <a:spAutoFit/>
          </a:bodyPr>
          <a:lstStyle/>
          <a:p>
            <a:r>
              <a:rPr lang="en-US" sz="1200" dirty="0">
                <a:solidFill>
                  <a:schemeClr val="bg2">
                    <a:lumMod val="10000"/>
                  </a:schemeClr>
                </a:solidFill>
              </a:rPr>
              <a:t>Katherine Escobar</a:t>
            </a:r>
            <a:r>
              <a:rPr lang="en-US" sz="1200" dirty="0"/>
              <a:t>, </a:t>
            </a:r>
            <a:r>
              <a:rPr lang="en-US" sz="1200" dirty="0">
                <a:hlinkClick r:id="rId30"/>
              </a:rPr>
              <a:t>katherine.b.escobar.civ@mail.mil</a:t>
            </a:r>
            <a:r>
              <a:rPr lang="en-US" sz="1200" dirty="0"/>
              <a:t>, </a:t>
            </a:r>
            <a:r>
              <a:rPr lang="en-US" sz="1200" dirty="0">
                <a:solidFill>
                  <a:schemeClr val="bg2">
                    <a:lumMod val="10000"/>
                  </a:schemeClr>
                </a:solidFill>
              </a:rPr>
              <a:t>(757) 203-8631</a:t>
            </a:r>
          </a:p>
          <a:p>
            <a:r>
              <a:rPr lang="en-US" sz="1200" dirty="0">
                <a:solidFill>
                  <a:schemeClr val="bg2">
                    <a:lumMod val="10000"/>
                  </a:schemeClr>
                </a:solidFill>
              </a:rPr>
              <a:t>Stephen Sullivan, </a:t>
            </a:r>
            <a:r>
              <a:rPr lang="en-US" sz="1200" dirty="0">
                <a:hlinkClick r:id="rId31"/>
              </a:rPr>
              <a:t>stephen.m.sullivan14.ctr@mail.mil</a:t>
            </a:r>
            <a:r>
              <a:rPr lang="en-US" sz="1200" dirty="0"/>
              <a:t>, </a:t>
            </a:r>
            <a:r>
              <a:rPr lang="en-US" sz="1200" dirty="0">
                <a:solidFill>
                  <a:schemeClr val="tx2"/>
                </a:solidFill>
              </a:rPr>
              <a:t>(757) 203-8619</a:t>
            </a:r>
          </a:p>
          <a:p>
            <a:endParaRPr lang="en-US" sz="1200" dirty="0"/>
          </a:p>
        </p:txBody>
      </p:sp>
    </p:spTree>
    <p:extLst>
      <p:ext uri="{BB962C8B-B14F-4D97-AF65-F5344CB8AC3E}">
        <p14:creationId xmlns:p14="http://schemas.microsoft.com/office/powerpoint/2010/main" val="3300398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p:txBody>
          <a:bodyPr vert="horz" lIns="91440" tIns="45720" rIns="91440" bIns="45720" rtlCol="0" anchor="t" anchorCtr="0">
            <a:normAutofit/>
          </a:bodyPr>
          <a:lstStyle/>
          <a:p>
            <a:pPr algn="l"/>
            <a:r>
              <a:rPr lang="en-US" sz="3200" dirty="0">
                <a:solidFill>
                  <a:srgbClr val="005170"/>
                </a:solidFill>
                <a:latin typeface="+mj-lt"/>
              </a:rPr>
              <a:t>Why NIEM? </a:t>
            </a:r>
          </a:p>
        </p:txBody>
      </p:sp>
      <p:sp>
        <p:nvSpPr>
          <p:cNvPr id="32" name="Rounded Rectangle 31"/>
          <p:cNvSpPr/>
          <p:nvPr/>
        </p:nvSpPr>
        <p:spPr bwMode="auto">
          <a:xfrm>
            <a:off x="1806426" y="911963"/>
            <a:ext cx="8562975" cy="2342446"/>
          </a:xfrm>
          <a:prstGeom prst="roundRect">
            <a:avLst>
              <a:gd name="adj" fmla="val 5914"/>
            </a:avLst>
          </a:prstGeom>
          <a:gradFill>
            <a:gsLst>
              <a:gs pos="0">
                <a:srgbClr val="9EB3B6">
                  <a:alpha val="50000"/>
                </a:srgbClr>
              </a:gs>
              <a:gs pos="100000">
                <a:schemeClr val="bg1">
                  <a:alpha val="25000"/>
                </a:schemeClr>
              </a:gs>
            </a:gsLst>
          </a:gra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91440"/>
          <a:lstStyle/>
          <a:p>
            <a:pPr marL="0" marR="0" lvl="0" indent="0" algn="ctr" defTabSz="457200" rtl="0" eaLnBrk="1" fontAlgn="auto" latinLnBrk="0" hangingPunct="1">
              <a:lnSpc>
                <a:spcPct val="9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304776"/>
              </a:solidFill>
              <a:effectLst/>
              <a:uLnTx/>
              <a:uFillTx/>
              <a:latin typeface="Arial"/>
              <a:ea typeface="+mn-ea"/>
              <a:cs typeface="Arial"/>
            </a:endParaRPr>
          </a:p>
        </p:txBody>
      </p:sp>
      <p:sp>
        <p:nvSpPr>
          <p:cNvPr id="36" name="Rectangle 35"/>
          <p:cNvSpPr/>
          <p:nvPr/>
        </p:nvSpPr>
        <p:spPr bwMode="auto">
          <a:xfrm>
            <a:off x="3870814" y="977845"/>
            <a:ext cx="1763300" cy="15240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tIns="9144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50" normalizeH="0" baseline="0" noProof="0" dirty="0">
                <a:ln>
                  <a:noFill/>
                </a:ln>
                <a:solidFill>
                  <a:srgbClr val="00506F"/>
                </a:solidFill>
                <a:effectLst/>
                <a:uLnTx/>
                <a:uFillTx/>
                <a:latin typeface="Arial"/>
                <a:ea typeface="+mn-ea"/>
                <a:cs typeface="Arial"/>
              </a:rPr>
              <a:t>Consistency</a:t>
            </a:r>
          </a:p>
          <a:p>
            <a:pPr marL="0" marR="0" lvl="0" indent="0" algn="ctr" defTabSz="457200" rtl="0" eaLnBrk="1" fontAlgn="auto" latinLnBrk="0" hangingPunct="1">
              <a:lnSpc>
                <a:spcPct val="110000"/>
              </a:lnSpc>
              <a:spcBef>
                <a:spcPts val="0"/>
              </a:spcBef>
              <a:spcAft>
                <a:spcPts val="120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a:ea typeface="+mn-ea"/>
                <a:cs typeface="Arial"/>
              </a:rPr>
              <a:t>NIEMOpen</a:t>
            </a:r>
            <a:r>
              <a:rPr kumimoji="0" lang="en-US" sz="1400" b="0" i="0" u="none" strike="noStrike" kern="1200" cap="none" spc="0" normalizeH="0" baseline="0" noProof="0" dirty="0">
                <a:ln>
                  <a:noFill/>
                </a:ln>
                <a:solidFill>
                  <a:srgbClr val="000000"/>
                </a:solidFill>
                <a:effectLst/>
                <a:uLnTx/>
                <a:uFillTx/>
                <a:latin typeface="Arial"/>
                <a:ea typeface="+mn-ea"/>
                <a:cs typeface="Arial"/>
              </a:rPr>
              <a:t> provides consistency through reusable schema, which allows for many implementation options</a:t>
            </a:r>
          </a:p>
        </p:txBody>
      </p:sp>
      <p:sp>
        <p:nvSpPr>
          <p:cNvPr id="40" name="Rectangle 39"/>
          <p:cNvSpPr/>
          <p:nvPr/>
        </p:nvSpPr>
        <p:spPr bwMode="auto">
          <a:xfrm>
            <a:off x="5874122" y="984830"/>
            <a:ext cx="2380065" cy="15240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tIns="9144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50" normalizeH="0" baseline="0" noProof="0" dirty="0">
                <a:ln>
                  <a:noFill/>
                </a:ln>
                <a:solidFill>
                  <a:srgbClr val="00506F"/>
                </a:solidFill>
                <a:effectLst/>
                <a:uLnTx/>
                <a:uFillTx/>
                <a:latin typeface="Arial"/>
                <a:ea typeface="+mn-ea"/>
                <a:cs typeface="Arial"/>
              </a:rPr>
              <a:t>Development</a:t>
            </a:r>
          </a:p>
          <a:p>
            <a:pPr marL="0" marR="0" lvl="0" indent="0" algn="ctr" defTabSz="457200" rtl="0" eaLnBrk="1" fontAlgn="auto" latinLnBrk="0" hangingPunct="1">
              <a:lnSpc>
                <a:spcPct val="11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mn-ea"/>
                <a:cs typeface="Arial"/>
              </a:rPr>
              <a:t>Flexible and extendable, </a:t>
            </a:r>
            <a:r>
              <a:rPr kumimoji="0" lang="en-US" sz="1400" b="0" i="0" u="none" strike="noStrike" kern="1200" cap="none" spc="0" normalizeH="0" baseline="0" noProof="0" dirty="0" err="1">
                <a:ln>
                  <a:noFill/>
                </a:ln>
                <a:solidFill>
                  <a:srgbClr val="000000"/>
                </a:solidFill>
                <a:effectLst/>
                <a:uLnTx/>
                <a:uFillTx/>
                <a:latin typeface="Arial"/>
                <a:ea typeface="+mn-ea"/>
                <a:cs typeface="Arial"/>
              </a:rPr>
              <a:t>NIEMOpen</a:t>
            </a:r>
            <a:r>
              <a:rPr kumimoji="0" lang="en-US" sz="1400" b="0" i="0" u="none" strike="noStrike" kern="1200" cap="none" spc="0" normalizeH="0" baseline="0" noProof="0" dirty="0">
                <a:ln>
                  <a:noFill/>
                </a:ln>
                <a:solidFill>
                  <a:srgbClr val="000000"/>
                </a:solidFill>
                <a:effectLst/>
                <a:uLnTx/>
                <a:uFillTx/>
                <a:latin typeface="Arial"/>
                <a:ea typeface="+mn-ea"/>
                <a:cs typeface="Arial"/>
              </a:rPr>
              <a:t> saves development time through agreed-upon elements, relationships, and formats independent of how information is stored in individual systems</a:t>
            </a:r>
          </a:p>
        </p:txBody>
      </p:sp>
      <p:sp>
        <p:nvSpPr>
          <p:cNvPr id="42" name="Rectangle 41"/>
          <p:cNvSpPr/>
          <p:nvPr/>
        </p:nvSpPr>
        <p:spPr bwMode="auto">
          <a:xfrm>
            <a:off x="8464194" y="1018178"/>
            <a:ext cx="1790049" cy="15240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tIns="9144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50" normalizeH="0" baseline="0" noProof="0" dirty="0">
                <a:ln>
                  <a:noFill/>
                </a:ln>
                <a:solidFill>
                  <a:srgbClr val="00506F"/>
                </a:solidFill>
                <a:effectLst/>
                <a:uLnTx/>
                <a:uFillTx/>
                <a:latin typeface="Arial"/>
                <a:ea typeface="+mn-ea"/>
                <a:cs typeface="Arial"/>
              </a:rPr>
              <a:t>Support</a:t>
            </a:r>
          </a:p>
          <a:p>
            <a:pPr marL="0" marR="0" lvl="0" indent="0" algn="ctr" defTabSz="457200" rtl="0" eaLnBrk="1" fontAlgn="auto" latinLnBrk="0" hangingPunct="1">
              <a:lnSpc>
                <a:spcPct val="110000"/>
              </a:lnSpc>
              <a:spcBef>
                <a:spcPts val="0"/>
              </a:spcBef>
              <a:spcAft>
                <a:spcPts val="1200"/>
              </a:spcAft>
              <a:buClrTx/>
              <a:buSzTx/>
              <a:buFontTx/>
              <a:buNone/>
              <a:tabLst/>
              <a:defRPr/>
            </a:pPr>
            <a:r>
              <a:rPr kumimoji="0" lang="en-US" sz="1400" b="0" i="0" u="none" strike="noStrike" kern="1200" cap="none" spc="0" normalizeH="0" baseline="0" noProof="0" dirty="0">
                <a:ln>
                  <a:noFill/>
                </a:ln>
                <a:solidFill>
                  <a:srgbClr val="686868"/>
                </a:solidFill>
                <a:effectLst/>
                <a:uLnTx/>
                <a:uFillTx/>
                <a:latin typeface="Arial"/>
                <a:ea typeface="Calibri" panose="020F0502020204030204" pitchFamily="34" charset="0"/>
                <a:cs typeface="+mn-cs"/>
              </a:rPr>
              <a:t> </a:t>
            </a:r>
            <a:r>
              <a:rPr kumimoji="0" lang="en-US" sz="1400" b="0" i="0" u="none" strike="noStrike" kern="1200" cap="none" spc="0" normalizeH="0" baseline="0" noProof="0" dirty="0">
                <a:ln>
                  <a:noFill/>
                </a:ln>
                <a:solidFill>
                  <a:srgbClr val="000000"/>
                </a:solidFill>
                <a:effectLst/>
                <a:uLnTx/>
                <a:uFillTx/>
                <a:latin typeface="Arial"/>
                <a:ea typeface="Calibri" panose="020F0502020204030204" pitchFamily="34" charset="0"/>
                <a:cs typeface="+mn-cs"/>
              </a:rPr>
              <a:t>New users can leverage what already exists and engage directly with other </a:t>
            </a:r>
            <a:r>
              <a:rPr kumimoji="0" lang="en-US" sz="1400" b="0" i="0" u="none" strike="noStrike" kern="1200" cap="none" spc="0" normalizeH="0" baseline="0" noProof="0" dirty="0" err="1">
                <a:ln>
                  <a:noFill/>
                </a:ln>
                <a:solidFill>
                  <a:srgbClr val="000000"/>
                </a:solidFill>
                <a:effectLst/>
                <a:uLnTx/>
                <a:uFillTx/>
                <a:latin typeface="Arial"/>
                <a:ea typeface="Calibri" panose="020F0502020204030204" pitchFamily="34" charset="0"/>
                <a:cs typeface="+mn-cs"/>
              </a:rPr>
              <a:t>NIEMOpen</a:t>
            </a:r>
            <a:r>
              <a:rPr kumimoji="0" lang="en-US" sz="1400" b="0" i="0" u="none" strike="noStrike" kern="1200" cap="none" spc="0" normalizeH="0" baseline="0" noProof="0" dirty="0">
                <a:ln>
                  <a:noFill/>
                </a:ln>
                <a:solidFill>
                  <a:srgbClr val="000000"/>
                </a:solidFill>
                <a:effectLst/>
                <a:uLnTx/>
                <a:uFillTx/>
                <a:latin typeface="Arial"/>
                <a:ea typeface="Calibri" panose="020F0502020204030204" pitchFamily="34" charset="0"/>
                <a:cs typeface="+mn-cs"/>
              </a:rPr>
              <a:t> members for assistance.</a:t>
            </a:r>
            <a:endParaRPr kumimoji="0" lang="en-US" sz="1400" b="0" i="0" u="none" strike="noStrike" kern="1200" cap="none" spc="0" normalizeH="0" baseline="0" noProof="0" dirty="0">
              <a:ln>
                <a:noFill/>
              </a:ln>
              <a:solidFill>
                <a:srgbClr val="000000"/>
              </a:solidFill>
              <a:effectLst/>
              <a:uLnTx/>
              <a:uFillTx/>
              <a:latin typeface="Arial"/>
              <a:ea typeface="+mn-ea"/>
              <a:cs typeface="Arial"/>
            </a:endParaRPr>
          </a:p>
        </p:txBody>
      </p:sp>
      <p:grpSp>
        <p:nvGrpSpPr>
          <p:cNvPr id="4" name="Group 3"/>
          <p:cNvGrpSpPr/>
          <p:nvPr/>
        </p:nvGrpSpPr>
        <p:grpSpPr>
          <a:xfrm>
            <a:off x="2836997" y="3261734"/>
            <a:ext cx="6477000" cy="1066800"/>
            <a:chOff x="1312997" y="3245751"/>
            <a:chExt cx="6477000" cy="1066800"/>
          </a:xfrm>
        </p:grpSpPr>
        <p:sp>
          <p:nvSpPr>
            <p:cNvPr id="27" name="Flowchart: Merge 3"/>
            <p:cNvSpPr/>
            <p:nvPr/>
          </p:nvSpPr>
          <p:spPr>
            <a:xfrm>
              <a:off x="1312997" y="3245751"/>
              <a:ext cx="6477000" cy="1066800"/>
            </a:xfrm>
            <a:prstGeom prst="flowChartMerge">
              <a:avLst/>
            </a:prstGeom>
            <a:gradFill flip="none" rotWithShape="1">
              <a:gsLst>
                <a:gs pos="100000">
                  <a:srgbClr val="617376"/>
                </a:gs>
                <a:gs pos="14000">
                  <a:srgbClr val="89A2A8"/>
                </a:gs>
              </a:gsLst>
              <a:lin ang="16200000" scaled="0"/>
              <a:tileRect/>
            </a:gra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4" name="Flowchart: Merge 4"/>
            <p:cNvSpPr/>
            <p:nvPr/>
          </p:nvSpPr>
          <p:spPr>
            <a:xfrm>
              <a:off x="2547938" y="3387591"/>
              <a:ext cx="4048125" cy="554038"/>
            </a:xfrm>
            <a:prstGeom prst="rect">
              <a:avLst/>
            </a:prstGeom>
            <a:noFill/>
          </p:spPr>
          <p:style>
            <a:lnRef idx="0">
              <a:scrgbClr r="0" g="0" b="0"/>
            </a:lnRef>
            <a:fillRef idx="0">
              <a:scrgbClr r="0" g="0" b="0"/>
            </a:fillRef>
            <a:effectRef idx="0">
              <a:scrgbClr r="0" g="0" b="0"/>
            </a:effectRef>
            <a:fontRef idx="minor">
              <a:schemeClr val="lt1"/>
            </a:fontRef>
          </p:style>
          <p:txBody>
            <a:bodyPr lIns="53340" tIns="53340" rIns="53340" bIns="53340" spcCol="1270" anchor="ctr"/>
            <a:lstStyle/>
            <a:p>
              <a:pPr marL="0" marR="0" lvl="0" indent="0" algn="ctr" defTabSz="6223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WHICH LEADS TO</a:t>
              </a:r>
            </a:p>
          </p:txBody>
        </p:sp>
      </p:grpSp>
      <p:sp>
        <p:nvSpPr>
          <p:cNvPr id="50" name="TextBox 49"/>
          <p:cNvSpPr txBox="1"/>
          <p:nvPr/>
        </p:nvSpPr>
        <p:spPr>
          <a:xfrm>
            <a:off x="1422400" y="3571761"/>
            <a:ext cx="914400" cy="914400"/>
          </a:xfrm>
          <a:prstGeom prst="rect">
            <a:avLst/>
          </a:prstGeom>
        </p:spPr>
        <p:txBody>
          <a:bodyPr wrap="none">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8B8B8B">
                  <a:lumMod val="65000"/>
                  <a:lumOff val="35000"/>
                </a:srgbClr>
              </a:solidFill>
              <a:effectLst/>
              <a:uLnTx/>
              <a:uFillTx/>
              <a:latin typeface="Arial"/>
              <a:ea typeface="+mn-ea"/>
              <a:cs typeface="Arial"/>
            </a:endParaRPr>
          </a:p>
        </p:txBody>
      </p:sp>
      <p:sp>
        <p:nvSpPr>
          <p:cNvPr id="51" name="TextBox 50"/>
          <p:cNvSpPr txBox="1"/>
          <p:nvPr/>
        </p:nvSpPr>
        <p:spPr>
          <a:xfrm>
            <a:off x="1279525" y="3765436"/>
            <a:ext cx="914400" cy="914400"/>
          </a:xfrm>
          <a:prstGeom prst="rect">
            <a:avLst/>
          </a:prstGeom>
        </p:spPr>
        <p:txBody>
          <a:bodyPr wrap="none">
            <a:norm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8B8B8B">
                  <a:lumMod val="65000"/>
                  <a:lumOff val="35000"/>
                </a:srgbClr>
              </a:solidFill>
              <a:effectLst/>
              <a:uLnTx/>
              <a:uFillTx/>
              <a:latin typeface="Arial"/>
              <a:ea typeface="+mn-ea"/>
              <a:cs typeface="Arial"/>
            </a:endParaRPr>
          </a:p>
        </p:txBody>
      </p:sp>
      <p:sp>
        <p:nvSpPr>
          <p:cNvPr id="52" name="Rectangle 51"/>
          <p:cNvSpPr/>
          <p:nvPr/>
        </p:nvSpPr>
        <p:spPr bwMode="auto">
          <a:xfrm>
            <a:off x="1835000" y="961754"/>
            <a:ext cx="1899062" cy="15240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tIns="91440"/>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50" normalizeH="0" baseline="0" noProof="0" dirty="0">
                <a:ln>
                  <a:noFill/>
                </a:ln>
                <a:solidFill>
                  <a:srgbClr val="00506F"/>
                </a:solidFill>
                <a:effectLst/>
                <a:uLnTx/>
                <a:uFillTx/>
                <a:latin typeface="Arial"/>
                <a:ea typeface="+mn-ea"/>
                <a:cs typeface="Arial"/>
              </a:rPr>
              <a:t>Collaboration</a:t>
            </a:r>
          </a:p>
          <a:p>
            <a:pPr marL="0" marR="0" lvl="0" indent="0" algn="ctr" defTabSz="457200" rtl="0" eaLnBrk="1" fontAlgn="auto" latinLnBrk="0" hangingPunct="1">
              <a:lnSpc>
                <a:spcPct val="110000"/>
              </a:lnSpc>
              <a:spcBef>
                <a:spcPts val="0"/>
              </a:spcBef>
              <a:spcAft>
                <a:spcPts val="1200"/>
              </a:spcAft>
              <a:buClrTx/>
              <a:buSzTx/>
              <a:buFontTx/>
              <a:buNone/>
              <a:tabLst/>
              <a:defRPr/>
            </a:pPr>
            <a:r>
              <a:rPr kumimoji="0" lang="en-US" sz="1400" b="0" i="0" u="none" strike="noStrike" kern="1200" cap="none" spc="0" normalizeH="0" baseline="0" noProof="0" dirty="0" err="1">
                <a:ln>
                  <a:noFill/>
                </a:ln>
                <a:solidFill>
                  <a:srgbClr val="000000"/>
                </a:solidFill>
                <a:effectLst/>
                <a:uLnTx/>
                <a:uFillTx/>
                <a:latin typeface="Arial"/>
                <a:ea typeface="+mn-ea"/>
                <a:cs typeface="Arial"/>
              </a:rPr>
              <a:t>NIEMOpen</a:t>
            </a:r>
            <a:r>
              <a:rPr kumimoji="0" lang="en-US" sz="1400" b="0" i="0" u="none" strike="noStrike" kern="1200" cap="none" spc="0" normalizeH="0" baseline="0" noProof="0" dirty="0">
                <a:ln>
                  <a:noFill/>
                </a:ln>
                <a:solidFill>
                  <a:srgbClr val="000000"/>
                </a:solidFill>
                <a:effectLst/>
                <a:uLnTx/>
                <a:uFillTx/>
                <a:latin typeface="Arial"/>
                <a:ea typeface="+mn-ea"/>
                <a:cs typeface="Arial"/>
              </a:rPr>
              <a:t> brings stakeholders together through reuse and community engagement</a:t>
            </a:r>
          </a:p>
        </p:txBody>
      </p:sp>
      <p:cxnSp>
        <p:nvCxnSpPr>
          <p:cNvPr id="54" name="Straight Connector 53"/>
          <p:cNvCxnSpPr/>
          <p:nvPr/>
        </p:nvCxnSpPr>
        <p:spPr bwMode="auto">
          <a:xfrm>
            <a:off x="3757719" y="911963"/>
            <a:ext cx="0" cy="2284455"/>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bwMode="auto">
          <a:xfrm>
            <a:off x="5765826" y="911963"/>
            <a:ext cx="0" cy="2284455"/>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bwMode="auto">
          <a:xfrm>
            <a:off x="8377144" y="911963"/>
            <a:ext cx="0" cy="2284455"/>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983970" y="4335859"/>
            <a:ext cx="8385430" cy="2410855"/>
          </a:xfrm>
          <a:prstGeom prst="rect">
            <a:avLst/>
          </a:prstGeom>
        </p:spPr>
      </p:pic>
    </p:spTree>
    <p:extLst>
      <p:ext uri="{BB962C8B-B14F-4D97-AF65-F5344CB8AC3E}">
        <p14:creationId xmlns:p14="http://schemas.microsoft.com/office/powerpoint/2010/main" val="3008721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00" dirty="0">
                <a:solidFill>
                  <a:srgbClr val="005170"/>
                </a:solidFill>
              </a:rPr>
              <a:t>Backup Slides</a:t>
            </a:r>
          </a:p>
        </p:txBody>
      </p:sp>
    </p:spTree>
    <p:extLst>
      <p:ext uri="{BB962C8B-B14F-4D97-AF65-F5344CB8AC3E}">
        <p14:creationId xmlns:p14="http://schemas.microsoft.com/office/powerpoint/2010/main" val="2019128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z="3200" spc="-100" dirty="0">
                <a:solidFill>
                  <a:srgbClr val="005170"/>
                </a:solidFill>
              </a:rPr>
              <a:t>Why </a:t>
            </a:r>
            <a:r>
              <a:rPr lang="en-US" sz="3200" spc="-100" dirty="0" err="1">
                <a:solidFill>
                  <a:srgbClr val="005170"/>
                </a:solidFill>
              </a:rPr>
              <a:t>NIEMOpen</a:t>
            </a:r>
            <a:r>
              <a:rPr lang="en-US" sz="3200" spc="-100" dirty="0">
                <a:solidFill>
                  <a:srgbClr val="005170"/>
                </a:solidFill>
              </a:rPr>
              <a:t>?</a:t>
            </a:r>
          </a:p>
        </p:txBody>
      </p:sp>
      <p:sp>
        <p:nvSpPr>
          <p:cNvPr id="3" name="Content Placeholder 2"/>
          <p:cNvSpPr>
            <a:spLocks noGrp="1"/>
          </p:cNvSpPr>
          <p:nvPr>
            <p:ph type="body" sz="quarter" idx="13"/>
          </p:nvPr>
        </p:nvSpPr>
        <p:spPr/>
        <p:txBody>
          <a:bodyPr vert="horz" lIns="91440" tIns="45720" rIns="91440" bIns="45720" rtlCol="0">
            <a:normAutofit/>
          </a:bodyPr>
          <a:lstStyle/>
          <a:p>
            <a:pPr marL="457200" indent="-341313">
              <a:lnSpc>
                <a:spcPct val="120000"/>
              </a:lnSpc>
            </a:pPr>
            <a:r>
              <a:rPr lang="en-US" sz="2400" dirty="0">
                <a:solidFill>
                  <a:srgbClr val="334052"/>
                </a:solidFill>
              </a:rPr>
              <a:t>Our mission is furthered by the sharing of data:</a:t>
            </a:r>
          </a:p>
          <a:p>
            <a:pPr lvl="1"/>
            <a:r>
              <a:rPr lang="en-US" sz="2000" dirty="0">
                <a:solidFill>
                  <a:srgbClr val="334052"/>
                </a:solidFill>
              </a:rPr>
              <a:t>With Federal, State, Local, Tribal, Territorial, International partners (ex: DHS, FBI, etc.)</a:t>
            </a:r>
          </a:p>
          <a:p>
            <a:pPr lvl="1"/>
            <a:r>
              <a:rPr lang="en-US" sz="2000" dirty="0">
                <a:solidFill>
                  <a:srgbClr val="334052"/>
                </a:solidFill>
              </a:rPr>
              <a:t>With industry and vendor partners</a:t>
            </a:r>
          </a:p>
          <a:p>
            <a:pPr lvl="1"/>
            <a:r>
              <a:rPr lang="en-US" sz="2000" dirty="0">
                <a:solidFill>
                  <a:srgbClr val="334052"/>
                </a:solidFill>
              </a:rPr>
              <a:t>With compliance drivers (ex: PCI for credit card data, HHS for HIPAA data, etc.)</a:t>
            </a:r>
          </a:p>
          <a:p>
            <a:pPr marL="457200" lvl="1" indent="0">
              <a:buNone/>
            </a:pPr>
            <a:endParaRPr lang="en-US" sz="2000" dirty="0">
              <a:solidFill>
                <a:srgbClr val="334052"/>
              </a:solidFill>
            </a:endParaRPr>
          </a:p>
          <a:p>
            <a:pPr marL="457200" indent="-341313">
              <a:lnSpc>
                <a:spcPct val="120000"/>
              </a:lnSpc>
            </a:pPr>
            <a:r>
              <a:rPr lang="en-US" sz="2400" dirty="0">
                <a:solidFill>
                  <a:srgbClr val="334052"/>
                </a:solidFill>
              </a:rPr>
              <a:t>For Interagency, this includes:</a:t>
            </a:r>
          </a:p>
          <a:p>
            <a:pPr lvl="1"/>
            <a:r>
              <a:rPr lang="en-US" sz="2000" dirty="0">
                <a:solidFill>
                  <a:srgbClr val="334052"/>
                </a:solidFill>
              </a:rPr>
              <a:t>Multiple, complex data sharing permutations via forms, digital, emails, phone calls, Slack, and other mechanisms</a:t>
            </a:r>
          </a:p>
          <a:p>
            <a:pPr lvl="1"/>
            <a:r>
              <a:rPr lang="en-US" sz="2000" dirty="0">
                <a:solidFill>
                  <a:srgbClr val="334052"/>
                </a:solidFill>
              </a:rPr>
              <a:t>Data must be shared across multiple networks, multiple security boundaries, multiple IT capabilities, and in multiple ways, but still be understandable </a:t>
            </a:r>
          </a:p>
          <a:p>
            <a:pPr lvl="1"/>
            <a:r>
              <a:rPr lang="en-US" sz="2000" dirty="0">
                <a:solidFill>
                  <a:srgbClr val="334052"/>
                </a:solidFill>
              </a:rPr>
              <a:t>Component programs are not equipped to handle all domains in this Enterprise-level data sharing challenge</a:t>
            </a:r>
          </a:p>
          <a:p>
            <a:pPr marL="457200" indent="-341313">
              <a:lnSpc>
                <a:spcPct val="120000"/>
              </a:lnSpc>
            </a:pPr>
            <a:endParaRPr lang="en-US" sz="2400" dirty="0">
              <a:solidFill>
                <a:srgbClr val="334052"/>
              </a:solidFill>
            </a:endParaRPr>
          </a:p>
        </p:txBody>
      </p:sp>
    </p:spTree>
    <p:extLst>
      <p:ext uri="{BB962C8B-B14F-4D97-AF65-F5344CB8AC3E}">
        <p14:creationId xmlns:p14="http://schemas.microsoft.com/office/powerpoint/2010/main" val="4049871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9EC5A-1B5D-408D-C3E3-6486ED7DF138}"/>
              </a:ext>
            </a:extLst>
          </p:cNvPr>
          <p:cNvSpPr>
            <a:spLocks noGrp="1"/>
          </p:cNvSpPr>
          <p:nvPr>
            <p:ph type="ctrTitle"/>
          </p:nvPr>
        </p:nvSpPr>
        <p:spPr/>
        <p:txBody>
          <a:bodyPr/>
          <a:lstStyle/>
          <a:p>
            <a:r>
              <a:rPr lang="en-US" dirty="0"/>
              <a:t>Managing a domain</a:t>
            </a:r>
          </a:p>
        </p:txBody>
      </p:sp>
      <p:sp>
        <p:nvSpPr>
          <p:cNvPr id="3" name="Subtitle 2">
            <a:extLst>
              <a:ext uri="{FF2B5EF4-FFF2-40B4-BE49-F238E27FC236}">
                <a16:creationId xmlns:a16="http://schemas.microsoft.com/office/drawing/2014/main" id="{519505D3-193C-D6AA-046B-31F17AAA0F5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808563A-2339-888C-8377-BD64FBBBE040}"/>
              </a:ext>
            </a:extLst>
          </p:cNvPr>
          <p:cNvSpPr>
            <a:spLocks noGrp="1"/>
          </p:cNvSpPr>
          <p:nvPr>
            <p:ph type="sldNum" sz="quarter" idx="4"/>
          </p:nvPr>
        </p:nvSpPr>
        <p:spPr/>
        <p:txBody>
          <a:bodyPr/>
          <a:lstStyle/>
          <a:p>
            <a:fld id="{6E6030FC-FB78-5E4D-92EA-5D9433591EA9}" type="slidenum">
              <a:rPr lang="en-US" smtClean="0"/>
              <a:pPr/>
              <a:t>30</a:t>
            </a:fld>
            <a:endParaRPr lang="en-US" dirty="0"/>
          </a:p>
        </p:txBody>
      </p:sp>
    </p:spTree>
    <p:extLst>
      <p:ext uri="{BB962C8B-B14F-4D97-AF65-F5344CB8AC3E}">
        <p14:creationId xmlns:p14="http://schemas.microsoft.com/office/powerpoint/2010/main" val="2556485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410" y="3603823"/>
            <a:ext cx="3109912" cy="3109912"/>
          </a:xfrm>
          <a:prstGeom prst="rect">
            <a:avLst/>
          </a:prstGeom>
        </p:spPr>
      </p:pic>
      <p:sp>
        <p:nvSpPr>
          <p:cNvPr id="7" name="Title 1"/>
          <p:cNvSpPr>
            <a:spLocks noGrp="1"/>
          </p:cNvSpPr>
          <p:nvPr>
            <p:ph type="title"/>
          </p:nvPr>
        </p:nvSpPr>
        <p:spPr>
          <a:xfrm>
            <a:off x="1981200" y="189868"/>
            <a:ext cx="8089900" cy="811358"/>
          </a:xfrm>
        </p:spPr>
        <p:txBody>
          <a:bodyPr>
            <a:normAutofit/>
          </a:bodyPr>
          <a:lstStyle/>
          <a:p>
            <a:pPr algn="ctr">
              <a:lnSpc>
                <a:spcPct val="80000"/>
              </a:lnSpc>
            </a:pPr>
            <a:r>
              <a:rPr lang="en-US" dirty="0"/>
              <a:t>NIEM Domain Steward Work Areas</a:t>
            </a:r>
          </a:p>
        </p:txBody>
      </p:sp>
      <p:sp>
        <p:nvSpPr>
          <p:cNvPr id="6" name="Content Placeholder 5"/>
          <p:cNvSpPr>
            <a:spLocks noGrp="1"/>
          </p:cNvSpPr>
          <p:nvPr>
            <p:ph sz="quarter" idx="4294967295"/>
          </p:nvPr>
        </p:nvSpPr>
        <p:spPr>
          <a:xfrm>
            <a:off x="1881412" y="670123"/>
            <a:ext cx="8591910" cy="6043613"/>
          </a:xfrm>
        </p:spPr>
        <p:txBody>
          <a:bodyPr>
            <a:normAutofit/>
          </a:bodyPr>
          <a:lstStyle/>
          <a:p>
            <a:pPr marL="0" indent="0">
              <a:spcBef>
                <a:spcPts val="600"/>
              </a:spcBef>
              <a:buNone/>
            </a:pPr>
            <a:r>
              <a:rPr lang="en-US" sz="2400" b="1" spc="-50" dirty="0">
                <a:solidFill>
                  <a:srgbClr val="00506F"/>
                </a:solidFill>
              </a:rPr>
              <a:t>Establish Domain Governance Structure &amp; Procedures</a:t>
            </a:r>
          </a:p>
          <a:p>
            <a:pPr marL="233363" lvl="1" indent="-233363">
              <a:spcBef>
                <a:spcPts val="600"/>
              </a:spcBef>
              <a:buFont typeface="Arial" panose="020B0604020202020204" pitchFamily="34" charset="0"/>
              <a:buChar char="•"/>
            </a:pPr>
            <a:r>
              <a:rPr lang="en-US" sz="2000" spc="-50" dirty="0">
                <a:solidFill>
                  <a:srgbClr val="515151"/>
                </a:solidFill>
              </a:rPr>
              <a:t>Domain Charter</a:t>
            </a:r>
          </a:p>
          <a:p>
            <a:pPr marL="233363" lvl="1" indent="-233363">
              <a:spcBef>
                <a:spcPts val="600"/>
              </a:spcBef>
              <a:buFont typeface="Arial" panose="020B0604020202020204" pitchFamily="34" charset="0"/>
              <a:buChar char="•"/>
            </a:pPr>
            <a:r>
              <a:rPr lang="en-US" sz="2000" spc="-50" dirty="0">
                <a:solidFill>
                  <a:srgbClr val="515151"/>
                </a:solidFill>
              </a:rPr>
              <a:t>Domain governance processes</a:t>
            </a:r>
          </a:p>
          <a:p>
            <a:pPr marL="233363" lvl="1" indent="-233363">
              <a:spcBef>
                <a:spcPts val="600"/>
              </a:spcBef>
              <a:buFont typeface="Arial" panose="020B0604020202020204" pitchFamily="34" charset="0"/>
              <a:buChar char="•"/>
            </a:pPr>
            <a:r>
              <a:rPr lang="en-US" sz="2000" spc="-50" dirty="0">
                <a:solidFill>
                  <a:srgbClr val="515151"/>
                </a:solidFill>
              </a:rPr>
              <a:t>Domain reference model configuration management processes</a:t>
            </a:r>
          </a:p>
          <a:p>
            <a:pPr marL="233363" lvl="1" indent="-233363">
              <a:spcBef>
                <a:spcPts val="600"/>
              </a:spcBef>
              <a:buFont typeface="Arial" panose="020B0604020202020204" pitchFamily="34" charset="0"/>
              <a:buChar char="•"/>
            </a:pPr>
            <a:r>
              <a:rPr lang="en-US" sz="2000" spc="-50" dirty="0">
                <a:solidFill>
                  <a:srgbClr val="515151"/>
                </a:solidFill>
              </a:rPr>
              <a:t>Domain Operation &amp; Maintenance plan</a:t>
            </a:r>
          </a:p>
          <a:p>
            <a:pPr marL="233363" lvl="1" indent="-233363">
              <a:spcBef>
                <a:spcPts val="600"/>
              </a:spcBef>
              <a:buFont typeface="Arial" panose="020B0604020202020204" pitchFamily="34" charset="0"/>
              <a:buChar char="•"/>
            </a:pPr>
            <a:r>
              <a:rPr lang="en-US" sz="2000" spc="-50" dirty="0">
                <a:solidFill>
                  <a:srgbClr val="515151"/>
                </a:solidFill>
              </a:rPr>
              <a:t>Participate in monthly NBAC &amp; NTAC meetings</a:t>
            </a:r>
          </a:p>
          <a:p>
            <a:pPr marL="233363" lvl="1" indent="-233363">
              <a:spcBef>
                <a:spcPts val="600"/>
              </a:spcBef>
              <a:spcAft>
                <a:spcPts val="1200"/>
              </a:spcAft>
              <a:buFont typeface="Arial" panose="020B0604020202020204" pitchFamily="34" charset="0"/>
              <a:buChar char="•"/>
            </a:pPr>
            <a:r>
              <a:rPr lang="en-US" sz="2000" spc="-50" dirty="0">
                <a:solidFill>
                  <a:srgbClr val="515151"/>
                </a:solidFill>
              </a:rPr>
              <a:t>Recruit external stakeholders (outside organizational community</a:t>
            </a:r>
            <a:r>
              <a:rPr lang="en-US" sz="2000" spc="-50" dirty="0"/>
              <a:t>)</a:t>
            </a:r>
          </a:p>
          <a:p>
            <a:pPr marL="0" indent="0">
              <a:spcBef>
                <a:spcPts val="0"/>
              </a:spcBef>
              <a:buNone/>
            </a:pPr>
            <a:r>
              <a:rPr lang="en-US" sz="2400" b="1" spc="-50" dirty="0">
                <a:solidFill>
                  <a:srgbClr val="00506F"/>
                </a:solidFill>
              </a:rPr>
              <a:t>Develop Domain Reference Model Content</a:t>
            </a:r>
          </a:p>
          <a:p>
            <a:pPr marL="233363" lvl="1" indent="-233363">
              <a:spcBef>
                <a:spcPts val="600"/>
              </a:spcBef>
              <a:buFont typeface="Arial" panose="020B0604020202020204" pitchFamily="34" charset="0"/>
              <a:buChar char="•"/>
            </a:pPr>
            <a:r>
              <a:rPr lang="en-US" sz="2000" spc="-50" dirty="0">
                <a:solidFill>
                  <a:srgbClr val="515151"/>
                </a:solidFill>
              </a:rPr>
              <a:t>Develop data sharing use cases (scenario planning)</a:t>
            </a:r>
          </a:p>
          <a:p>
            <a:pPr marL="233363" lvl="1" indent="-233363">
              <a:spcBef>
                <a:spcPts val="600"/>
              </a:spcBef>
              <a:buFont typeface="Arial" panose="020B0604020202020204" pitchFamily="34" charset="0"/>
              <a:buChar char="•"/>
            </a:pPr>
            <a:r>
              <a:rPr lang="en-US" sz="2000" spc="-50" dirty="0">
                <a:solidFill>
                  <a:srgbClr val="515151"/>
                </a:solidFill>
              </a:rPr>
              <a:t>Identify data exchange requirements</a:t>
            </a:r>
          </a:p>
          <a:p>
            <a:pPr marL="233363" lvl="1" indent="-233363">
              <a:spcBef>
                <a:spcPts val="600"/>
              </a:spcBef>
              <a:buFont typeface="Arial" panose="020B0604020202020204" pitchFamily="34" charset="0"/>
              <a:buChar char="•"/>
            </a:pPr>
            <a:r>
              <a:rPr lang="en-US" sz="2000" spc="-50" dirty="0">
                <a:solidFill>
                  <a:srgbClr val="515151"/>
                </a:solidFill>
              </a:rPr>
              <a:t>Map and model data element needs</a:t>
            </a:r>
          </a:p>
          <a:p>
            <a:pPr marL="233363" lvl="1" indent="-233363">
              <a:spcBef>
                <a:spcPts val="600"/>
              </a:spcBef>
              <a:buFont typeface="Arial" panose="020B0604020202020204" pitchFamily="34" charset="0"/>
              <a:buChar char="•"/>
            </a:pPr>
            <a:r>
              <a:rPr lang="en-US" sz="2000" spc="-50" dirty="0">
                <a:solidFill>
                  <a:srgbClr val="515151"/>
                </a:solidFill>
              </a:rPr>
              <a:t>Build schemas and extension schemas</a:t>
            </a:r>
          </a:p>
          <a:p>
            <a:pPr marL="233363" lvl="1" indent="-233363">
              <a:spcBef>
                <a:spcPts val="600"/>
              </a:spcBef>
              <a:buFont typeface="Arial" panose="020B0604020202020204" pitchFamily="34" charset="0"/>
              <a:buChar char="•"/>
            </a:pPr>
            <a:r>
              <a:rPr lang="en-US" sz="2000" spc="-50" dirty="0">
                <a:solidFill>
                  <a:srgbClr val="515151"/>
                </a:solidFill>
              </a:rPr>
              <a:t>Submit Domain content to NMO</a:t>
            </a:r>
            <a:endParaRPr lang="en-US" spc="-50" dirty="0">
              <a:solidFill>
                <a:srgbClr val="515151"/>
              </a:solidFill>
            </a:endParaRPr>
          </a:p>
        </p:txBody>
      </p:sp>
    </p:spTree>
    <p:extLst>
      <p:ext uri="{BB962C8B-B14F-4D97-AF65-F5344CB8AC3E}">
        <p14:creationId xmlns:p14="http://schemas.microsoft.com/office/powerpoint/2010/main" val="3501701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410" y="3603823"/>
            <a:ext cx="3109912" cy="3109912"/>
          </a:xfrm>
          <a:prstGeom prst="rect">
            <a:avLst/>
          </a:prstGeom>
        </p:spPr>
      </p:pic>
      <p:sp>
        <p:nvSpPr>
          <p:cNvPr id="7" name="Title 1"/>
          <p:cNvSpPr>
            <a:spLocks noGrp="1"/>
          </p:cNvSpPr>
          <p:nvPr>
            <p:ph type="title"/>
          </p:nvPr>
        </p:nvSpPr>
        <p:spPr>
          <a:xfrm>
            <a:off x="1981200" y="147299"/>
            <a:ext cx="8089900" cy="811358"/>
          </a:xfrm>
        </p:spPr>
        <p:txBody>
          <a:bodyPr>
            <a:normAutofit/>
          </a:bodyPr>
          <a:lstStyle/>
          <a:p>
            <a:pPr algn="ctr">
              <a:lnSpc>
                <a:spcPct val="80000"/>
              </a:lnSpc>
            </a:pPr>
            <a:r>
              <a:rPr lang="en-US" dirty="0"/>
              <a:t>NIEM Domain Steward Work Areas</a:t>
            </a:r>
          </a:p>
        </p:txBody>
      </p:sp>
      <p:sp>
        <p:nvSpPr>
          <p:cNvPr id="6" name="Content Placeholder 5"/>
          <p:cNvSpPr>
            <a:spLocks noGrp="1"/>
          </p:cNvSpPr>
          <p:nvPr>
            <p:ph sz="quarter" idx="4294967295"/>
          </p:nvPr>
        </p:nvSpPr>
        <p:spPr>
          <a:xfrm>
            <a:off x="1881412" y="670123"/>
            <a:ext cx="8591910" cy="6043613"/>
          </a:xfrm>
        </p:spPr>
        <p:txBody>
          <a:bodyPr>
            <a:normAutofit/>
          </a:bodyPr>
          <a:lstStyle/>
          <a:p>
            <a:pPr marL="0" indent="0">
              <a:spcBef>
                <a:spcPts val="600"/>
              </a:spcBef>
              <a:buNone/>
            </a:pPr>
            <a:r>
              <a:rPr lang="en-US" sz="2400" b="1" spc="-50" dirty="0">
                <a:solidFill>
                  <a:srgbClr val="00506F"/>
                </a:solidFill>
              </a:rPr>
              <a:t>Piloting Opportunities</a:t>
            </a:r>
          </a:p>
          <a:p>
            <a:pPr marL="233363" lvl="1" indent="-233363">
              <a:lnSpc>
                <a:spcPct val="120000"/>
              </a:lnSpc>
              <a:spcBef>
                <a:spcPts val="600"/>
              </a:spcBef>
              <a:buFont typeface="Arial" panose="020B0604020202020204" pitchFamily="34" charset="0"/>
              <a:buChar char="•"/>
            </a:pPr>
            <a:r>
              <a:rPr lang="en-US" sz="2000" dirty="0">
                <a:solidFill>
                  <a:srgbClr val="515151"/>
                </a:solidFill>
              </a:rPr>
              <a:t>Assist early implementers with piloting activity</a:t>
            </a:r>
          </a:p>
          <a:p>
            <a:pPr marL="233363" lvl="1" indent="-233363">
              <a:lnSpc>
                <a:spcPct val="120000"/>
              </a:lnSpc>
              <a:spcBef>
                <a:spcPts val="600"/>
              </a:spcBef>
              <a:buFont typeface="Arial" panose="020B0604020202020204" pitchFamily="34" charset="0"/>
              <a:buChar char="•"/>
            </a:pPr>
            <a:r>
              <a:rPr lang="en-US" sz="2000" dirty="0">
                <a:solidFill>
                  <a:srgbClr val="515151"/>
                </a:solidFill>
              </a:rPr>
              <a:t>Provide content and content change recommendations</a:t>
            </a:r>
          </a:p>
          <a:p>
            <a:pPr marL="233363" lvl="1" indent="-233363">
              <a:lnSpc>
                <a:spcPct val="120000"/>
              </a:lnSpc>
              <a:spcBef>
                <a:spcPts val="600"/>
              </a:spcBef>
              <a:buFont typeface="Arial" panose="020B0604020202020204" pitchFamily="34" charset="0"/>
              <a:buChar char="•"/>
            </a:pPr>
            <a:r>
              <a:rPr lang="en-US" sz="2000" dirty="0">
                <a:solidFill>
                  <a:srgbClr val="515151"/>
                </a:solidFill>
              </a:rPr>
              <a:t>Share lessons learned across the Domain community</a:t>
            </a:r>
          </a:p>
          <a:p>
            <a:pPr marL="233363" lvl="1" indent="-233363">
              <a:lnSpc>
                <a:spcPct val="120000"/>
              </a:lnSpc>
              <a:spcBef>
                <a:spcPts val="600"/>
              </a:spcBef>
              <a:buFont typeface="Arial" panose="020B0604020202020204" pitchFamily="34" charset="0"/>
              <a:buChar char="•"/>
            </a:pPr>
            <a:r>
              <a:rPr lang="en-US" sz="2000" dirty="0">
                <a:solidFill>
                  <a:srgbClr val="515151"/>
                </a:solidFill>
              </a:rPr>
              <a:t>Refine Domain Operation &amp; Maintenance procedures</a:t>
            </a:r>
          </a:p>
          <a:p>
            <a:pPr marL="233363" lvl="1" indent="-233363">
              <a:lnSpc>
                <a:spcPct val="120000"/>
              </a:lnSpc>
              <a:spcBef>
                <a:spcPts val="600"/>
              </a:spcBef>
              <a:buFont typeface="Arial" panose="020B0604020202020204" pitchFamily="34" charset="0"/>
              <a:buChar char="•"/>
            </a:pPr>
            <a:r>
              <a:rPr lang="en-US" sz="2000" dirty="0">
                <a:solidFill>
                  <a:srgbClr val="515151"/>
                </a:solidFill>
              </a:rPr>
              <a:t>Define domain relationship to community standards and architecture stakeholders</a:t>
            </a:r>
          </a:p>
          <a:p>
            <a:pPr marL="233363" lvl="1" indent="-233363">
              <a:lnSpc>
                <a:spcPct val="120000"/>
              </a:lnSpc>
              <a:spcBef>
                <a:spcPts val="600"/>
              </a:spcBef>
              <a:buFont typeface="Arial" panose="020B0604020202020204" pitchFamily="34" charset="0"/>
              <a:buChar char="•"/>
            </a:pPr>
            <a:r>
              <a:rPr lang="en-US" sz="2000" dirty="0">
                <a:solidFill>
                  <a:srgbClr val="515151"/>
                </a:solidFill>
              </a:rPr>
              <a:t>Promote outside community participation</a:t>
            </a:r>
          </a:p>
        </p:txBody>
      </p:sp>
    </p:spTree>
    <p:extLst>
      <p:ext uri="{BB962C8B-B14F-4D97-AF65-F5344CB8AC3E}">
        <p14:creationId xmlns:p14="http://schemas.microsoft.com/office/powerpoint/2010/main" val="3302175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1">
            <a:extLst>
              <a:ext uri="{FF2B5EF4-FFF2-40B4-BE49-F238E27FC236}">
                <a16:creationId xmlns:a16="http://schemas.microsoft.com/office/drawing/2014/main" id="{0B791C0E-C8FA-43CF-833D-9C54443CB3D0}"/>
              </a:ext>
            </a:extLst>
          </p:cNvPr>
          <p:cNvSpPr>
            <a:spLocks noGrp="1"/>
          </p:cNvSpPr>
          <p:nvPr>
            <p:ph type="title"/>
          </p:nvPr>
        </p:nvSpPr>
        <p:spPr>
          <a:xfrm>
            <a:off x="838200" y="53123"/>
            <a:ext cx="10515600" cy="1325563"/>
          </a:xfrm>
        </p:spPr>
        <p:txBody>
          <a:bodyPr>
            <a:normAutofit/>
          </a:bodyPr>
          <a:lstStyle/>
          <a:p>
            <a:br>
              <a:rPr lang="en-US" dirty="0"/>
            </a:br>
            <a:r>
              <a:rPr lang="en-US" dirty="0"/>
              <a:t>Data Security</a:t>
            </a:r>
          </a:p>
        </p:txBody>
      </p:sp>
      <p:sp>
        <p:nvSpPr>
          <p:cNvPr id="5" name="Content Placeholder 12">
            <a:extLst>
              <a:ext uri="{FF2B5EF4-FFF2-40B4-BE49-F238E27FC236}">
                <a16:creationId xmlns:a16="http://schemas.microsoft.com/office/drawing/2014/main" id="{ED9F8C87-7A03-4924-ADA3-A8D6F8A5C2BC}"/>
              </a:ext>
            </a:extLst>
          </p:cNvPr>
          <p:cNvSpPr>
            <a:spLocks noGrp="1"/>
          </p:cNvSpPr>
          <p:nvPr>
            <p:ph idx="1"/>
          </p:nvPr>
        </p:nvSpPr>
        <p:spPr>
          <a:xfrm>
            <a:off x="268748" y="1030233"/>
            <a:ext cx="10107445" cy="4797534"/>
          </a:xfrm>
        </p:spPr>
        <p:txBody>
          <a:bodyPr>
            <a:noAutofit/>
          </a:bodyPr>
          <a:lstStyle/>
          <a:p>
            <a:r>
              <a:rPr lang="en-US" sz="1800" dirty="0">
                <a:solidFill>
                  <a:schemeClr val="bg2">
                    <a:lumMod val="10000"/>
                  </a:schemeClr>
                </a:solidFill>
              </a:rPr>
              <a:t>Security and privacy should always be key considerations when implementing an exchange. </a:t>
            </a:r>
          </a:p>
          <a:p>
            <a:r>
              <a:rPr lang="en-US" sz="1800" dirty="0">
                <a:solidFill>
                  <a:schemeClr val="bg2">
                    <a:lumMod val="10000"/>
                  </a:schemeClr>
                </a:solidFill>
              </a:rPr>
              <a:t>Since 2012 ODNI and </a:t>
            </a:r>
            <a:r>
              <a:rPr lang="en-US" sz="1800" dirty="0" err="1">
                <a:solidFill>
                  <a:schemeClr val="bg2">
                    <a:lumMod val="10000"/>
                  </a:schemeClr>
                </a:solidFill>
              </a:rPr>
              <a:t>NIEMOpen</a:t>
            </a:r>
            <a:r>
              <a:rPr lang="en-US" sz="1800" dirty="0">
                <a:solidFill>
                  <a:schemeClr val="bg2">
                    <a:lumMod val="10000"/>
                  </a:schemeClr>
                </a:solidFill>
              </a:rPr>
              <a:t> worked together to enable the use of metadata to describe specific requirements in regards to information security and the handling of sensitive privacy-protected information. Including this metadata allows systems that implement </a:t>
            </a:r>
            <a:r>
              <a:rPr lang="en-US" sz="1800" dirty="0" err="1">
                <a:solidFill>
                  <a:schemeClr val="bg2">
                    <a:lumMod val="10000"/>
                  </a:schemeClr>
                </a:solidFill>
              </a:rPr>
              <a:t>NIEMOpen</a:t>
            </a:r>
            <a:r>
              <a:rPr lang="en-US" sz="1800" dirty="0">
                <a:solidFill>
                  <a:schemeClr val="bg2">
                    <a:lumMod val="10000"/>
                  </a:schemeClr>
                </a:solidFill>
              </a:rPr>
              <a:t> to automatically enforce rules that govern the use, protection, dissemination, and access controls for data being shared.</a:t>
            </a:r>
          </a:p>
          <a:p>
            <a:r>
              <a:rPr lang="en-US" sz="1800" dirty="0" err="1">
                <a:solidFill>
                  <a:schemeClr val="bg2">
                    <a:lumMod val="10000"/>
                  </a:schemeClr>
                </a:solidFill>
                <a:effectLst/>
                <a:ea typeface="Calibri" panose="020F0502020204030204" pitchFamily="34" charset="0"/>
              </a:rPr>
              <a:t>NIEMOpen</a:t>
            </a:r>
            <a:r>
              <a:rPr lang="en-US" sz="1800" dirty="0">
                <a:solidFill>
                  <a:schemeClr val="bg2">
                    <a:lumMod val="10000"/>
                  </a:schemeClr>
                </a:solidFill>
                <a:effectLst/>
                <a:ea typeface="Calibri" panose="020F0502020204030204" pitchFamily="34" charset="0"/>
              </a:rPr>
              <a:t> includes the following security labeling standards for specifying security metadata in </a:t>
            </a:r>
            <a:r>
              <a:rPr lang="en-US" sz="1800" dirty="0" err="1">
                <a:solidFill>
                  <a:schemeClr val="bg2">
                    <a:lumMod val="10000"/>
                  </a:schemeClr>
                </a:solidFill>
                <a:effectLst/>
                <a:ea typeface="Calibri" panose="020F0502020204030204" pitchFamily="34" charset="0"/>
              </a:rPr>
              <a:t>NIEMOpen</a:t>
            </a:r>
            <a:r>
              <a:rPr lang="en-US" sz="1800" dirty="0">
                <a:solidFill>
                  <a:schemeClr val="bg2">
                    <a:lumMod val="10000"/>
                  </a:schemeClr>
                </a:solidFill>
                <a:effectLst/>
                <a:ea typeface="Calibri" panose="020F0502020204030204" pitchFamily="34" charset="0"/>
              </a:rPr>
              <a:t> exchanges:</a:t>
            </a:r>
            <a:endParaRPr lang="en-US" sz="1800" b="1" dirty="0">
              <a:solidFill>
                <a:schemeClr val="bg2">
                  <a:lumMod val="10000"/>
                </a:schemeClr>
              </a:solidFill>
            </a:endParaRPr>
          </a:p>
          <a:p>
            <a:pPr marL="742950" lvl="1" indent="-285750"/>
            <a:r>
              <a:rPr lang="en-US" sz="1800" dirty="0">
                <a:solidFill>
                  <a:schemeClr val="bg2">
                    <a:lumMod val="10000"/>
                  </a:schemeClr>
                </a:solidFill>
              </a:rPr>
              <a:t>Intelligence Community Information Security Marking (IC-ISM); </a:t>
            </a:r>
          </a:p>
          <a:p>
            <a:pPr marL="742950" lvl="1" indent="-285750"/>
            <a:r>
              <a:rPr lang="en-US" sz="1800" dirty="0">
                <a:solidFill>
                  <a:schemeClr val="bg2">
                    <a:lumMod val="10000"/>
                  </a:schemeClr>
                </a:solidFill>
              </a:rPr>
              <a:t>Intelligence Community Need-to-Know (NTK); </a:t>
            </a:r>
          </a:p>
          <a:p>
            <a:pPr marL="742950" lvl="1" indent="-285750"/>
            <a:r>
              <a:rPr lang="en-US" sz="1800" dirty="0">
                <a:solidFill>
                  <a:schemeClr val="bg2">
                    <a:lumMod val="10000"/>
                  </a:schemeClr>
                </a:solidFill>
              </a:rPr>
              <a:t>Intelligence Community Trusted Data Format (IC-TDF); and </a:t>
            </a:r>
          </a:p>
          <a:p>
            <a:pPr marL="742950" lvl="1" indent="-285750"/>
            <a:r>
              <a:rPr lang="en-US" sz="1800" dirty="0">
                <a:solidFill>
                  <a:schemeClr val="bg2">
                    <a:lumMod val="10000"/>
                  </a:schemeClr>
                </a:solidFill>
              </a:rPr>
              <a:t>Confidentiality Labeling and Binding for Joint Coalition Information Sharing</a:t>
            </a:r>
          </a:p>
          <a:p>
            <a:pPr marL="285750" indent="-285750"/>
            <a:r>
              <a:rPr lang="en-US" sz="1800" dirty="0">
                <a:solidFill>
                  <a:schemeClr val="bg2">
                    <a:lumMod val="10000"/>
                  </a:schemeClr>
                </a:solidFill>
              </a:rPr>
              <a:t>Including this metadata allows systems that implement </a:t>
            </a:r>
            <a:r>
              <a:rPr lang="en-US" sz="1800" dirty="0" err="1">
                <a:solidFill>
                  <a:schemeClr val="bg2">
                    <a:lumMod val="10000"/>
                  </a:schemeClr>
                </a:solidFill>
              </a:rPr>
              <a:t>NIEMOpen</a:t>
            </a:r>
            <a:r>
              <a:rPr lang="en-US" sz="1800" dirty="0">
                <a:solidFill>
                  <a:schemeClr val="bg2">
                    <a:lumMod val="10000"/>
                  </a:schemeClr>
                </a:solidFill>
              </a:rPr>
              <a:t> to automatically enforce rules that govern the use, protection, dissemination, and access controls for data being shared.</a:t>
            </a:r>
          </a:p>
          <a:p>
            <a:pPr marL="285750" indent="-285750"/>
            <a:r>
              <a:rPr lang="en-US" sz="1800" dirty="0">
                <a:solidFill>
                  <a:schemeClr val="bg2">
                    <a:lumMod val="10000"/>
                  </a:schemeClr>
                </a:solidFill>
              </a:rPr>
              <a:t>Encryption of information exchanges is not within the scope of NIEM. </a:t>
            </a:r>
            <a:r>
              <a:rPr lang="en-US" sz="1800" dirty="0" err="1">
                <a:solidFill>
                  <a:schemeClr val="bg2">
                    <a:lumMod val="10000"/>
                  </a:schemeClr>
                </a:solidFill>
              </a:rPr>
              <a:t>NIEMOpen</a:t>
            </a:r>
            <a:r>
              <a:rPr lang="en-US" sz="1800" dirty="0">
                <a:solidFill>
                  <a:schemeClr val="bg2">
                    <a:lumMod val="10000"/>
                  </a:schemeClr>
                </a:solidFill>
              </a:rPr>
              <a:t> can be used to structure the XML before encryption</a:t>
            </a:r>
          </a:p>
        </p:txBody>
      </p:sp>
      <p:sp>
        <p:nvSpPr>
          <p:cNvPr id="7" name="Rounded Rectangle 24">
            <a:extLst>
              <a:ext uri="{FF2B5EF4-FFF2-40B4-BE49-F238E27FC236}">
                <a16:creationId xmlns:a16="http://schemas.microsoft.com/office/drawing/2014/main" id="{53DCEF5B-2296-40C0-829F-C2AAD89358EB}"/>
              </a:ext>
            </a:extLst>
          </p:cNvPr>
          <p:cNvSpPr/>
          <p:nvPr/>
        </p:nvSpPr>
        <p:spPr bwMode="auto">
          <a:xfrm>
            <a:off x="3171632" y="5973463"/>
            <a:ext cx="5848736" cy="831414"/>
          </a:xfrm>
          <a:prstGeom prst="roundRect">
            <a:avLst>
              <a:gd name="adj" fmla="val 5374"/>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ctr" anchorCtr="0"/>
          <a:lstStyle/>
          <a:p>
            <a:pPr algn="ctr">
              <a:lnSpc>
                <a:spcPts val="2360"/>
              </a:lnSpc>
              <a:defRPr/>
            </a:pPr>
            <a:r>
              <a:rPr lang="en-US" sz="1600" b="1" spc="-50" dirty="0" err="1">
                <a:solidFill>
                  <a:srgbClr val="304776"/>
                </a:solidFill>
                <a:cs typeface="Arial"/>
              </a:rPr>
              <a:t>NIEMOpen</a:t>
            </a:r>
            <a:r>
              <a:rPr lang="en-US" sz="1600" b="1" spc="-50" dirty="0">
                <a:solidFill>
                  <a:srgbClr val="304776"/>
                </a:solidFill>
                <a:cs typeface="Arial"/>
              </a:rPr>
              <a:t> does not dictate how agencies handle privacy issues.  Consult with your organization’s privacy standards.</a:t>
            </a:r>
          </a:p>
        </p:txBody>
      </p:sp>
      <p:pic>
        <p:nvPicPr>
          <p:cNvPr id="1026" name="Picture 2" descr="Locked Security | Taylor Data Systems, Inc.">
            <a:extLst>
              <a:ext uri="{FF2B5EF4-FFF2-40B4-BE49-F238E27FC236}">
                <a16:creationId xmlns:a16="http://schemas.microsoft.com/office/drawing/2014/main" id="{8A08D063-1E19-46EB-9F4A-5E8B2D76BBD2}"/>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773873" y="2575086"/>
            <a:ext cx="2268072" cy="262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835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rmAutofit/>
          </a:bodyPr>
          <a:lstStyle/>
          <a:p>
            <a:r>
              <a:rPr lang="en-US" dirty="0" err="1"/>
              <a:t>NIEMOpen</a:t>
            </a:r>
            <a:r>
              <a:rPr lang="en-US" dirty="0"/>
              <a:t> Works With IC Security</a:t>
            </a:r>
          </a:p>
        </p:txBody>
      </p:sp>
      <p:sp>
        <p:nvSpPr>
          <p:cNvPr id="3" name="Content Placeholder 2"/>
          <p:cNvSpPr>
            <a:spLocks noGrp="1"/>
          </p:cNvSpPr>
          <p:nvPr>
            <p:ph idx="1"/>
          </p:nvPr>
        </p:nvSpPr>
        <p:spPr/>
        <p:txBody>
          <a:bodyPr>
            <a:normAutofit/>
          </a:bodyPr>
          <a:lstStyle/>
          <a:p>
            <a:r>
              <a:rPr lang="en-US" sz="2400" dirty="0">
                <a:solidFill>
                  <a:schemeClr val="bg2">
                    <a:lumMod val="10000"/>
                  </a:schemeClr>
                </a:solidFill>
              </a:rPr>
              <a:t>Easy to include and enforce IC markings in a </a:t>
            </a:r>
            <a:r>
              <a:rPr lang="en-US" sz="2400" dirty="0" err="1">
                <a:solidFill>
                  <a:schemeClr val="bg2">
                    <a:lumMod val="10000"/>
                  </a:schemeClr>
                </a:solidFill>
              </a:rPr>
              <a:t>NIEMOpen</a:t>
            </a:r>
            <a:r>
              <a:rPr lang="en-US" sz="2400" dirty="0">
                <a:solidFill>
                  <a:schemeClr val="bg2">
                    <a:lumMod val="10000"/>
                  </a:schemeClr>
                </a:solidFill>
              </a:rPr>
              <a:t> information exchange package </a:t>
            </a:r>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2668073" y="1960559"/>
            <a:ext cx="7210536" cy="4509166"/>
          </a:xfrm>
          <a:prstGeom prst="rect">
            <a:avLst/>
          </a:prstGeom>
        </p:spPr>
      </p:pic>
      <p:sp>
        <p:nvSpPr>
          <p:cNvPr id="8" name="Slide Number Placeholder 2"/>
          <p:cNvSpPr txBox="1">
            <a:spLocks/>
          </p:cNvSpPr>
          <p:nvPr/>
        </p:nvSpPr>
        <p:spPr bwMode="auto">
          <a:xfrm>
            <a:off x="5715000" y="6674406"/>
            <a:ext cx="19050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kern="0" dirty="0">
                <a:solidFill>
                  <a:srgbClr val="000000"/>
                </a:solidFill>
              </a:rPr>
              <a:t>34</a:t>
            </a:r>
          </a:p>
        </p:txBody>
      </p:sp>
    </p:spTree>
    <p:extLst>
      <p:ext uri="{BB962C8B-B14F-4D97-AF65-F5344CB8AC3E}">
        <p14:creationId xmlns:p14="http://schemas.microsoft.com/office/powerpoint/2010/main" val="4576791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A5D69-B337-F816-AFA4-381A6EDCFFE6}"/>
              </a:ext>
            </a:extLst>
          </p:cNvPr>
          <p:cNvSpPr>
            <a:spLocks noGrp="1"/>
          </p:cNvSpPr>
          <p:nvPr>
            <p:ph type="title"/>
          </p:nvPr>
        </p:nvSpPr>
        <p:spPr/>
        <p:txBody>
          <a:bodyPr>
            <a:normAutofit/>
          </a:bodyPr>
          <a:lstStyle/>
          <a:p>
            <a:r>
              <a:rPr lang="en-US" sz="3200" b="1" i="0" u="none" strike="noStrike" baseline="0" dirty="0">
                <a:solidFill>
                  <a:srgbClr val="004D7C"/>
                </a:solidFill>
                <a:latin typeface="Calibri" panose="020F0502020204030204" pitchFamily="34" charset="0"/>
              </a:rPr>
              <a:t>Policy-based Access Control within </a:t>
            </a:r>
            <a:r>
              <a:rPr lang="en-US" sz="3200" b="1" i="0" u="none" strike="noStrike" baseline="0" dirty="0" err="1">
                <a:solidFill>
                  <a:srgbClr val="004D7C"/>
                </a:solidFill>
                <a:latin typeface="Calibri" panose="020F0502020204030204" pitchFamily="34" charset="0"/>
              </a:rPr>
              <a:t>NIEMOpen</a:t>
            </a:r>
            <a:r>
              <a:rPr lang="en-US" sz="3200" b="1" i="0" u="none" strike="noStrike" baseline="0" dirty="0">
                <a:solidFill>
                  <a:srgbClr val="004D7C"/>
                </a:solidFill>
                <a:latin typeface="Calibri" panose="020F0502020204030204" pitchFamily="34" charset="0"/>
              </a:rPr>
              <a:t> </a:t>
            </a:r>
            <a:endParaRPr lang="en-US" sz="4400" dirty="0"/>
          </a:p>
        </p:txBody>
      </p:sp>
      <p:sp>
        <p:nvSpPr>
          <p:cNvPr id="3" name="Text Placeholder 2">
            <a:extLst>
              <a:ext uri="{FF2B5EF4-FFF2-40B4-BE49-F238E27FC236}">
                <a16:creationId xmlns:a16="http://schemas.microsoft.com/office/drawing/2014/main" id="{76D5CAC3-55A6-67C2-EDEA-5F03864C6971}"/>
              </a:ext>
            </a:extLst>
          </p:cNvPr>
          <p:cNvSpPr>
            <a:spLocks noGrp="1"/>
          </p:cNvSpPr>
          <p:nvPr>
            <p:ph type="body" sz="quarter" idx="13"/>
          </p:nvPr>
        </p:nvSpPr>
        <p:spPr>
          <a:xfrm>
            <a:off x="609600" y="1199633"/>
            <a:ext cx="11079192" cy="4777956"/>
          </a:xfrm>
        </p:spPr>
        <p:txBody>
          <a:bodyPr>
            <a:normAutofit/>
          </a:bodyPr>
          <a:lstStyle/>
          <a:p>
            <a:r>
              <a:rPr lang="en-US" b="0" i="0" u="none" strike="noStrike" baseline="0" dirty="0">
                <a:solidFill>
                  <a:srgbClr val="000000"/>
                </a:solidFill>
                <a:latin typeface="Calibri" panose="020F0502020204030204" pitchFamily="34" charset="0"/>
              </a:rPr>
              <a:t>The inclusion of security and privacy metadata allow systems that implement </a:t>
            </a:r>
            <a:r>
              <a:rPr lang="en-US" b="0" i="0" u="none" strike="noStrike" baseline="0" dirty="0" err="1">
                <a:solidFill>
                  <a:srgbClr val="000000"/>
                </a:solidFill>
                <a:latin typeface="Calibri" panose="020F0502020204030204" pitchFamily="34" charset="0"/>
              </a:rPr>
              <a:t>NIEMOpen</a:t>
            </a:r>
            <a:r>
              <a:rPr lang="en-US" b="0" i="0" u="none" strike="noStrike" baseline="0" dirty="0">
                <a:solidFill>
                  <a:srgbClr val="000000"/>
                </a:solidFill>
                <a:latin typeface="Calibri" panose="020F0502020204030204" pitchFamily="34" charset="0"/>
              </a:rPr>
              <a:t> to automatically enforce rules that govern the use, protection, dissemination, and access controls for data being shared. </a:t>
            </a:r>
            <a:r>
              <a:rPr lang="en-US" b="0" i="0" u="none" strike="noStrike" baseline="0" dirty="0" err="1">
                <a:solidFill>
                  <a:srgbClr val="000000"/>
                </a:solidFill>
                <a:latin typeface="Calibri" panose="020F0502020204030204" pitchFamily="34" charset="0"/>
              </a:rPr>
              <a:t>NIEMOpen</a:t>
            </a:r>
            <a:r>
              <a:rPr lang="en-US" b="0" i="0" u="none" strike="noStrike" baseline="0" dirty="0">
                <a:solidFill>
                  <a:srgbClr val="000000"/>
                </a:solidFill>
                <a:latin typeface="Calibri" panose="020F0502020204030204" pitchFamily="34" charset="0"/>
              </a:rPr>
              <a:t> does not provide these systems so other technologies are required to enforce security and privacy rules. </a:t>
            </a:r>
            <a:endParaRPr lang="en-US" sz="1800" b="0" i="0" u="none" strike="noStrike" baseline="0" dirty="0">
              <a:solidFill>
                <a:srgbClr val="000000"/>
              </a:solidFill>
              <a:latin typeface="Calibri" panose="020F0502020204030204" pitchFamily="34" charset="0"/>
            </a:endParaRPr>
          </a:p>
          <a:p>
            <a:endParaRPr lang="en-US" sz="3200" dirty="0"/>
          </a:p>
        </p:txBody>
      </p:sp>
      <p:grpSp>
        <p:nvGrpSpPr>
          <p:cNvPr id="9" name="Group 8">
            <a:extLst>
              <a:ext uri="{FF2B5EF4-FFF2-40B4-BE49-F238E27FC236}">
                <a16:creationId xmlns:a16="http://schemas.microsoft.com/office/drawing/2014/main" id="{44A86D21-F185-3D12-C850-8DDA44F4B7FF}"/>
              </a:ext>
            </a:extLst>
          </p:cNvPr>
          <p:cNvGrpSpPr/>
          <p:nvPr/>
        </p:nvGrpSpPr>
        <p:grpSpPr>
          <a:xfrm>
            <a:off x="1856443" y="2877016"/>
            <a:ext cx="8971391" cy="3494807"/>
            <a:chOff x="2135223" y="2676039"/>
            <a:chExt cx="9261323" cy="3695784"/>
          </a:xfrm>
        </p:grpSpPr>
        <p:pic>
          <p:nvPicPr>
            <p:cNvPr id="6" name="Picture 5">
              <a:extLst>
                <a:ext uri="{FF2B5EF4-FFF2-40B4-BE49-F238E27FC236}">
                  <a16:creationId xmlns:a16="http://schemas.microsoft.com/office/drawing/2014/main" id="{28BCD5C6-4D6F-6B42-E3C5-0542CAB4315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135223" y="2707377"/>
              <a:ext cx="9261323" cy="3664446"/>
            </a:xfrm>
            <a:prstGeom prst="rect">
              <a:avLst/>
            </a:prstGeom>
          </p:spPr>
        </p:pic>
        <p:sp>
          <p:nvSpPr>
            <p:cNvPr id="8" name="TextBox 7">
              <a:extLst>
                <a:ext uri="{FF2B5EF4-FFF2-40B4-BE49-F238E27FC236}">
                  <a16:creationId xmlns:a16="http://schemas.microsoft.com/office/drawing/2014/main" id="{5FDBE46B-20EF-5D79-9B9D-E2C0EAF24E6F}"/>
                </a:ext>
              </a:extLst>
            </p:cNvPr>
            <p:cNvSpPr txBox="1"/>
            <p:nvPr/>
          </p:nvSpPr>
          <p:spPr>
            <a:xfrm>
              <a:off x="5518341" y="2676039"/>
              <a:ext cx="2495085" cy="369332"/>
            </a:xfrm>
            <a:prstGeom prst="rect">
              <a:avLst/>
            </a:prstGeom>
            <a:solidFill>
              <a:schemeClr val="accent1"/>
            </a:solidFill>
          </p:spPr>
          <p:txBody>
            <a:bodyPr wrap="square">
              <a:spAutoFit/>
            </a:bodyPr>
            <a:lstStyle/>
            <a:p>
              <a:pPr algn="ctr"/>
              <a:r>
                <a:rPr lang="en-US" b="1" i="0" u="none" strike="noStrike" baseline="0" dirty="0" err="1">
                  <a:solidFill>
                    <a:srgbClr val="000000"/>
                  </a:solidFill>
                  <a:latin typeface="Calibri" panose="020F0502020204030204" pitchFamily="34" charset="0"/>
                </a:rPr>
                <a:t>NIEMOpen</a:t>
              </a:r>
              <a:r>
                <a:rPr lang="en-US" b="1" i="0" u="none" strike="noStrike" baseline="0" dirty="0">
                  <a:solidFill>
                    <a:srgbClr val="000000"/>
                  </a:solidFill>
                  <a:latin typeface="Calibri" panose="020F0502020204030204" pitchFamily="34" charset="0"/>
                </a:rPr>
                <a:t> Exchange</a:t>
              </a:r>
              <a:endParaRPr lang="en-US" b="1" dirty="0"/>
            </a:p>
          </p:txBody>
        </p:sp>
      </p:grpSp>
      <p:sp>
        <p:nvSpPr>
          <p:cNvPr id="4" name="Slide Number Placeholder 3">
            <a:extLst>
              <a:ext uri="{FF2B5EF4-FFF2-40B4-BE49-F238E27FC236}">
                <a16:creationId xmlns:a16="http://schemas.microsoft.com/office/drawing/2014/main" id="{952EA0AA-0EC6-59D0-4CBC-4517607F7761}"/>
              </a:ext>
            </a:extLst>
          </p:cNvPr>
          <p:cNvSpPr>
            <a:spLocks noGrp="1"/>
          </p:cNvSpPr>
          <p:nvPr>
            <p:ph type="sldNum" sz="quarter" idx="4"/>
          </p:nvPr>
        </p:nvSpPr>
        <p:spPr/>
        <p:txBody>
          <a:bodyPr/>
          <a:lstStyle/>
          <a:p>
            <a:fld id="{6E6030FC-FB78-5E4D-92EA-5D9433591EA9}" type="slidenum">
              <a:rPr lang="en-US" smtClean="0"/>
              <a:pPr/>
              <a:t>35</a:t>
            </a:fld>
            <a:endParaRPr lang="en-US" dirty="0"/>
          </a:p>
        </p:txBody>
      </p:sp>
    </p:spTree>
    <p:extLst>
      <p:ext uri="{BB962C8B-B14F-4D97-AF65-F5344CB8AC3E}">
        <p14:creationId xmlns:p14="http://schemas.microsoft.com/office/powerpoint/2010/main" val="3581670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3F712-3A31-3B9D-1C65-3455507AF2D6}"/>
              </a:ext>
            </a:extLst>
          </p:cNvPr>
          <p:cNvSpPr>
            <a:spLocks noGrp="1"/>
          </p:cNvSpPr>
          <p:nvPr>
            <p:ph type="title"/>
          </p:nvPr>
        </p:nvSpPr>
        <p:spPr/>
        <p:txBody>
          <a:bodyPr/>
          <a:lstStyle/>
          <a:p>
            <a:r>
              <a:rPr lang="en-US" dirty="0" err="1"/>
              <a:t>NIEMOpen</a:t>
            </a:r>
            <a:r>
              <a:rPr lang="en-US" dirty="0"/>
              <a:t> Policy-Based Access Control in Use</a:t>
            </a:r>
          </a:p>
        </p:txBody>
      </p:sp>
      <p:sp>
        <p:nvSpPr>
          <p:cNvPr id="3" name="Text Placeholder 2">
            <a:extLst>
              <a:ext uri="{FF2B5EF4-FFF2-40B4-BE49-F238E27FC236}">
                <a16:creationId xmlns:a16="http://schemas.microsoft.com/office/drawing/2014/main" id="{B955ABE5-A6A4-ABBF-C64B-BA484B413275}"/>
              </a:ext>
            </a:extLst>
          </p:cNvPr>
          <p:cNvSpPr>
            <a:spLocks noGrp="1"/>
          </p:cNvSpPr>
          <p:nvPr>
            <p:ph type="body" sz="quarter" idx="13"/>
          </p:nvPr>
        </p:nvSpPr>
        <p:spPr>
          <a:xfrm>
            <a:off x="609600" y="1200150"/>
            <a:ext cx="5289395" cy="4777956"/>
          </a:xfrm>
        </p:spPr>
        <p:txBody>
          <a:bodyPr>
            <a:normAutofit/>
          </a:bodyPr>
          <a:lstStyle/>
          <a:p>
            <a:pPr algn="l"/>
            <a:r>
              <a:rPr lang="en-US" sz="2000" b="0" i="0" u="none" strike="noStrike" baseline="0" dirty="0">
                <a:solidFill>
                  <a:srgbClr val="000000"/>
                </a:solidFill>
                <a:latin typeface="Arial" panose="020B0604020202020204" pitchFamily="34" charset="0"/>
              </a:rPr>
              <a:t>Global Federated Identity and Privilege Management (GFIPM) is a program of the U.S. DOJ and the U.S. DHS that seeks to develop secure, scalable, and cost-effective technologies for information sharing within the criminal justice and intelligence communities.</a:t>
            </a:r>
          </a:p>
          <a:p>
            <a:pPr algn="l"/>
            <a:r>
              <a:rPr lang="en-US" sz="2000" b="0" i="0" u="none" strike="noStrike" baseline="0" dirty="0">
                <a:solidFill>
                  <a:srgbClr val="000000"/>
                </a:solidFill>
                <a:latin typeface="Arial" panose="020B0604020202020204" pitchFamily="34" charset="0"/>
              </a:rPr>
              <a:t>GFIPM provides guidelines for federated authentication and for expressing user identity credentials in XML. </a:t>
            </a:r>
          </a:p>
          <a:p>
            <a:pPr algn="l"/>
            <a:r>
              <a:rPr lang="en-US" sz="2000" b="0" i="0" u="none" strike="noStrike" baseline="0" dirty="0">
                <a:solidFill>
                  <a:srgbClr val="000000"/>
                </a:solidFill>
                <a:latin typeface="Arial" panose="020B0604020202020204" pitchFamily="34" charset="0"/>
              </a:rPr>
              <a:t>GFIPM technical standards and implementation guidance documents can be found at </a:t>
            </a:r>
            <a:r>
              <a:rPr lang="en-US" sz="2000" b="0" i="0" u="none" strike="noStrike" baseline="0" dirty="0">
                <a:solidFill>
                  <a:srgbClr val="0000FF"/>
                </a:solidFill>
                <a:latin typeface="Arial" panose="020B0604020202020204" pitchFamily="34" charset="0"/>
              </a:rPr>
              <a:t>http://gfipm.net/</a:t>
            </a:r>
            <a:endParaRPr lang="en-US" sz="2800" dirty="0"/>
          </a:p>
        </p:txBody>
      </p:sp>
      <p:sp>
        <p:nvSpPr>
          <p:cNvPr id="4" name="Slide Number Placeholder 3">
            <a:extLst>
              <a:ext uri="{FF2B5EF4-FFF2-40B4-BE49-F238E27FC236}">
                <a16:creationId xmlns:a16="http://schemas.microsoft.com/office/drawing/2014/main" id="{AFD25547-3052-710D-419C-847C3578C90D}"/>
              </a:ext>
            </a:extLst>
          </p:cNvPr>
          <p:cNvSpPr>
            <a:spLocks noGrp="1"/>
          </p:cNvSpPr>
          <p:nvPr>
            <p:ph type="sldNum" sz="quarter" idx="4"/>
          </p:nvPr>
        </p:nvSpPr>
        <p:spPr/>
        <p:txBody>
          <a:bodyPr/>
          <a:lstStyle/>
          <a:p>
            <a:fld id="{6E6030FC-FB78-5E4D-92EA-5D9433591EA9}" type="slidenum">
              <a:rPr lang="en-US" smtClean="0"/>
              <a:pPr/>
              <a:t>36</a:t>
            </a:fld>
            <a:endParaRPr lang="en-US" dirty="0"/>
          </a:p>
        </p:txBody>
      </p:sp>
      <p:pic>
        <p:nvPicPr>
          <p:cNvPr id="6" name="Picture 5">
            <a:extLst>
              <a:ext uri="{FF2B5EF4-FFF2-40B4-BE49-F238E27FC236}">
                <a16:creationId xmlns:a16="http://schemas.microsoft.com/office/drawing/2014/main" id="{9D8D296A-D62F-E04B-FC3C-7559080C6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6040" y="1199633"/>
            <a:ext cx="5849316" cy="4966991"/>
          </a:xfrm>
          <a:prstGeom prst="rect">
            <a:avLst/>
          </a:prstGeom>
        </p:spPr>
      </p:pic>
    </p:spTree>
    <p:extLst>
      <p:ext uri="{BB962C8B-B14F-4D97-AF65-F5344CB8AC3E}">
        <p14:creationId xmlns:p14="http://schemas.microsoft.com/office/powerpoint/2010/main" val="3625204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NIEMOpen</a:t>
            </a:r>
            <a:r>
              <a:rPr lang="en-US" dirty="0"/>
              <a:t> Works In Low-Bandwidth Environment</a:t>
            </a:r>
          </a:p>
        </p:txBody>
      </p:sp>
      <p:sp>
        <p:nvSpPr>
          <p:cNvPr id="3" name="Content Placeholder 2"/>
          <p:cNvSpPr>
            <a:spLocks noGrp="1"/>
          </p:cNvSpPr>
          <p:nvPr>
            <p:ph idx="1"/>
          </p:nvPr>
        </p:nvSpPr>
        <p:spPr>
          <a:xfrm>
            <a:off x="609600" y="1199633"/>
            <a:ext cx="10972800" cy="3799077"/>
          </a:xfrm>
        </p:spPr>
        <p:txBody>
          <a:bodyPr>
            <a:normAutofit fontScale="85000" lnSpcReduction="20000"/>
          </a:bodyPr>
          <a:lstStyle/>
          <a:p>
            <a:r>
              <a:rPr lang="en-US" dirty="0">
                <a:solidFill>
                  <a:schemeClr val="bg2">
                    <a:lumMod val="10000"/>
                  </a:schemeClr>
                </a:solidFill>
              </a:rPr>
              <a:t>Efficient XML Interchange (EXI) is the W3C standard for compressed binary XML data</a:t>
            </a:r>
          </a:p>
          <a:p>
            <a:r>
              <a:rPr lang="en-US" dirty="0">
                <a:solidFill>
                  <a:schemeClr val="bg2">
                    <a:lumMod val="10000"/>
                  </a:schemeClr>
                </a:solidFill>
              </a:rPr>
              <a:t>For a properly designed schema, EXI produces messages very near the information-theoretic minimum size</a:t>
            </a:r>
          </a:p>
          <a:p>
            <a:pPr lvl="1"/>
            <a:r>
              <a:rPr lang="en-US" dirty="0">
                <a:solidFill>
                  <a:schemeClr val="bg2">
                    <a:lumMod val="10000"/>
                  </a:schemeClr>
                </a:solidFill>
              </a:rPr>
              <a:t>Often smaller than hand-crafted binary message formats </a:t>
            </a:r>
          </a:p>
          <a:p>
            <a:pPr lvl="1"/>
            <a:r>
              <a:rPr lang="en-US" dirty="0">
                <a:solidFill>
                  <a:schemeClr val="bg2">
                    <a:lumMod val="10000"/>
                  </a:schemeClr>
                </a:solidFill>
              </a:rPr>
              <a:t>Plenty of experimental evidence</a:t>
            </a:r>
          </a:p>
          <a:p>
            <a:r>
              <a:rPr lang="en-US" dirty="0">
                <a:solidFill>
                  <a:schemeClr val="bg2">
                    <a:lumMod val="10000"/>
                  </a:schemeClr>
                </a:solidFill>
              </a:rPr>
              <a:t>Properly-designed schemas are always possible with NIEM</a:t>
            </a:r>
          </a:p>
          <a:p>
            <a:pPr lvl="1"/>
            <a:r>
              <a:rPr lang="en-US" dirty="0">
                <a:solidFill>
                  <a:schemeClr val="bg2">
                    <a:lumMod val="10000"/>
                  </a:schemeClr>
                </a:solidFill>
              </a:rPr>
              <a:t>Nothing in </a:t>
            </a:r>
            <a:r>
              <a:rPr lang="en-US" dirty="0" err="1">
                <a:solidFill>
                  <a:schemeClr val="bg2">
                    <a:lumMod val="10000"/>
                  </a:schemeClr>
                </a:solidFill>
              </a:rPr>
              <a:t>NIEMOpen</a:t>
            </a:r>
            <a:r>
              <a:rPr lang="en-US" dirty="0">
                <a:solidFill>
                  <a:schemeClr val="bg2">
                    <a:lumMod val="10000"/>
                  </a:schemeClr>
                </a:solidFill>
              </a:rPr>
              <a:t> ensures a good low-bandwidth design</a:t>
            </a:r>
          </a:p>
          <a:p>
            <a:pPr lvl="1"/>
            <a:r>
              <a:rPr lang="en-US" dirty="0">
                <a:solidFill>
                  <a:schemeClr val="bg2">
                    <a:lumMod val="10000"/>
                  </a:schemeClr>
                </a:solidFill>
              </a:rPr>
              <a:t>Nothing in </a:t>
            </a:r>
            <a:r>
              <a:rPr lang="en-US" dirty="0" err="1">
                <a:solidFill>
                  <a:schemeClr val="bg2">
                    <a:lumMod val="10000"/>
                  </a:schemeClr>
                </a:solidFill>
              </a:rPr>
              <a:t>NIEMOpen</a:t>
            </a:r>
            <a:r>
              <a:rPr lang="en-US" dirty="0">
                <a:solidFill>
                  <a:schemeClr val="bg2">
                    <a:lumMod val="10000"/>
                  </a:schemeClr>
                </a:solidFill>
              </a:rPr>
              <a:t> makes a good design impossible</a:t>
            </a:r>
          </a:p>
          <a:p>
            <a:pPr lvl="1"/>
            <a:r>
              <a:rPr lang="en-US" dirty="0">
                <a:solidFill>
                  <a:schemeClr val="bg2">
                    <a:lumMod val="10000"/>
                  </a:schemeClr>
                </a:solidFill>
              </a:rPr>
              <a:t>In practice, good design with </a:t>
            </a:r>
            <a:r>
              <a:rPr lang="en-US" dirty="0" err="1">
                <a:solidFill>
                  <a:schemeClr val="bg2">
                    <a:lumMod val="10000"/>
                  </a:schemeClr>
                </a:solidFill>
              </a:rPr>
              <a:t>NIEMOpen</a:t>
            </a:r>
            <a:r>
              <a:rPr lang="en-US" dirty="0">
                <a:solidFill>
                  <a:schemeClr val="bg2">
                    <a:lumMod val="10000"/>
                  </a:schemeClr>
                </a:solidFill>
              </a:rPr>
              <a:t> is not difficult</a:t>
            </a:r>
          </a:p>
        </p:txBody>
      </p:sp>
      <p:sp>
        <p:nvSpPr>
          <p:cNvPr id="4" name="Slide Number Placeholder 3"/>
          <p:cNvSpPr>
            <a:spLocks noGrp="1"/>
          </p:cNvSpPr>
          <p:nvPr>
            <p:ph type="sldNum" sz="quarter" idx="10"/>
          </p:nvPr>
        </p:nvSpPr>
        <p:spPr/>
        <p:txBody>
          <a:bodyPr/>
          <a:lstStyle/>
          <a:p>
            <a:pPr algn="r">
              <a:lnSpc>
                <a:spcPct val="120000"/>
              </a:lnSpc>
              <a:spcAft>
                <a:spcPct val="0"/>
              </a:spcAft>
              <a:defRPr/>
            </a:pPr>
            <a:fld id="{295008BC-DA31-4D19-837B-EFA4386B05F5}" type="slidenum">
              <a:rPr lang="en-US" sz="800">
                <a:solidFill>
                  <a:srgbClr val="003399"/>
                </a:solidFill>
                <a:latin typeface="Arial"/>
              </a:rPr>
              <a:pPr algn="r">
                <a:lnSpc>
                  <a:spcPct val="120000"/>
                </a:lnSpc>
                <a:spcAft>
                  <a:spcPct val="0"/>
                </a:spcAft>
                <a:defRPr/>
              </a:pPr>
              <a:t>37</a:t>
            </a:fld>
            <a:endParaRPr lang="en-US" sz="800" dirty="0">
              <a:solidFill>
                <a:srgbClr val="003399"/>
              </a:solidFill>
              <a:latin typeface="Arial"/>
            </a:endParaRPr>
          </a:p>
        </p:txBody>
      </p:sp>
      <p:sp>
        <p:nvSpPr>
          <p:cNvPr id="5" name="Rectangle 4"/>
          <p:cNvSpPr/>
          <p:nvPr/>
        </p:nvSpPr>
        <p:spPr bwMode="auto">
          <a:xfrm>
            <a:off x="2362200" y="5334000"/>
            <a:ext cx="7467600" cy="762000"/>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bodyPr>
          <a:lstStyle/>
          <a:p>
            <a:pPr algn="ctr" eaLnBrk="0" fontAlgn="base" hangingPunct="0">
              <a:spcBef>
                <a:spcPct val="0"/>
              </a:spcBef>
              <a:buClr>
                <a:srgbClr val="FDAA03"/>
              </a:buClr>
              <a:defRPr/>
            </a:pPr>
            <a:r>
              <a:rPr lang="en-US" b="1" dirty="0">
                <a:solidFill>
                  <a:schemeClr val="bg1"/>
                </a:solidFill>
                <a:latin typeface="Arial" charset="0"/>
              </a:rPr>
              <a:t>People will always have bandwidth problems,</a:t>
            </a:r>
          </a:p>
          <a:p>
            <a:pPr algn="ctr" eaLnBrk="0" fontAlgn="base" hangingPunct="0">
              <a:spcBef>
                <a:spcPct val="0"/>
              </a:spcBef>
              <a:buClr>
                <a:srgbClr val="FDAA03"/>
              </a:buClr>
              <a:defRPr/>
            </a:pPr>
            <a:r>
              <a:rPr lang="en-US" b="1" dirty="0">
                <a:solidFill>
                  <a:schemeClr val="bg1"/>
                </a:solidFill>
                <a:latin typeface="Arial" charset="0"/>
              </a:rPr>
              <a:t>but these problems will not be caused by using NIEM</a:t>
            </a:r>
          </a:p>
        </p:txBody>
      </p:sp>
    </p:spTree>
    <p:extLst>
      <p:ext uri="{BB962C8B-B14F-4D97-AF65-F5344CB8AC3E}">
        <p14:creationId xmlns:p14="http://schemas.microsoft.com/office/powerpoint/2010/main" val="1895236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6096000" y="592928"/>
            <a:ext cx="0" cy="544246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1790090" y="3368394"/>
            <a:ext cx="857311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48399" y="3368394"/>
            <a:ext cx="4445619" cy="400110"/>
          </a:xfrm>
          <a:prstGeom prst="rect">
            <a:avLst/>
          </a:prstGeom>
          <a:noFill/>
        </p:spPr>
        <p:txBody>
          <a:bodyPr wrap="square" rtlCol="0">
            <a:spAutoFit/>
          </a:bodyPr>
          <a:lstStyle/>
          <a:p>
            <a:pPr algn="ctr"/>
            <a:r>
              <a:rPr lang="en-US" sz="2000" dirty="0">
                <a:solidFill>
                  <a:prstClr val="black"/>
                </a:solidFill>
                <a:latin typeface="Arial" panose="020B0604020202020204" pitchFamily="34" charset="0"/>
                <a:cs typeface="Arial" panose="020B0604020202020204" pitchFamily="34" charset="0"/>
              </a:rPr>
              <a:t>Open Source Standard  Governance</a:t>
            </a:r>
          </a:p>
        </p:txBody>
      </p:sp>
      <p:sp>
        <p:nvSpPr>
          <p:cNvPr id="16" name="TextBox 15"/>
          <p:cNvSpPr txBox="1"/>
          <p:nvPr/>
        </p:nvSpPr>
        <p:spPr>
          <a:xfrm>
            <a:off x="1835358" y="3368394"/>
            <a:ext cx="4055070" cy="400110"/>
          </a:xfrm>
          <a:prstGeom prst="rect">
            <a:avLst/>
          </a:prstGeom>
          <a:noFill/>
        </p:spPr>
        <p:txBody>
          <a:bodyPr wrap="square" rtlCol="0">
            <a:spAutoFit/>
          </a:bodyPr>
          <a:lstStyle/>
          <a:p>
            <a:pPr algn="ctr"/>
            <a:r>
              <a:rPr lang="en-US" sz="2000" dirty="0">
                <a:solidFill>
                  <a:prstClr val="black"/>
                </a:solidFill>
                <a:latin typeface="Arial" panose="020B0604020202020204" pitchFamily="34" charset="0"/>
                <a:cs typeface="Arial" panose="020B0604020202020204" pitchFamily="34" charset="0"/>
              </a:rPr>
              <a:t>Annual Release Cycle</a:t>
            </a:r>
          </a:p>
        </p:txBody>
      </p:sp>
      <p:pic>
        <p:nvPicPr>
          <p:cNvPr id="18" name="Picture 1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45573" y="1133906"/>
            <a:ext cx="3565526" cy="2234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18"/>
          <p:cNvSpPr txBox="1"/>
          <p:nvPr/>
        </p:nvSpPr>
        <p:spPr>
          <a:xfrm>
            <a:off x="6308130" y="592928"/>
            <a:ext cx="4055070" cy="707886"/>
          </a:xfrm>
          <a:prstGeom prst="rect">
            <a:avLst/>
          </a:prstGeom>
          <a:noFill/>
        </p:spPr>
        <p:txBody>
          <a:bodyPr wrap="square" rtlCol="0">
            <a:spAutoFit/>
          </a:bodyPr>
          <a:lstStyle/>
          <a:p>
            <a:pPr algn="ctr"/>
            <a:r>
              <a:rPr lang="en-US" sz="2000" dirty="0">
                <a:solidFill>
                  <a:prstClr val="black"/>
                </a:solidFill>
                <a:latin typeface="Arial" panose="020B0604020202020204" pitchFamily="34" charset="0"/>
                <a:cs typeface="Arial" panose="020B0604020202020204" pitchFamily="34" charset="0"/>
              </a:rPr>
              <a:t>Library of Reusable Data Components</a:t>
            </a:r>
          </a:p>
        </p:txBody>
      </p:sp>
      <p:sp>
        <p:nvSpPr>
          <p:cNvPr id="40" name="TextBox 39"/>
          <p:cNvSpPr txBox="1"/>
          <p:nvPr/>
        </p:nvSpPr>
        <p:spPr>
          <a:xfrm>
            <a:off x="1755314" y="592928"/>
            <a:ext cx="4217366" cy="707886"/>
          </a:xfrm>
          <a:prstGeom prst="rect">
            <a:avLst/>
          </a:prstGeom>
          <a:noFill/>
        </p:spPr>
        <p:txBody>
          <a:bodyPr wrap="square" rtlCol="0">
            <a:spAutoFit/>
          </a:bodyPr>
          <a:lstStyle/>
          <a:p>
            <a:pPr algn="ctr"/>
            <a:r>
              <a:rPr lang="en-US" sz="2000" dirty="0">
                <a:solidFill>
                  <a:prstClr val="black"/>
                </a:solidFill>
                <a:latin typeface="Arial" panose="020B0604020202020204" pitchFamily="34" charset="0"/>
                <a:cs typeface="Arial" panose="020B0604020202020204" pitchFamily="34" charset="0"/>
              </a:rPr>
              <a:t>Mature Community, Technical, &amp; Support</a:t>
            </a:r>
          </a:p>
        </p:txBody>
      </p:sp>
      <p:sp>
        <p:nvSpPr>
          <p:cNvPr id="17" name="Title 1"/>
          <p:cNvSpPr>
            <a:spLocks noGrp="1"/>
          </p:cNvSpPr>
          <p:nvPr>
            <p:ph type="title"/>
          </p:nvPr>
        </p:nvSpPr>
        <p:spPr>
          <a:xfrm>
            <a:off x="1710036" y="199535"/>
            <a:ext cx="8501063" cy="811358"/>
          </a:xfrm>
        </p:spPr>
        <p:txBody>
          <a:bodyPr>
            <a:noAutofit/>
          </a:bodyPr>
          <a:lstStyle/>
          <a:p>
            <a:r>
              <a:rPr lang="en-US" dirty="0" err="1">
                <a:solidFill>
                  <a:srgbClr val="00506F"/>
                </a:solidFill>
                <a:latin typeface="Tw Cen MT"/>
                <a:cs typeface="Tw Cen MT"/>
              </a:rPr>
              <a:t>NIEMOpen</a:t>
            </a:r>
            <a:r>
              <a:rPr lang="en-US" dirty="0">
                <a:solidFill>
                  <a:srgbClr val="00506F"/>
                </a:solidFill>
                <a:latin typeface="Tw Cen MT"/>
                <a:cs typeface="Tw Cen MT"/>
              </a:rPr>
              <a:t> INTRO – Wrapping it all up</a:t>
            </a:r>
          </a:p>
        </p:txBody>
      </p:sp>
      <p:pic>
        <p:nvPicPr>
          <p:cNvPr id="2" name="Picture 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626969" y="1300814"/>
            <a:ext cx="4345711" cy="3788468"/>
          </a:xfrm>
          <a:prstGeom prst="rect">
            <a:avLst/>
          </a:prstGeom>
        </p:spPr>
      </p:pic>
      <p:pic>
        <p:nvPicPr>
          <p:cNvPr id="3" name="Picture 2">
            <a:extLst>
              <a:ext uri="{FF2B5EF4-FFF2-40B4-BE49-F238E27FC236}">
                <a16:creationId xmlns:a16="http://schemas.microsoft.com/office/drawing/2014/main" id="{3FDC0D90-F0DB-5FF2-192F-C960340FD66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273339" y="3429000"/>
            <a:ext cx="4687228" cy="2788815"/>
          </a:xfrm>
          <a:prstGeom prst="rect">
            <a:avLst/>
          </a:prstGeom>
          <a:ln>
            <a:solidFill>
              <a:sysClr val="windowText" lastClr="000000"/>
            </a:solidFill>
          </a:ln>
        </p:spPr>
      </p:pic>
      <p:pic>
        <p:nvPicPr>
          <p:cNvPr id="32" name="Picture 31">
            <a:extLst>
              <a:ext uri="{FF2B5EF4-FFF2-40B4-BE49-F238E27FC236}">
                <a16:creationId xmlns:a16="http://schemas.microsoft.com/office/drawing/2014/main" id="{4411C569-1CD7-66FD-040C-D1FF604C35CB}"/>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108113" y="3690447"/>
            <a:ext cx="5489781" cy="3186924"/>
          </a:xfrm>
          <a:prstGeom prst="rect">
            <a:avLst/>
          </a:prstGeom>
        </p:spPr>
      </p:pic>
    </p:spTree>
    <p:extLst>
      <p:ext uri="{BB962C8B-B14F-4D97-AF65-F5344CB8AC3E}">
        <p14:creationId xmlns:p14="http://schemas.microsoft.com/office/powerpoint/2010/main" val="3770731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err="1">
                <a:solidFill>
                  <a:srgbClr val="005170"/>
                </a:solidFill>
              </a:rPr>
              <a:t>NIEMOpen</a:t>
            </a:r>
            <a:r>
              <a:rPr lang="en-US" sz="3200" dirty="0">
                <a:solidFill>
                  <a:srgbClr val="005170"/>
                </a:solidFill>
              </a:rPr>
              <a:t> Community Resources</a:t>
            </a:r>
          </a:p>
        </p:txBody>
      </p:sp>
      <p:sp>
        <p:nvSpPr>
          <p:cNvPr id="5" name="Text Placeholder 4">
            <a:extLst>
              <a:ext uri="{FF2B5EF4-FFF2-40B4-BE49-F238E27FC236}">
                <a16:creationId xmlns:a16="http://schemas.microsoft.com/office/drawing/2014/main" id="{9E61202D-A251-4513-9C91-6C77E3FDB427}"/>
              </a:ext>
            </a:extLst>
          </p:cNvPr>
          <p:cNvSpPr>
            <a:spLocks noGrp="1"/>
          </p:cNvSpPr>
          <p:nvPr>
            <p:ph type="body" sz="quarter" idx="13"/>
          </p:nvPr>
        </p:nvSpPr>
        <p:spPr/>
        <p:txBody>
          <a:bodyPr>
            <a:normAutofit fontScale="85000" lnSpcReduction="20000"/>
          </a:bodyPr>
          <a:lstStyle/>
          <a:p>
            <a:pPr marL="0" indent="0">
              <a:buNone/>
            </a:pPr>
            <a:r>
              <a:rPr lang="en-US" dirty="0"/>
              <a:t>These resources provide additional guidance on managing a domain:</a:t>
            </a:r>
          </a:p>
          <a:p>
            <a:pPr marL="0" indent="0">
              <a:buNone/>
            </a:pPr>
            <a:endParaRPr lang="en-US" dirty="0"/>
          </a:p>
          <a:p>
            <a:r>
              <a:rPr lang="en-US" dirty="0"/>
              <a:t>GOVERNANCE</a:t>
            </a:r>
          </a:p>
          <a:p>
            <a:pPr lvl="1"/>
            <a:r>
              <a:rPr lang="en-US" dirty="0"/>
              <a:t>Guidance on Establishing Domain Governance – Detailed guidance for the domain governance model. Domains are advised to read this document before drafting a domain charter, and domain operations and maintenance (O&amp;M) plans</a:t>
            </a:r>
          </a:p>
          <a:p>
            <a:pPr lvl="1"/>
            <a:r>
              <a:rPr lang="en-US" dirty="0"/>
              <a:t>Domain Charter Template – Standard format and guidance for the charter</a:t>
            </a:r>
          </a:p>
          <a:p>
            <a:pPr lvl="1"/>
            <a:r>
              <a:rPr lang="en-US" dirty="0"/>
              <a:t>Domain O&amp;M Plan Template – Standard format and guidance the domain O&amp;M plan</a:t>
            </a:r>
          </a:p>
          <a:p>
            <a:pPr marL="457200" lvl="1" indent="0">
              <a:buNone/>
            </a:pPr>
            <a:endParaRPr lang="en-US" dirty="0"/>
          </a:p>
          <a:p>
            <a:r>
              <a:rPr lang="en-US" dirty="0"/>
              <a:t>STAKEHOLDER ENGAGEMENT</a:t>
            </a:r>
          </a:p>
          <a:p>
            <a:pPr lvl="1"/>
            <a:r>
              <a:rPr lang="en-US" dirty="0"/>
              <a:t>Domain Community of Interest Guidance – Planned for development by the NMO</a:t>
            </a:r>
          </a:p>
          <a:p>
            <a:pPr lvl="1"/>
            <a:r>
              <a:rPr lang="en-US" dirty="0"/>
              <a:t>Domain Stakeholder Communications Guidebook – Planned for development by the NMO</a:t>
            </a:r>
          </a:p>
          <a:p>
            <a:pPr marL="457200" lvl="1" indent="0">
              <a:buNone/>
            </a:pPr>
            <a:endParaRPr lang="en-US" dirty="0"/>
          </a:p>
          <a:p>
            <a:r>
              <a:rPr lang="en-US" dirty="0"/>
              <a:t>DATA MODEL</a:t>
            </a:r>
          </a:p>
          <a:p>
            <a:pPr lvl="1"/>
            <a:r>
              <a:rPr lang="en-US" dirty="0" err="1"/>
              <a:t>NIEMOpen</a:t>
            </a:r>
            <a:r>
              <a:rPr lang="en-US" dirty="0"/>
              <a:t> Naming and Design Rules (NDR) – Detailed design rules for domain data model structure</a:t>
            </a:r>
          </a:p>
          <a:p>
            <a:pPr lvl="1"/>
            <a:r>
              <a:rPr lang="en-US" dirty="0"/>
              <a:t>Model Package Description (MPD) Specification – Defines terminology, identifies required/optional artifacts and metadata, specifies normative rules, schemes and syntax, and provides non-normative guidance</a:t>
            </a:r>
          </a:p>
        </p:txBody>
      </p:sp>
    </p:spTree>
    <p:extLst>
      <p:ext uri="{BB962C8B-B14F-4D97-AF65-F5344CB8AC3E}">
        <p14:creationId xmlns:p14="http://schemas.microsoft.com/office/powerpoint/2010/main" val="192123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2EA2-FFC4-48A0-BB3E-70138ED22347}"/>
              </a:ext>
            </a:extLst>
          </p:cNvPr>
          <p:cNvSpPr>
            <a:spLocks noGrp="1"/>
          </p:cNvSpPr>
          <p:nvPr>
            <p:ph type="title"/>
          </p:nvPr>
        </p:nvSpPr>
        <p:spPr>
          <a:xfrm>
            <a:off x="1807887" y="263062"/>
            <a:ext cx="8229600" cy="811358"/>
          </a:xfrm>
        </p:spPr>
        <p:txBody>
          <a:bodyPr>
            <a:normAutofit/>
          </a:bodyPr>
          <a:lstStyle/>
          <a:p>
            <a:r>
              <a:rPr lang="en-US" sz="3600" dirty="0">
                <a:solidFill>
                  <a:srgbClr val="005170"/>
                </a:solidFill>
              </a:rPr>
              <a:t>DoD Interoperability</a:t>
            </a:r>
          </a:p>
        </p:txBody>
      </p:sp>
      <p:sp>
        <p:nvSpPr>
          <p:cNvPr id="4" name="Content Placeholder 3">
            <a:extLst>
              <a:ext uri="{FF2B5EF4-FFF2-40B4-BE49-F238E27FC236}">
                <a16:creationId xmlns:a16="http://schemas.microsoft.com/office/drawing/2014/main" id="{BB2BE220-9BFD-4FB6-B15D-4F024914D149}"/>
              </a:ext>
            </a:extLst>
          </p:cNvPr>
          <p:cNvSpPr>
            <a:spLocks noGrp="1"/>
          </p:cNvSpPr>
          <p:nvPr>
            <p:ph sz="quarter" idx="11"/>
          </p:nvPr>
        </p:nvSpPr>
        <p:spPr>
          <a:xfrm>
            <a:off x="1900031" y="1004846"/>
            <a:ext cx="8229600" cy="4445000"/>
          </a:xfrm>
        </p:spPr>
        <p:txBody>
          <a:bodyPr vert="horz" lIns="91440" tIns="45720" rIns="91440" bIns="45720" rtlCol="0">
            <a:normAutofit/>
          </a:bodyPr>
          <a:lstStyle/>
          <a:p>
            <a:pPr marL="0" indent="0">
              <a:buNone/>
            </a:pPr>
            <a:r>
              <a:rPr lang="en-US" sz="2800" dirty="0">
                <a:solidFill>
                  <a:srgbClr val="000000"/>
                </a:solidFill>
              </a:rPr>
              <a:t>Across all levels of government, industries, and technical solution providers, </a:t>
            </a:r>
            <a:r>
              <a:rPr lang="en-US" sz="2800" b="1" u="sng" dirty="0">
                <a:solidFill>
                  <a:srgbClr val="000000"/>
                </a:solidFill>
              </a:rPr>
              <a:t>interoperability</a:t>
            </a:r>
            <a:r>
              <a:rPr lang="en-US" sz="2800" dirty="0">
                <a:solidFill>
                  <a:srgbClr val="000000"/>
                </a:solidFill>
              </a:rPr>
              <a:t> is an essential tool for:</a:t>
            </a:r>
          </a:p>
          <a:p>
            <a:r>
              <a:rPr lang="en-US" sz="2600" dirty="0">
                <a:solidFill>
                  <a:srgbClr val="000000"/>
                </a:solidFill>
              </a:rPr>
              <a:t>Better decision making</a:t>
            </a:r>
          </a:p>
          <a:p>
            <a:r>
              <a:rPr lang="en-US" sz="2600" dirty="0">
                <a:solidFill>
                  <a:srgbClr val="000000"/>
                </a:solidFill>
              </a:rPr>
              <a:t>Reduction of manual processing</a:t>
            </a:r>
          </a:p>
          <a:p>
            <a:r>
              <a:rPr lang="en-US" sz="2600" dirty="0">
                <a:solidFill>
                  <a:srgbClr val="000000"/>
                </a:solidFill>
              </a:rPr>
              <a:t>Increased productivity</a:t>
            </a:r>
          </a:p>
          <a:p>
            <a:r>
              <a:rPr lang="en-US" sz="2600" dirty="0">
                <a:solidFill>
                  <a:srgbClr val="000000"/>
                </a:solidFill>
              </a:rPr>
              <a:t>Reduction of errors</a:t>
            </a:r>
          </a:p>
          <a:p>
            <a:r>
              <a:rPr lang="en-US" sz="2600" dirty="0">
                <a:solidFill>
                  <a:srgbClr val="000000"/>
                </a:solidFill>
              </a:rPr>
              <a:t>Management of costs</a:t>
            </a:r>
          </a:p>
        </p:txBody>
      </p:sp>
      <p:sp>
        <p:nvSpPr>
          <p:cNvPr id="6" name="TextBox 5">
            <a:extLst>
              <a:ext uri="{FF2B5EF4-FFF2-40B4-BE49-F238E27FC236}">
                <a16:creationId xmlns:a16="http://schemas.microsoft.com/office/drawing/2014/main" id="{BDFF3799-91BC-483A-8646-885F0F93EF8E}"/>
              </a:ext>
            </a:extLst>
          </p:cNvPr>
          <p:cNvSpPr txBox="1"/>
          <p:nvPr/>
        </p:nvSpPr>
        <p:spPr>
          <a:xfrm>
            <a:off x="2452481" y="5338100"/>
            <a:ext cx="7677150" cy="830997"/>
          </a:xfrm>
          <a:prstGeom prst="rect">
            <a:avLst/>
          </a:prstGeom>
          <a:noFill/>
        </p:spPr>
        <p:txBody>
          <a:bodyPr wrap="square">
            <a:spAutoFit/>
          </a:bodyPr>
          <a:lstStyle/>
          <a:p>
            <a:pPr algn="ctr"/>
            <a:r>
              <a:rPr lang="en-US" sz="2400" dirty="0">
                <a:solidFill>
                  <a:srgbClr val="000000"/>
                </a:solidFill>
                <a:ea typeface="Calibri" panose="020F0502020204030204" pitchFamily="34" charset="0"/>
                <a:cs typeface="Times New Roman" panose="02020603050405020304" pitchFamily="18" charset="0"/>
              </a:rPr>
              <a:t>Everyone agrees it takes interoperability of </a:t>
            </a:r>
            <a:r>
              <a:rPr lang="en-US" sz="2400">
                <a:solidFill>
                  <a:srgbClr val="000000"/>
                </a:solidFill>
                <a:ea typeface="Calibri" panose="020F0502020204030204" pitchFamily="34" charset="0"/>
                <a:cs typeface="Times New Roman" panose="02020603050405020304" pitchFamily="18" charset="0"/>
              </a:rPr>
              <a:t>systems </a:t>
            </a:r>
          </a:p>
          <a:p>
            <a:pPr algn="ctr"/>
            <a:r>
              <a:rPr lang="en-US" sz="2400">
                <a:solidFill>
                  <a:srgbClr val="000000"/>
                </a:solidFill>
                <a:ea typeface="Calibri" panose="020F0502020204030204" pitchFamily="34" charset="0"/>
                <a:cs typeface="Times New Roman" panose="02020603050405020304" pitchFamily="18" charset="0"/>
              </a:rPr>
              <a:t>to </a:t>
            </a:r>
            <a:r>
              <a:rPr lang="en-US" sz="2400" dirty="0">
                <a:solidFill>
                  <a:srgbClr val="000000"/>
                </a:solidFill>
                <a:ea typeface="Calibri" panose="020F0502020204030204" pitchFamily="34" charset="0"/>
                <a:cs typeface="Times New Roman" panose="02020603050405020304" pitchFamily="18" charset="0"/>
              </a:rPr>
              <a:t>achieve these benefits.</a:t>
            </a:r>
            <a:endParaRPr lang="en-US" sz="2400" dirty="0">
              <a:solidFill>
                <a:srgbClr val="000000"/>
              </a:solidFill>
            </a:endParaRPr>
          </a:p>
        </p:txBody>
      </p:sp>
      <p:pic>
        <p:nvPicPr>
          <p:cNvPr id="7" name="Picture 6" descr="Image result for interoperability">
            <a:extLst>
              <a:ext uri="{FF2B5EF4-FFF2-40B4-BE49-F238E27FC236}">
                <a16:creationId xmlns:a16="http://schemas.microsoft.com/office/drawing/2014/main" id="{F349FF64-73C3-417F-81E1-FFBAE397AE5A}"/>
              </a:ext>
            </a:extLst>
          </p:cNvPr>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20948" y="2254775"/>
            <a:ext cx="3546278" cy="3015808"/>
          </a:xfrm>
          <a:prstGeom prst="rect">
            <a:avLst/>
          </a:prstGeom>
          <a:noFill/>
          <a:ln>
            <a:noFill/>
          </a:ln>
        </p:spPr>
      </p:pic>
    </p:spTree>
    <p:extLst>
      <p:ext uri="{BB962C8B-B14F-4D97-AF65-F5344CB8AC3E}">
        <p14:creationId xmlns:p14="http://schemas.microsoft.com/office/powerpoint/2010/main" val="2820089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1645DCA-66BC-4834-BD20-81C87EAEB2A9}"/>
              </a:ext>
            </a:extLst>
          </p:cNvPr>
          <p:cNvGrpSpPr/>
          <p:nvPr/>
        </p:nvGrpSpPr>
        <p:grpSpPr>
          <a:xfrm>
            <a:off x="53948" y="1183479"/>
            <a:ext cx="2126114" cy="4190277"/>
            <a:chOff x="191066" y="1228298"/>
            <a:chExt cx="2126114" cy="4190277"/>
          </a:xfrm>
        </p:grpSpPr>
        <p:sp>
          <p:nvSpPr>
            <p:cNvPr id="7" name="Rectangle: Rounded Corners 6">
              <a:extLst>
                <a:ext uri="{FF2B5EF4-FFF2-40B4-BE49-F238E27FC236}">
                  <a16:creationId xmlns:a16="http://schemas.microsoft.com/office/drawing/2014/main" id="{2619B83C-A9F0-4983-8363-C3F41D5D35B2}"/>
                </a:ext>
              </a:extLst>
            </p:cNvPr>
            <p:cNvSpPr/>
            <p:nvPr/>
          </p:nvSpPr>
          <p:spPr bwMode="auto">
            <a:xfrm>
              <a:off x="191066" y="1228298"/>
              <a:ext cx="1737360" cy="996287"/>
            </a:xfrm>
            <a:prstGeom prst="roundRect">
              <a:avLst/>
            </a:prstGeom>
            <a:solidFill>
              <a:schemeClr val="accent5">
                <a:lumMod val="75000"/>
              </a:schemeClr>
            </a:soli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gn="ctr">
                <a:lnSpc>
                  <a:spcPct val="120000"/>
                </a:lnSpc>
              </a:pPr>
              <a:r>
                <a:rPr lang="en-US" b="1" spc="-50" dirty="0">
                  <a:solidFill>
                    <a:schemeClr val="bg1"/>
                  </a:solidFill>
                  <a:cs typeface="Arial"/>
                </a:rPr>
                <a:t>Scenario Planning</a:t>
              </a:r>
            </a:p>
          </p:txBody>
        </p:sp>
        <p:sp>
          <p:nvSpPr>
            <p:cNvPr id="9" name="Rectangle: Rounded Corners 8">
              <a:extLst>
                <a:ext uri="{FF2B5EF4-FFF2-40B4-BE49-F238E27FC236}">
                  <a16:creationId xmlns:a16="http://schemas.microsoft.com/office/drawing/2014/main" id="{7C7309A8-0A4E-4598-BB6A-3CE5BC33BCB4}"/>
                </a:ext>
              </a:extLst>
            </p:cNvPr>
            <p:cNvSpPr/>
            <p:nvPr/>
          </p:nvSpPr>
          <p:spPr bwMode="auto">
            <a:xfrm>
              <a:off x="302523" y="1965690"/>
              <a:ext cx="1737360" cy="3452885"/>
            </a:xfrm>
            <a:prstGeom prst="roundRect">
              <a:avLst/>
            </a:prstGeom>
            <a:solidFill>
              <a:schemeClr val="bg1"/>
            </a:solidFill>
            <a:ln>
              <a:solidFill>
                <a:schemeClr val="accent5">
                  <a:lumMod val="75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nSpc>
                  <a:spcPct val="120000"/>
                </a:lnSpc>
              </a:pPr>
              <a:r>
                <a:rPr lang="en-US" sz="1200" spc="-50" dirty="0">
                  <a:solidFill>
                    <a:srgbClr val="334052"/>
                  </a:solidFill>
                  <a:cs typeface="Arial"/>
                </a:rPr>
                <a:t>Plan the project, establish process, and identify information exchange business requirements</a:t>
              </a:r>
            </a:p>
            <a:p>
              <a:pPr>
                <a:lnSpc>
                  <a:spcPct val="120000"/>
                </a:lnSpc>
              </a:pPr>
              <a:endParaRPr lang="en-US" sz="1200" spc="-50" dirty="0">
                <a:solidFill>
                  <a:srgbClr val="334052"/>
                </a:solidFill>
                <a:cs typeface="Arial"/>
              </a:endParaRPr>
            </a:p>
            <a:p>
              <a:pPr marL="109538" indent="-109538">
                <a:lnSpc>
                  <a:spcPct val="120000"/>
                </a:lnSpc>
                <a:buFont typeface="Arial" panose="020B0604020202020204" pitchFamily="34" charset="0"/>
                <a:buChar char="•"/>
              </a:pPr>
              <a:r>
                <a:rPr lang="en-US" sz="1200" i="1" spc="-50" dirty="0">
                  <a:solidFill>
                    <a:srgbClr val="334052"/>
                  </a:solidFill>
                  <a:cs typeface="Arial"/>
                </a:rPr>
                <a:t>Business processes</a:t>
              </a:r>
            </a:p>
            <a:p>
              <a:pPr marL="109538" indent="-109538">
                <a:lnSpc>
                  <a:spcPct val="120000"/>
                </a:lnSpc>
                <a:buFont typeface="Arial" panose="020B0604020202020204" pitchFamily="34" charset="0"/>
                <a:buChar char="•"/>
              </a:pPr>
              <a:r>
                <a:rPr lang="en-US" sz="1200" i="1" spc="-50" dirty="0">
                  <a:solidFill>
                    <a:srgbClr val="334052"/>
                  </a:solidFill>
                  <a:cs typeface="Arial"/>
                </a:rPr>
                <a:t>Use Cases</a:t>
              </a:r>
            </a:p>
            <a:p>
              <a:pPr marL="109538" indent="-109538">
                <a:lnSpc>
                  <a:spcPct val="120000"/>
                </a:lnSpc>
                <a:buFont typeface="Arial" panose="020B0604020202020204" pitchFamily="34" charset="0"/>
                <a:buChar char="•"/>
              </a:pPr>
              <a:r>
                <a:rPr lang="en-US" sz="1200" i="1" spc="-50" dirty="0">
                  <a:solidFill>
                    <a:srgbClr val="334052"/>
                  </a:solidFill>
                  <a:cs typeface="Arial"/>
                </a:rPr>
                <a:t>Sequence Diagrams</a:t>
              </a:r>
            </a:p>
          </p:txBody>
        </p:sp>
        <p:sp>
          <p:nvSpPr>
            <p:cNvPr id="10" name="Arrow: Right 9">
              <a:extLst>
                <a:ext uri="{FF2B5EF4-FFF2-40B4-BE49-F238E27FC236}">
                  <a16:creationId xmlns:a16="http://schemas.microsoft.com/office/drawing/2014/main" id="{1736A640-3602-41D9-9F2A-85D8F0E09BBE}"/>
                </a:ext>
              </a:extLst>
            </p:cNvPr>
            <p:cNvSpPr/>
            <p:nvPr/>
          </p:nvSpPr>
          <p:spPr bwMode="auto">
            <a:xfrm rot="2951661">
              <a:off x="1996459" y="1796582"/>
              <a:ext cx="409432" cy="232011"/>
            </a:xfrm>
            <a:prstGeom prst="rightArrow">
              <a:avLst/>
            </a:prstGeom>
            <a:solidFill>
              <a:schemeClr val="accent5">
                <a:lumMod val="75000"/>
              </a:schemeClr>
            </a:solidFill>
            <a:ln>
              <a:solidFill>
                <a:schemeClr val="accent5">
                  <a:lumMod val="75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grpSp>
      <p:grpSp>
        <p:nvGrpSpPr>
          <p:cNvPr id="12" name="Group 11">
            <a:extLst>
              <a:ext uri="{FF2B5EF4-FFF2-40B4-BE49-F238E27FC236}">
                <a16:creationId xmlns:a16="http://schemas.microsoft.com/office/drawing/2014/main" id="{7D015CE3-6E3F-432D-B84C-96CFDB2DAA07}"/>
              </a:ext>
            </a:extLst>
          </p:cNvPr>
          <p:cNvGrpSpPr/>
          <p:nvPr/>
        </p:nvGrpSpPr>
        <p:grpSpPr>
          <a:xfrm>
            <a:off x="2089873" y="1803260"/>
            <a:ext cx="1993235" cy="4525296"/>
            <a:chOff x="191066" y="893279"/>
            <a:chExt cx="1993235" cy="4525296"/>
          </a:xfrm>
        </p:grpSpPr>
        <p:sp>
          <p:nvSpPr>
            <p:cNvPr id="13" name="Rectangle: Rounded Corners 12">
              <a:extLst>
                <a:ext uri="{FF2B5EF4-FFF2-40B4-BE49-F238E27FC236}">
                  <a16:creationId xmlns:a16="http://schemas.microsoft.com/office/drawing/2014/main" id="{1469C57C-72AA-42F9-A03C-A605A4D3F949}"/>
                </a:ext>
              </a:extLst>
            </p:cNvPr>
            <p:cNvSpPr/>
            <p:nvPr/>
          </p:nvSpPr>
          <p:spPr bwMode="auto">
            <a:xfrm>
              <a:off x="191066" y="1228298"/>
              <a:ext cx="1737360" cy="996287"/>
            </a:xfrm>
            <a:prstGeom prst="roundRect">
              <a:avLst/>
            </a:prstGeom>
            <a:solidFill>
              <a:schemeClr val="accent5">
                <a:lumMod val="75000"/>
              </a:schemeClr>
            </a:soli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gn="ctr">
                <a:lnSpc>
                  <a:spcPct val="120000"/>
                </a:lnSpc>
              </a:pPr>
              <a:r>
                <a:rPr lang="en-US" b="1" spc="-50" dirty="0">
                  <a:solidFill>
                    <a:schemeClr val="bg1"/>
                  </a:solidFill>
                  <a:cs typeface="Arial"/>
                </a:rPr>
                <a:t>Analyze Requirements</a:t>
              </a:r>
            </a:p>
          </p:txBody>
        </p:sp>
        <p:sp>
          <p:nvSpPr>
            <p:cNvPr id="14" name="Rectangle: Rounded Corners 13">
              <a:extLst>
                <a:ext uri="{FF2B5EF4-FFF2-40B4-BE49-F238E27FC236}">
                  <a16:creationId xmlns:a16="http://schemas.microsoft.com/office/drawing/2014/main" id="{2F8DBCDC-A1C9-4940-B313-C17CA4A9574F}"/>
                </a:ext>
              </a:extLst>
            </p:cNvPr>
            <p:cNvSpPr/>
            <p:nvPr/>
          </p:nvSpPr>
          <p:spPr bwMode="auto">
            <a:xfrm>
              <a:off x="302523" y="1965690"/>
              <a:ext cx="1737360" cy="3452885"/>
            </a:xfrm>
            <a:prstGeom prst="roundRect">
              <a:avLst/>
            </a:prstGeom>
            <a:solidFill>
              <a:schemeClr val="bg1"/>
            </a:solidFill>
            <a:ln>
              <a:solidFill>
                <a:schemeClr val="accent5">
                  <a:lumMod val="75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nSpc>
                  <a:spcPct val="120000"/>
                </a:lnSpc>
              </a:pPr>
              <a:r>
                <a:rPr lang="en-US" sz="1200" spc="-50" dirty="0">
                  <a:solidFill>
                    <a:srgbClr val="334052"/>
                  </a:solidFill>
                  <a:cs typeface="Arial"/>
                </a:rPr>
                <a:t>Further elaborate to understand and document the business context and data requirements</a:t>
              </a:r>
            </a:p>
            <a:p>
              <a:pPr>
                <a:lnSpc>
                  <a:spcPct val="120000"/>
                </a:lnSpc>
              </a:pPr>
              <a:endParaRPr lang="en-US" sz="1200" spc="-50" dirty="0">
                <a:solidFill>
                  <a:srgbClr val="334052"/>
                </a:solidFill>
                <a:cs typeface="Arial"/>
              </a:endParaRPr>
            </a:p>
            <a:p>
              <a:pPr marL="109538" indent="-109538">
                <a:lnSpc>
                  <a:spcPct val="120000"/>
                </a:lnSpc>
                <a:buFont typeface="Arial" panose="020B0604020202020204" pitchFamily="34" charset="0"/>
                <a:buChar char="•"/>
              </a:pPr>
              <a:r>
                <a:rPr lang="en-US" sz="1200" i="1" spc="-50" dirty="0">
                  <a:solidFill>
                    <a:srgbClr val="334052"/>
                  </a:solidFill>
                  <a:cs typeface="Arial"/>
                </a:rPr>
                <a:t>Business rules</a:t>
              </a:r>
            </a:p>
            <a:p>
              <a:pPr marL="109538" indent="-109538">
                <a:lnSpc>
                  <a:spcPct val="120000"/>
                </a:lnSpc>
                <a:buFont typeface="Arial" panose="020B0604020202020204" pitchFamily="34" charset="0"/>
                <a:buChar char="•"/>
              </a:pPr>
              <a:r>
                <a:rPr lang="en-US" sz="1200" i="1" spc="-50" dirty="0">
                  <a:solidFill>
                    <a:srgbClr val="334052"/>
                  </a:solidFill>
                  <a:cs typeface="Arial"/>
                </a:rPr>
                <a:t>Business requirements</a:t>
              </a:r>
            </a:p>
          </p:txBody>
        </p:sp>
        <p:sp>
          <p:nvSpPr>
            <p:cNvPr id="15" name="Arrow: Right 14">
              <a:extLst>
                <a:ext uri="{FF2B5EF4-FFF2-40B4-BE49-F238E27FC236}">
                  <a16:creationId xmlns:a16="http://schemas.microsoft.com/office/drawing/2014/main" id="{04A83917-E816-48FB-98D7-77FD0D7C513F}"/>
                </a:ext>
              </a:extLst>
            </p:cNvPr>
            <p:cNvSpPr/>
            <p:nvPr/>
          </p:nvSpPr>
          <p:spPr bwMode="auto">
            <a:xfrm rot="19258822">
              <a:off x="1774869" y="893279"/>
              <a:ext cx="409432" cy="232011"/>
            </a:xfrm>
            <a:prstGeom prst="rightArrow">
              <a:avLst/>
            </a:prstGeom>
            <a:solidFill>
              <a:schemeClr val="accent5">
                <a:lumMod val="75000"/>
              </a:schemeClr>
            </a:solidFill>
            <a:ln>
              <a:solidFill>
                <a:schemeClr val="accent5">
                  <a:lumMod val="75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grpSp>
      <p:grpSp>
        <p:nvGrpSpPr>
          <p:cNvPr id="16" name="Group 15">
            <a:extLst>
              <a:ext uri="{FF2B5EF4-FFF2-40B4-BE49-F238E27FC236}">
                <a16:creationId xmlns:a16="http://schemas.microsoft.com/office/drawing/2014/main" id="{732102FE-9878-4413-8B5F-1FD8977BFA1D}"/>
              </a:ext>
            </a:extLst>
          </p:cNvPr>
          <p:cNvGrpSpPr/>
          <p:nvPr/>
        </p:nvGrpSpPr>
        <p:grpSpPr>
          <a:xfrm>
            <a:off x="4137604" y="1183479"/>
            <a:ext cx="2121964" cy="4190277"/>
            <a:chOff x="191066" y="1228298"/>
            <a:chExt cx="2121964" cy="4190277"/>
          </a:xfrm>
        </p:grpSpPr>
        <p:sp>
          <p:nvSpPr>
            <p:cNvPr id="17" name="Rectangle: Rounded Corners 16">
              <a:extLst>
                <a:ext uri="{FF2B5EF4-FFF2-40B4-BE49-F238E27FC236}">
                  <a16:creationId xmlns:a16="http://schemas.microsoft.com/office/drawing/2014/main" id="{EFE624B4-1439-467A-9256-5BBD7E6B4631}"/>
                </a:ext>
              </a:extLst>
            </p:cNvPr>
            <p:cNvSpPr/>
            <p:nvPr/>
          </p:nvSpPr>
          <p:spPr bwMode="auto">
            <a:xfrm>
              <a:off x="191066" y="1228298"/>
              <a:ext cx="1737360" cy="996287"/>
            </a:xfrm>
            <a:prstGeom prst="roundRect">
              <a:avLst/>
            </a:prstGeom>
            <a:solidFill>
              <a:schemeClr val="accent5">
                <a:lumMod val="75000"/>
              </a:schemeClr>
            </a:soli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gn="ctr">
                <a:lnSpc>
                  <a:spcPct val="120000"/>
                </a:lnSpc>
              </a:pPr>
              <a:r>
                <a:rPr lang="en-US" b="1" spc="-50" dirty="0">
                  <a:solidFill>
                    <a:schemeClr val="bg1"/>
                  </a:solidFill>
                  <a:cs typeface="Arial"/>
                </a:rPr>
                <a:t>Map &amp; Model</a:t>
              </a:r>
            </a:p>
          </p:txBody>
        </p:sp>
        <p:sp>
          <p:nvSpPr>
            <p:cNvPr id="18" name="Rectangle: Rounded Corners 17">
              <a:extLst>
                <a:ext uri="{FF2B5EF4-FFF2-40B4-BE49-F238E27FC236}">
                  <a16:creationId xmlns:a16="http://schemas.microsoft.com/office/drawing/2014/main" id="{E2F54AD3-CFCF-4E5D-BA18-1733C0B79BFC}"/>
                </a:ext>
              </a:extLst>
            </p:cNvPr>
            <p:cNvSpPr/>
            <p:nvPr/>
          </p:nvSpPr>
          <p:spPr bwMode="auto">
            <a:xfrm>
              <a:off x="302523" y="1965690"/>
              <a:ext cx="1737360" cy="3452885"/>
            </a:xfrm>
            <a:prstGeom prst="roundRect">
              <a:avLst/>
            </a:prstGeom>
            <a:solidFill>
              <a:schemeClr val="bg1"/>
            </a:solidFill>
            <a:ln>
              <a:solidFill>
                <a:schemeClr val="accent5">
                  <a:lumMod val="75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nSpc>
                  <a:spcPct val="120000"/>
                </a:lnSpc>
              </a:pPr>
              <a:r>
                <a:rPr lang="en-US" sz="1200" spc="-50" dirty="0">
                  <a:solidFill>
                    <a:srgbClr val="334052"/>
                  </a:solidFill>
                  <a:cs typeface="Arial"/>
                </a:rPr>
                <a:t>Associate local objects with types and elements in </a:t>
              </a:r>
              <a:r>
                <a:rPr lang="en-US" sz="1200" spc="-50" dirty="0" err="1">
                  <a:solidFill>
                    <a:srgbClr val="334052"/>
                  </a:solidFill>
                  <a:cs typeface="Arial"/>
                </a:rPr>
                <a:t>NIEMOpen</a:t>
              </a:r>
              <a:r>
                <a:rPr lang="en-US" sz="1200" spc="-50" dirty="0">
                  <a:solidFill>
                    <a:srgbClr val="334052"/>
                  </a:solidFill>
                  <a:cs typeface="Arial"/>
                </a:rPr>
                <a:t> via mapping</a:t>
              </a:r>
            </a:p>
            <a:p>
              <a:pPr>
                <a:lnSpc>
                  <a:spcPct val="120000"/>
                </a:lnSpc>
              </a:pPr>
              <a:endParaRPr lang="en-US" sz="1200" spc="-50" dirty="0">
                <a:solidFill>
                  <a:srgbClr val="334052"/>
                </a:solidFill>
                <a:cs typeface="Arial"/>
              </a:endParaRPr>
            </a:p>
            <a:p>
              <a:pPr marL="109538" indent="-109538">
                <a:lnSpc>
                  <a:spcPct val="120000"/>
                </a:lnSpc>
                <a:buFont typeface="Arial" panose="020B0604020202020204" pitchFamily="34" charset="0"/>
                <a:buChar char="•"/>
              </a:pPr>
              <a:r>
                <a:rPr lang="en-US" sz="1200" i="1" spc="-50" dirty="0">
                  <a:solidFill>
                    <a:srgbClr val="334052"/>
                  </a:solidFill>
                  <a:cs typeface="Arial"/>
                </a:rPr>
                <a:t>Exchange content model</a:t>
              </a:r>
            </a:p>
            <a:p>
              <a:pPr marL="109538" indent="-109538">
                <a:lnSpc>
                  <a:spcPct val="120000"/>
                </a:lnSpc>
                <a:buFont typeface="Arial" panose="020B0604020202020204" pitchFamily="34" charset="0"/>
                <a:buChar char="•"/>
              </a:pPr>
              <a:r>
                <a:rPr lang="en-US" sz="1200" i="1" spc="-50" dirty="0">
                  <a:solidFill>
                    <a:srgbClr val="334052"/>
                  </a:solidFill>
                  <a:cs typeface="Arial"/>
                </a:rPr>
                <a:t>Mapping document </a:t>
              </a:r>
              <a:endParaRPr lang="en-US" sz="1400" i="1" spc="-50" dirty="0">
                <a:solidFill>
                  <a:srgbClr val="334052"/>
                </a:solidFill>
                <a:cs typeface="Arial"/>
              </a:endParaRPr>
            </a:p>
          </p:txBody>
        </p:sp>
        <p:sp>
          <p:nvSpPr>
            <p:cNvPr id="19" name="Arrow: Right 18">
              <a:extLst>
                <a:ext uri="{FF2B5EF4-FFF2-40B4-BE49-F238E27FC236}">
                  <a16:creationId xmlns:a16="http://schemas.microsoft.com/office/drawing/2014/main" id="{033C2A0F-84AF-45CE-9E22-AD157E03EF35}"/>
                </a:ext>
              </a:extLst>
            </p:cNvPr>
            <p:cNvSpPr/>
            <p:nvPr/>
          </p:nvSpPr>
          <p:spPr bwMode="auto">
            <a:xfrm rot="3250103">
              <a:off x="1992309" y="1800195"/>
              <a:ext cx="409432" cy="232011"/>
            </a:xfrm>
            <a:prstGeom prst="rightArrow">
              <a:avLst/>
            </a:prstGeom>
            <a:solidFill>
              <a:schemeClr val="accent5">
                <a:lumMod val="75000"/>
              </a:schemeClr>
            </a:solidFill>
            <a:ln>
              <a:solidFill>
                <a:schemeClr val="accent5">
                  <a:lumMod val="75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grpSp>
      <p:grpSp>
        <p:nvGrpSpPr>
          <p:cNvPr id="20" name="Group 19">
            <a:extLst>
              <a:ext uri="{FF2B5EF4-FFF2-40B4-BE49-F238E27FC236}">
                <a16:creationId xmlns:a16="http://schemas.microsoft.com/office/drawing/2014/main" id="{4B0C8402-B42C-45DC-BE6C-88EED69B4769}"/>
              </a:ext>
            </a:extLst>
          </p:cNvPr>
          <p:cNvGrpSpPr/>
          <p:nvPr/>
        </p:nvGrpSpPr>
        <p:grpSpPr>
          <a:xfrm>
            <a:off x="6185442" y="1653006"/>
            <a:ext cx="1848817" cy="4624104"/>
            <a:chOff x="191066" y="794471"/>
            <a:chExt cx="1848817" cy="4624104"/>
          </a:xfrm>
        </p:grpSpPr>
        <p:sp>
          <p:nvSpPr>
            <p:cNvPr id="21" name="Rectangle: Rounded Corners 20">
              <a:extLst>
                <a:ext uri="{FF2B5EF4-FFF2-40B4-BE49-F238E27FC236}">
                  <a16:creationId xmlns:a16="http://schemas.microsoft.com/office/drawing/2014/main" id="{E37454B4-E4D9-4265-A30F-E93B3A23F526}"/>
                </a:ext>
              </a:extLst>
            </p:cNvPr>
            <p:cNvSpPr/>
            <p:nvPr/>
          </p:nvSpPr>
          <p:spPr bwMode="auto">
            <a:xfrm>
              <a:off x="191066" y="1228298"/>
              <a:ext cx="1737360" cy="996287"/>
            </a:xfrm>
            <a:prstGeom prst="roundRect">
              <a:avLst/>
            </a:prstGeom>
            <a:solidFill>
              <a:schemeClr val="accent5">
                <a:lumMod val="75000"/>
              </a:schemeClr>
            </a:soli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gn="ctr">
                <a:lnSpc>
                  <a:spcPct val="120000"/>
                </a:lnSpc>
              </a:pPr>
              <a:r>
                <a:rPr lang="en-US" b="1" spc="-50" dirty="0">
                  <a:solidFill>
                    <a:schemeClr val="bg1"/>
                  </a:solidFill>
                  <a:cs typeface="Arial"/>
                </a:rPr>
                <a:t>Build &amp; Validate</a:t>
              </a:r>
            </a:p>
          </p:txBody>
        </p:sp>
        <p:sp>
          <p:nvSpPr>
            <p:cNvPr id="22" name="Rectangle: Rounded Corners 21">
              <a:extLst>
                <a:ext uri="{FF2B5EF4-FFF2-40B4-BE49-F238E27FC236}">
                  <a16:creationId xmlns:a16="http://schemas.microsoft.com/office/drawing/2014/main" id="{A76A51EA-EB9C-4EA0-9105-432BE496059E}"/>
                </a:ext>
              </a:extLst>
            </p:cNvPr>
            <p:cNvSpPr/>
            <p:nvPr/>
          </p:nvSpPr>
          <p:spPr bwMode="auto">
            <a:xfrm>
              <a:off x="302523" y="1965690"/>
              <a:ext cx="1737360" cy="3452885"/>
            </a:xfrm>
            <a:prstGeom prst="roundRect">
              <a:avLst/>
            </a:prstGeom>
            <a:solidFill>
              <a:schemeClr val="bg1"/>
            </a:solidFill>
            <a:ln>
              <a:solidFill>
                <a:schemeClr val="accent5">
                  <a:lumMod val="75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nSpc>
                  <a:spcPct val="120000"/>
                </a:lnSpc>
              </a:pPr>
              <a:r>
                <a:rPr lang="en-US" sz="1200" spc="-50" dirty="0">
                  <a:solidFill>
                    <a:srgbClr val="334052"/>
                  </a:solidFill>
                  <a:cs typeface="Arial"/>
                </a:rPr>
                <a:t>Create a set of exchange-specific </a:t>
              </a:r>
              <a:r>
                <a:rPr lang="en-US" sz="1200" spc="-50" dirty="0" err="1">
                  <a:solidFill>
                    <a:srgbClr val="334052"/>
                  </a:solidFill>
                  <a:cs typeface="Arial"/>
                </a:rPr>
                <a:t>NIEMOpen</a:t>
              </a:r>
              <a:r>
                <a:rPr lang="en-US" sz="1200" spc="-50" dirty="0">
                  <a:solidFill>
                    <a:srgbClr val="334052"/>
                  </a:solidFill>
                  <a:cs typeface="Arial"/>
                </a:rPr>
                <a:t> conformant XML schemas that implement the data model created for the exchange</a:t>
              </a:r>
            </a:p>
            <a:p>
              <a:pPr>
                <a:lnSpc>
                  <a:spcPct val="120000"/>
                </a:lnSpc>
              </a:pPr>
              <a:endParaRPr lang="en-US" sz="1200" spc="-50" dirty="0">
                <a:solidFill>
                  <a:srgbClr val="334052"/>
                </a:solidFill>
                <a:cs typeface="Arial"/>
              </a:endParaRPr>
            </a:p>
            <a:p>
              <a:pPr marL="109538" indent="-109538">
                <a:lnSpc>
                  <a:spcPct val="120000"/>
                </a:lnSpc>
                <a:buFont typeface="Arial" panose="020B0604020202020204" pitchFamily="34" charset="0"/>
                <a:buChar char="•"/>
              </a:pPr>
              <a:r>
                <a:rPr lang="en-US" sz="1200" i="1" spc="-50" dirty="0">
                  <a:solidFill>
                    <a:srgbClr val="334052"/>
                  </a:solidFill>
                  <a:cs typeface="Arial"/>
                </a:rPr>
                <a:t>Subset schema</a:t>
              </a:r>
            </a:p>
            <a:p>
              <a:pPr marL="109538" indent="-109538">
                <a:lnSpc>
                  <a:spcPct val="120000"/>
                </a:lnSpc>
                <a:buFont typeface="Arial" panose="020B0604020202020204" pitchFamily="34" charset="0"/>
                <a:buChar char="•"/>
              </a:pPr>
              <a:r>
                <a:rPr lang="en-US" sz="1200" i="1" spc="-50" dirty="0">
                  <a:solidFill>
                    <a:srgbClr val="334052"/>
                  </a:solidFill>
                  <a:cs typeface="Arial"/>
                </a:rPr>
                <a:t>Exchange schema</a:t>
              </a:r>
            </a:p>
            <a:p>
              <a:pPr marL="109538" indent="-109538">
                <a:lnSpc>
                  <a:spcPct val="120000"/>
                </a:lnSpc>
                <a:buFont typeface="Arial" panose="020B0604020202020204" pitchFamily="34" charset="0"/>
                <a:buChar char="•"/>
              </a:pPr>
              <a:r>
                <a:rPr lang="en-US" sz="1200" i="1" spc="-50" dirty="0">
                  <a:solidFill>
                    <a:srgbClr val="334052"/>
                  </a:solidFill>
                  <a:cs typeface="Arial"/>
                </a:rPr>
                <a:t>XML want-list</a:t>
              </a:r>
            </a:p>
            <a:p>
              <a:pPr marL="109538" indent="-109538">
                <a:lnSpc>
                  <a:spcPct val="120000"/>
                </a:lnSpc>
                <a:buFont typeface="Arial" panose="020B0604020202020204" pitchFamily="34" charset="0"/>
                <a:buChar char="•"/>
              </a:pPr>
              <a:r>
                <a:rPr lang="en-US" sz="1200" i="1" spc="-50" dirty="0">
                  <a:solidFill>
                    <a:srgbClr val="334052"/>
                  </a:solidFill>
                  <a:cs typeface="Arial"/>
                </a:rPr>
                <a:t>Constraint schema</a:t>
              </a:r>
            </a:p>
            <a:p>
              <a:pPr marL="109538" indent="-109538">
                <a:lnSpc>
                  <a:spcPct val="120000"/>
                </a:lnSpc>
                <a:buFont typeface="Arial" panose="020B0604020202020204" pitchFamily="34" charset="0"/>
                <a:buChar char="•"/>
              </a:pPr>
              <a:r>
                <a:rPr lang="en-US" sz="1200" i="1" spc="-50" dirty="0">
                  <a:solidFill>
                    <a:srgbClr val="334052"/>
                  </a:solidFill>
                  <a:cs typeface="Arial"/>
                </a:rPr>
                <a:t>Extension schema</a:t>
              </a:r>
            </a:p>
            <a:p>
              <a:pPr marL="109538" indent="-109538">
                <a:lnSpc>
                  <a:spcPct val="120000"/>
                </a:lnSpc>
                <a:buFont typeface="Arial" panose="020B0604020202020204" pitchFamily="34" charset="0"/>
                <a:buChar char="•"/>
              </a:pPr>
              <a:endParaRPr lang="en-US" sz="1400" i="1" spc="-50" dirty="0">
                <a:solidFill>
                  <a:srgbClr val="334052"/>
                </a:solidFill>
                <a:cs typeface="Arial"/>
              </a:endParaRPr>
            </a:p>
          </p:txBody>
        </p:sp>
        <p:sp>
          <p:nvSpPr>
            <p:cNvPr id="23" name="Arrow: Right 22">
              <a:extLst>
                <a:ext uri="{FF2B5EF4-FFF2-40B4-BE49-F238E27FC236}">
                  <a16:creationId xmlns:a16="http://schemas.microsoft.com/office/drawing/2014/main" id="{631CA8C0-7EAC-4EBF-82E9-C5F4974075BC}"/>
                </a:ext>
              </a:extLst>
            </p:cNvPr>
            <p:cNvSpPr/>
            <p:nvPr/>
          </p:nvSpPr>
          <p:spPr bwMode="auto">
            <a:xfrm rot="18762500">
              <a:off x="1712334" y="883181"/>
              <a:ext cx="409432" cy="232011"/>
            </a:xfrm>
            <a:prstGeom prst="rightArrow">
              <a:avLst/>
            </a:prstGeom>
            <a:solidFill>
              <a:schemeClr val="accent5">
                <a:lumMod val="75000"/>
              </a:schemeClr>
            </a:solidFill>
            <a:ln>
              <a:solidFill>
                <a:schemeClr val="accent5">
                  <a:lumMod val="75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grpSp>
      <p:grpSp>
        <p:nvGrpSpPr>
          <p:cNvPr id="24" name="Group 23">
            <a:extLst>
              <a:ext uri="{FF2B5EF4-FFF2-40B4-BE49-F238E27FC236}">
                <a16:creationId xmlns:a16="http://schemas.microsoft.com/office/drawing/2014/main" id="{C8428DF1-7F7A-44CB-88DC-3C1AB918FC42}"/>
              </a:ext>
            </a:extLst>
          </p:cNvPr>
          <p:cNvGrpSpPr/>
          <p:nvPr/>
        </p:nvGrpSpPr>
        <p:grpSpPr>
          <a:xfrm>
            <a:off x="10240174" y="2086833"/>
            <a:ext cx="1848817" cy="4190277"/>
            <a:chOff x="191066" y="1228298"/>
            <a:chExt cx="1848817" cy="4190277"/>
          </a:xfrm>
        </p:grpSpPr>
        <p:sp>
          <p:nvSpPr>
            <p:cNvPr id="25" name="Rectangle: Rounded Corners 24">
              <a:extLst>
                <a:ext uri="{FF2B5EF4-FFF2-40B4-BE49-F238E27FC236}">
                  <a16:creationId xmlns:a16="http://schemas.microsoft.com/office/drawing/2014/main" id="{14EDF831-3FBA-4361-8AB9-2CD3EC3766B4}"/>
                </a:ext>
              </a:extLst>
            </p:cNvPr>
            <p:cNvSpPr/>
            <p:nvPr/>
          </p:nvSpPr>
          <p:spPr bwMode="auto">
            <a:xfrm>
              <a:off x="191066" y="1228298"/>
              <a:ext cx="1737360" cy="996287"/>
            </a:xfrm>
            <a:prstGeom prst="roundRect">
              <a:avLst/>
            </a:prstGeom>
            <a:solidFill>
              <a:schemeClr val="accent5">
                <a:lumMod val="75000"/>
              </a:schemeClr>
            </a:soli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gn="ctr">
                <a:lnSpc>
                  <a:spcPct val="120000"/>
                </a:lnSpc>
              </a:pPr>
              <a:r>
                <a:rPr lang="en-US" sz="1800" b="1" dirty="0">
                  <a:solidFill>
                    <a:schemeClr val="bg1"/>
                  </a:solidFill>
                  <a:latin typeface="+mn-lt"/>
                  <a:ea typeface="Open Sans" panose="020B0606030504020204" pitchFamily="34" charset="0"/>
                  <a:cs typeface="Open Sans" panose="020B0606030504020204" pitchFamily="34" charset="0"/>
                </a:rPr>
                <a:t>Publish &amp; Implement</a:t>
              </a:r>
              <a:endParaRPr kumimoji="0" lang="en-US" sz="1800" b="1" i="0" u="none" strike="noStrike" cap="none" spc="0" normalizeH="0" baseline="0" noProof="0" dirty="0">
                <a:ln/>
                <a:solidFill>
                  <a:schemeClr val="bg1"/>
                </a:solidFill>
                <a:effectLst/>
                <a:uLnTx/>
                <a:uFillTx/>
                <a:latin typeface="+mn-lt"/>
                <a:ea typeface="Open Sans" panose="020B0606030504020204" pitchFamily="34" charset="0"/>
                <a:cs typeface="Open Sans" panose="020B0606030504020204" pitchFamily="34" charset="0"/>
                <a:sym typeface="Arial"/>
              </a:endParaRPr>
            </a:p>
            <a:p>
              <a:pPr algn="ctr">
                <a:lnSpc>
                  <a:spcPct val="120000"/>
                </a:lnSpc>
              </a:pPr>
              <a:endParaRPr lang="en-US" b="1" spc="-50" dirty="0">
                <a:solidFill>
                  <a:schemeClr val="bg1"/>
                </a:solidFill>
                <a:cs typeface="Arial"/>
              </a:endParaRPr>
            </a:p>
          </p:txBody>
        </p:sp>
        <p:sp>
          <p:nvSpPr>
            <p:cNvPr id="26" name="Rectangle: Rounded Corners 25">
              <a:extLst>
                <a:ext uri="{FF2B5EF4-FFF2-40B4-BE49-F238E27FC236}">
                  <a16:creationId xmlns:a16="http://schemas.microsoft.com/office/drawing/2014/main" id="{82EF1004-20C1-4EC9-961D-345AE80CF365}"/>
                </a:ext>
              </a:extLst>
            </p:cNvPr>
            <p:cNvSpPr/>
            <p:nvPr/>
          </p:nvSpPr>
          <p:spPr bwMode="auto">
            <a:xfrm>
              <a:off x="302523" y="1965690"/>
              <a:ext cx="1737360" cy="3452885"/>
            </a:xfrm>
            <a:prstGeom prst="roundRect">
              <a:avLst/>
            </a:prstGeom>
            <a:solidFill>
              <a:schemeClr val="bg1"/>
            </a:solidFill>
            <a:ln>
              <a:solidFill>
                <a:schemeClr val="accent5">
                  <a:lumMod val="75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nSpc>
                  <a:spcPct val="120000"/>
                </a:lnSpc>
              </a:pPr>
              <a:r>
                <a:rPr lang="en-US" sz="1200" spc="-50" dirty="0">
                  <a:solidFill>
                    <a:srgbClr val="334052"/>
                  </a:solidFill>
                  <a:cs typeface="Arial"/>
                </a:rPr>
                <a:t>Publish to a repository for reuse and implement the exchange</a:t>
              </a:r>
            </a:p>
            <a:p>
              <a:pPr marL="109538" indent="-109538">
                <a:lnSpc>
                  <a:spcPct val="120000"/>
                </a:lnSpc>
                <a:buFont typeface="Arial" panose="020B0604020202020204" pitchFamily="34" charset="0"/>
                <a:buChar char="•"/>
              </a:pPr>
              <a:endParaRPr lang="en-US" sz="1400" i="1" spc="-50" dirty="0">
                <a:solidFill>
                  <a:srgbClr val="334052"/>
                </a:solidFill>
                <a:cs typeface="Arial"/>
              </a:endParaRPr>
            </a:p>
          </p:txBody>
        </p:sp>
      </p:grpSp>
      <p:grpSp>
        <p:nvGrpSpPr>
          <p:cNvPr id="28" name="Group 27">
            <a:extLst>
              <a:ext uri="{FF2B5EF4-FFF2-40B4-BE49-F238E27FC236}">
                <a16:creationId xmlns:a16="http://schemas.microsoft.com/office/drawing/2014/main" id="{D46EBA0E-D544-40BC-B794-6FEF634C4D20}"/>
              </a:ext>
            </a:extLst>
          </p:cNvPr>
          <p:cNvGrpSpPr/>
          <p:nvPr/>
        </p:nvGrpSpPr>
        <p:grpSpPr>
          <a:xfrm>
            <a:off x="8192336" y="1183479"/>
            <a:ext cx="2103465" cy="4190277"/>
            <a:chOff x="191066" y="1228298"/>
            <a:chExt cx="2103465" cy="4190277"/>
          </a:xfrm>
        </p:grpSpPr>
        <p:sp>
          <p:nvSpPr>
            <p:cNvPr id="29" name="Rectangle: Rounded Corners 28">
              <a:extLst>
                <a:ext uri="{FF2B5EF4-FFF2-40B4-BE49-F238E27FC236}">
                  <a16:creationId xmlns:a16="http://schemas.microsoft.com/office/drawing/2014/main" id="{9AC0A8BB-6F07-48D3-B382-74AA60811537}"/>
                </a:ext>
              </a:extLst>
            </p:cNvPr>
            <p:cNvSpPr/>
            <p:nvPr/>
          </p:nvSpPr>
          <p:spPr bwMode="auto">
            <a:xfrm>
              <a:off x="191066" y="1228298"/>
              <a:ext cx="1737360" cy="996287"/>
            </a:xfrm>
            <a:prstGeom prst="roundRect">
              <a:avLst/>
            </a:prstGeom>
            <a:solidFill>
              <a:schemeClr val="accent5">
                <a:lumMod val="75000"/>
              </a:schemeClr>
            </a:solidFill>
            <a:ln>
              <a:solidFill>
                <a:schemeClr val="tx1">
                  <a:lumMod val="60000"/>
                  <a:lumOff val="40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gn="ctr">
                <a:lnSpc>
                  <a:spcPct val="120000"/>
                </a:lnSpc>
              </a:pPr>
              <a:r>
                <a:rPr lang="en-US" b="1" spc="-50" dirty="0">
                  <a:solidFill>
                    <a:schemeClr val="bg1"/>
                  </a:solidFill>
                  <a:cs typeface="Arial"/>
                </a:rPr>
                <a:t>Assemble &amp; Document</a:t>
              </a:r>
            </a:p>
          </p:txBody>
        </p:sp>
        <p:sp>
          <p:nvSpPr>
            <p:cNvPr id="30" name="Rectangle: Rounded Corners 29">
              <a:extLst>
                <a:ext uri="{FF2B5EF4-FFF2-40B4-BE49-F238E27FC236}">
                  <a16:creationId xmlns:a16="http://schemas.microsoft.com/office/drawing/2014/main" id="{54B61CF9-7E7D-4342-9F21-42D69315613D}"/>
                </a:ext>
              </a:extLst>
            </p:cNvPr>
            <p:cNvSpPr/>
            <p:nvPr/>
          </p:nvSpPr>
          <p:spPr bwMode="auto">
            <a:xfrm>
              <a:off x="302523" y="1965690"/>
              <a:ext cx="1737360" cy="3452885"/>
            </a:xfrm>
            <a:prstGeom prst="roundRect">
              <a:avLst/>
            </a:prstGeom>
            <a:solidFill>
              <a:schemeClr val="bg1"/>
            </a:solidFill>
            <a:ln>
              <a:solidFill>
                <a:schemeClr val="accent5">
                  <a:lumMod val="75000"/>
                </a:schemeClr>
              </a:solidFill>
            </a:ln>
            <a:effectLst/>
          </p:spPr>
          <p:style>
            <a:lnRef idx="1">
              <a:schemeClr val="dk1"/>
            </a:lnRef>
            <a:fillRef idx="2">
              <a:schemeClr val="dk1"/>
            </a:fillRef>
            <a:effectRef idx="1">
              <a:schemeClr val="dk1"/>
            </a:effectRef>
            <a:fontRef idx="minor">
              <a:schemeClr val="dk1"/>
            </a:fontRef>
          </p:style>
          <p:txBody>
            <a:bodyPr tIns="0" bIns="0" rtlCol="0" anchor="t" anchorCtr="0"/>
            <a:lstStyle/>
            <a:p>
              <a:pPr>
                <a:lnSpc>
                  <a:spcPct val="120000"/>
                </a:lnSpc>
              </a:pPr>
              <a:r>
                <a:rPr lang="en-US" sz="1200" spc="-50" dirty="0">
                  <a:solidFill>
                    <a:srgbClr val="334052"/>
                  </a:solidFill>
                  <a:cs typeface="Arial"/>
                </a:rPr>
                <a:t>Prepare and package all related files for this Message Exchange into a single archive file</a:t>
              </a:r>
            </a:p>
            <a:p>
              <a:pPr>
                <a:lnSpc>
                  <a:spcPct val="120000"/>
                </a:lnSpc>
              </a:pPr>
              <a:endParaRPr lang="en-US" sz="1200" spc="-50" dirty="0">
                <a:solidFill>
                  <a:srgbClr val="334052"/>
                </a:solidFill>
                <a:cs typeface="Arial"/>
              </a:endParaRPr>
            </a:p>
            <a:p>
              <a:pPr marL="109538" indent="-109538">
                <a:lnSpc>
                  <a:spcPct val="120000"/>
                </a:lnSpc>
                <a:buFont typeface="Arial" panose="020B0604020202020204" pitchFamily="34" charset="0"/>
                <a:buChar char="•"/>
              </a:pPr>
              <a:r>
                <a:rPr lang="en-US" sz="1200" i="1" spc="-50" dirty="0">
                  <a:solidFill>
                    <a:srgbClr val="334052"/>
                  </a:solidFill>
                  <a:cs typeface="Arial"/>
                </a:rPr>
                <a:t>Main document</a:t>
              </a:r>
            </a:p>
            <a:p>
              <a:pPr marL="109538" indent="-109538">
                <a:lnSpc>
                  <a:spcPct val="120000"/>
                </a:lnSpc>
                <a:buFont typeface="Arial" panose="020B0604020202020204" pitchFamily="34" charset="0"/>
                <a:buChar char="•"/>
              </a:pPr>
              <a:r>
                <a:rPr lang="en-US" sz="1200" i="1" spc="-50" dirty="0">
                  <a:solidFill>
                    <a:srgbClr val="334052"/>
                  </a:solidFill>
                  <a:cs typeface="Arial"/>
                </a:rPr>
                <a:t>IEPD catalog</a:t>
              </a:r>
            </a:p>
            <a:p>
              <a:pPr marL="109538" indent="-109538">
                <a:lnSpc>
                  <a:spcPct val="120000"/>
                </a:lnSpc>
                <a:buFont typeface="Arial" panose="020B0604020202020204" pitchFamily="34" charset="0"/>
                <a:buChar char="•"/>
              </a:pPr>
              <a:r>
                <a:rPr lang="en-US" sz="1200" i="1" spc="-50" dirty="0">
                  <a:solidFill>
                    <a:srgbClr val="334052"/>
                  </a:solidFill>
                  <a:cs typeface="Arial"/>
                </a:rPr>
                <a:t>IEPD metadata</a:t>
              </a:r>
            </a:p>
            <a:p>
              <a:pPr marL="109538" indent="-109538">
                <a:lnSpc>
                  <a:spcPct val="120000"/>
                </a:lnSpc>
                <a:buFont typeface="Arial" panose="020B0604020202020204" pitchFamily="34" charset="0"/>
                <a:buChar char="•"/>
              </a:pPr>
              <a:r>
                <a:rPr lang="en-US" sz="1200" i="1" spc="-50" dirty="0">
                  <a:solidFill>
                    <a:srgbClr val="334052"/>
                  </a:solidFill>
                  <a:cs typeface="Arial"/>
                </a:rPr>
                <a:t>Sample XML instances</a:t>
              </a:r>
            </a:p>
            <a:p>
              <a:pPr marL="109538" indent="-109538">
                <a:lnSpc>
                  <a:spcPct val="120000"/>
                </a:lnSpc>
                <a:buFont typeface="Arial" panose="020B0604020202020204" pitchFamily="34" charset="0"/>
                <a:buChar char="•"/>
              </a:pPr>
              <a:r>
                <a:rPr lang="en-US" sz="1200" i="1" spc="-50" dirty="0">
                  <a:solidFill>
                    <a:srgbClr val="334052"/>
                  </a:solidFill>
                  <a:cs typeface="Arial"/>
                </a:rPr>
                <a:t>XML stylesheets</a:t>
              </a:r>
            </a:p>
            <a:p>
              <a:pPr marL="109538" indent="-109538">
                <a:lnSpc>
                  <a:spcPct val="120000"/>
                </a:lnSpc>
                <a:buFont typeface="Arial" panose="020B0604020202020204" pitchFamily="34" charset="0"/>
                <a:buChar char="•"/>
              </a:pPr>
              <a:endParaRPr lang="en-US" sz="1400" i="1" spc="-50" dirty="0">
                <a:solidFill>
                  <a:srgbClr val="334052"/>
                </a:solidFill>
                <a:cs typeface="Arial"/>
              </a:endParaRPr>
            </a:p>
          </p:txBody>
        </p:sp>
        <p:sp>
          <p:nvSpPr>
            <p:cNvPr id="31" name="Arrow: Right 30">
              <a:extLst>
                <a:ext uri="{FF2B5EF4-FFF2-40B4-BE49-F238E27FC236}">
                  <a16:creationId xmlns:a16="http://schemas.microsoft.com/office/drawing/2014/main" id="{32688BDF-EAF0-442B-8CDA-A6FBDE9D3DB3}"/>
                </a:ext>
              </a:extLst>
            </p:cNvPr>
            <p:cNvSpPr/>
            <p:nvPr/>
          </p:nvSpPr>
          <p:spPr bwMode="auto">
            <a:xfrm rot="2762997">
              <a:off x="1973810" y="1799452"/>
              <a:ext cx="409432" cy="232011"/>
            </a:xfrm>
            <a:prstGeom prst="rightArrow">
              <a:avLst/>
            </a:prstGeom>
            <a:solidFill>
              <a:schemeClr val="accent5">
                <a:lumMod val="75000"/>
              </a:schemeClr>
            </a:solidFill>
            <a:ln>
              <a:solidFill>
                <a:schemeClr val="accent5">
                  <a:lumMod val="75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grpSp>
      <p:sp>
        <p:nvSpPr>
          <p:cNvPr id="2" name="Title 1">
            <a:extLst>
              <a:ext uri="{FF2B5EF4-FFF2-40B4-BE49-F238E27FC236}">
                <a16:creationId xmlns:a16="http://schemas.microsoft.com/office/drawing/2014/main" id="{B00A76FA-3E86-47CE-A98C-28C003BF957B}"/>
              </a:ext>
            </a:extLst>
          </p:cNvPr>
          <p:cNvSpPr>
            <a:spLocks noGrp="1"/>
          </p:cNvSpPr>
          <p:nvPr>
            <p:ph type="title"/>
          </p:nvPr>
        </p:nvSpPr>
        <p:spPr/>
        <p:txBody>
          <a:bodyPr>
            <a:normAutofit/>
          </a:bodyPr>
          <a:lstStyle/>
          <a:p>
            <a:r>
              <a:rPr lang="en-US" sz="3200" dirty="0"/>
              <a:t>RoadMap to Adoption</a:t>
            </a:r>
          </a:p>
        </p:txBody>
      </p:sp>
    </p:spTree>
    <p:extLst>
      <p:ext uri="{BB962C8B-B14F-4D97-AF65-F5344CB8AC3E}">
        <p14:creationId xmlns:p14="http://schemas.microsoft.com/office/powerpoint/2010/main" val="1589444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004C9D-C95B-4E51-BE12-CEB760F62AC8}"/>
              </a:ext>
            </a:extLst>
          </p:cNvPr>
          <p:cNvSpPr>
            <a:spLocks noGrp="1"/>
          </p:cNvSpPr>
          <p:nvPr>
            <p:ph type="title"/>
          </p:nvPr>
        </p:nvSpPr>
        <p:spPr/>
        <p:txBody>
          <a:bodyPr>
            <a:normAutofit/>
          </a:bodyPr>
          <a:lstStyle/>
          <a:p>
            <a:r>
              <a:rPr lang="en-US" sz="3200" dirty="0">
                <a:solidFill>
                  <a:srgbClr val="005170"/>
                </a:solidFill>
              </a:rPr>
              <a:t>Message Exchanges Simplified</a:t>
            </a:r>
          </a:p>
        </p:txBody>
      </p:sp>
      <p:sp>
        <p:nvSpPr>
          <p:cNvPr id="7" name="Text Placeholder 6">
            <a:extLst>
              <a:ext uri="{FF2B5EF4-FFF2-40B4-BE49-F238E27FC236}">
                <a16:creationId xmlns:a16="http://schemas.microsoft.com/office/drawing/2014/main" id="{C8EF4044-5E49-4158-A4DB-F913129CA172}"/>
              </a:ext>
            </a:extLst>
          </p:cNvPr>
          <p:cNvSpPr>
            <a:spLocks noGrp="1"/>
          </p:cNvSpPr>
          <p:nvPr>
            <p:ph type="body" sz="quarter" idx="13"/>
          </p:nvPr>
        </p:nvSpPr>
        <p:spPr/>
        <p:txBody>
          <a:bodyPr>
            <a:normAutofit fontScale="85000" lnSpcReduction="10000"/>
          </a:bodyPr>
          <a:lstStyle/>
          <a:p>
            <a:r>
              <a:rPr lang="en-US" b="1" dirty="0"/>
              <a:t>Who: </a:t>
            </a:r>
            <a:r>
              <a:rPr lang="en-US" dirty="0"/>
              <a:t>Web and Application developers</a:t>
            </a:r>
          </a:p>
          <a:p>
            <a:pPr>
              <a:lnSpc>
                <a:spcPct val="160000"/>
              </a:lnSpc>
              <a:spcBef>
                <a:spcPts val="600"/>
              </a:spcBef>
            </a:pPr>
            <a:r>
              <a:rPr lang="en-US" b="1" dirty="0"/>
              <a:t>Prerequisite:</a:t>
            </a:r>
            <a:r>
              <a:rPr lang="en-US" dirty="0"/>
              <a:t> knowledge and experience in programming and application development </a:t>
            </a:r>
          </a:p>
          <a:p>
            <a:pPr>
              <a:lnSpc>
                <a:spcPct val="120000"/>
              </a:lnSpc>
              <a:spcBef>
                <a:spcPts val="600"/>
              </a:spcBef>
            </a:pPr>
            <a:r>
              <a:rPr lang="en-US" b="1" dirty="0"/>
              <a:t>How: </a:t>
            </a:r>
            <a:r>
              <a:rPr lang="en-US" dirty="0"/>
              <a:t>Programming in data exchange standards such as XML, JSON…</a:t>
            </a:r>
          </a:p>
          <a:p>
            <a:pPr lvl="1">
              <a:lnSpc>
                <a:spcPct val="120000"/>
              </a:lnSpc>
              <a:spcBef>
                <a:spcPts val="600"/>
              </a:spcBef>
            </a:pPr>
            <a:r>
              <a:rPr lang="en-US" dirty="0"/>
              <a:t>Develop a message exchange package (MEP) to be implemented in accordance with your software architecture and design</a:t>
            </a:r>
          </a:p>
          <a:p>
            <a:pPr>
              <a:lnSpc>
                <a:spcPct val="120000"/>
              </a:lnSpc>
              <a:spcBef>
                <a:spcPts val="600"/>
              </a:spcBef>
            </a:pPr>
            <a:r>
              <a:rPr lang="en-US" b="1" dirty="0"/>
              <a:t>Common implementations include:</a:t>
            </a:r>
          </a:p>
          <a:p>
            <a:pPr lvl="1">
              <a:lnSpc>
                <a:spcPct val="120000"/>
              </a:lnSpc>
              <a:spcBef>
                <a:spcPts val="600"/>
              </a:spcBef>
            </a:pPr>
            <a:r>
              <a:rPr lang="en-US" dirty="0"/>
              <a:t>APIs – application programming interface. APIs are a common way to request and interface with data. </a:t>
            </a:r>
          </a:p>
          <a:p>
            <a:pPr lvl="1">
              <a:lnSpc>
                <a:spcPct val="120000"/>
              </a:lnSpc>
              <a:spcBef>
                <a:spcPts val="600"/>
              </a:spcBef>
            </a:pPr>
            <a:r>
              <a:rPr lang="en-US" dirty="0"/>
              <a:t>Message Queue – store NIEM-conformant XML, JSON, etc. instances within a message queue during its response to a stakeholder’s information request service</a:t>
            </a:r>
          </a:p>
          <a:p>
            <a:pPr lvl="1">
              <a:lnSpc>
                <a:spcPct val="120000"/>
              </a:lnSpc>
              <a:spcBef>
                <a:spcPts val="600"/>
              </a:spcBef>
            </a:pPr>
            <a:r>
              <a:rPr lang="en-US" dirty="0"/>
              <a:t>Web Services – embed a </a:t>
            </a:r>
            <a:r>
              <a:rPr lang="en-US" dirty="0" err="1"/>
              <a:t>NIEMOpen</a:t>
            </a:r>
            <a:r>
              <a:rPr lang="en-US" dirty="0"/>
              <a:t> conformant schema into a new or existing Web Service and perform an electronic transfer with one or more exchange partners</a:t>
            </a:r>
          </a:p>
          <a:p>
            <a:pPr>
              <a:lnSpc>
                <a:spcPct val="120000"/>
              </a:lnSpc>
              <a:spcBef>
                <a:spcPts val="600"/>
              </a:spcBef>
            </a:pPr>
            <a:r>
              <a:rPr lang="en-US" dirty="0"/>
              <a:t>Once the data is received then you decide what to do with the data – e.g. ETL</a:t>
            </a:r>
          </a:p>
        </p:txBody>
      </p:sp>
    </p:spTree>
    <p:extLst>
      <p:ext uri="{BB962C8B-B14F-4D97-AF65-F5344CB8AC3E}">
        <p14:creationId xmlns:p14="http://schemas.microsoft.com/office/powerpoint/2010/main" val="3843540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a:solidFill>
                  <a:srgbClr val="005170"/>
                </a:solidFill>
              </a:rPr>
              <a:t>Skill level to Implement NIEM</a:t>
            </a:r>
          </a:p>
        </p:txBody>
      </p:sp>
      <p:sp>
        <p:nvSpPr>
          <p:cNvPr id="3" name="Content Placeholder 2"/>
          <p:cNvSpPr>
            <a:spLocks noGrp="1"/>
          </p:cNvSpPr>
          <p:nvPr>
            <p:ph type="body" sz="quarter" idx="13"/>
          </p:nvPr>
        </p:nvSpPr>
        <p:spPr/>
        <p:txBody>
          <a:bodyPr>
            <a:normAutofit/>
          </a:bodyPr>
          <a:lstStyle/>
          <a:p>
            <a:pPr marL="457200" indent="-457200">
              <a:spcBef>
                <a:spcPts val="600"/>
              </a:spcBef>
            </a:pPr>
            <a:r>
              <a:rPr lang="en-US" sz="1800" dirty="0"/>
              <a:t>Developers with the skills to design and implement a data exchange can learn </a:t>
            </a:r>
            <a:br>
              <a:rPr lang="en-US" sz="1800" dirty="0"/>
            </a:br>
            <a:r>
              <a:rPr lang="en-US" sz="1800" dirty="0"/>
              <a:t>the </a:t>
            </a:r>
            <a:r>
              <a:rPr lang="en-US" sz="1800" dirty="0" err="1"/>
              <a:t>NIEMOpen</a:t>
            </a:r>
            <a:r>
              <a:rPr lang="en-US" sz="1800" dirty="0"/>
              <a:t> approach in a matter of hours</a:t>
            </a:r>
          </a:p>
          <a:p>
            <a:pPr marL="0" indent="0">
              <a:spcBef>
                <a:spcPts val="600"/>
              </a:spcBef>
              <a:buNone/>
            </a:pPr>
            <a:endParaRPr lang="en-US" sz="1800" dirty="0"/>
          </a:p>
          <a:p>
            <a:pPr marL="457200" indent="-457200">
              <a:spcBef>
                <a:spcPts val="600"/>
              </a:spcBef>
            </a:pPr>
            <a:r>
              <a:rPr lang="en-US" sz="1800" dirty="0"/>
              <a:t>Developer training is available</a:t>
            </a:r>
          </a:p>
          <a:p>
            <a:pPr marL="857250" lvl="1" indent="-457200">
              <a:spcBef>
                <a:spcPts val="600"/>
              </a:spcBef>
            </a:pPr>
            <a:r>
              <a:rPr lang="en-US" sz="1800" dirty="0"/>
              <a:t>No-cost online courses are on the </a:t>
            </a:r>
            <a:r>
              <a:rPr lang="en-US" sz="1800" dirty="0" err="1"/>
              <a:t>NIEMOpen</a:t>
            </a:r>
            <a:r>
              <a:rPr lang="en-US" sz="1800" dirty="0"/>
              <a:t> website</a:t>
            </a:r>
          </a:p>
          <a:p>
            <a:pPr marL="457200" indent="-457200">
              <a:spcBef>
                <a:spcPts val="600"/>
              </a:spcBef>
            </a:pPr>
            <a:endParaRPr lang="en-US" sz="1800" dirty="0"/>
          </a:p>
          <a:p>
            <a:pPr marL="457200" indent="-457200">
              <a:spcBef>
                <a:spcPts val="600"/>
              </a:spcBef>
            </a:pPr>
            <a:r>
              <a:rPr lang="en-US" sz="1800" dirty="0"/>
              <a:t>Plenty of example MEPs to follow</a:t>
            </a:r>
          </a:p>
          <a:p>
            <a:pPr marL="457200" indent="-457200">
              <a:spcBef>
                <a:spcPts val="600"/>
              </a:spcBef>
            </a:pPr>
            <a:endParaRPr lang="en-US" sz="1800" dirty="0"/>
          </a:p>
          <a:p>
            <a:pPr marL="457200" indent="-457200">
              <a:spcBef>
                <a:spcPts val="600"/>
              </a:spcBef>
            </a:pPr>
            <a:r>
              <a:rPr lang="en-US" sz="1800" dirty="0"/>
              <a:t>Don’t start from scratch, leverage shared MEPs</a:t>
            </a:r>
          </a:p>
          <a:p>
            <a:pPr marL="457200" indent="-457200">
              <a:spcBef>
                <a:spcPts val="600"/>
              </a:spcBef>
            </a:pPr>
            <a:endParaRPr lang="en-US" sz="1800" dirty="0"/>
          </a:p>
          <a:p>
            <a:pPr marL="457200" indent="-457200">
              <a:spcBef>
                <a:spcPts val="600"/>
              </a:spcBef>
            </a:pPr>
            <a:r>
              <a:rPr lang="en-US" sz="1800" dirty="0"/>
              <a:t>The </a:t>
            </a:r>
            <a:r>
              <a:rPr lang="en-US" sz="1800" dirty="0" err="1"/>
              <a:t>NIEMOpen</a:t>
            </a:r>
            <a:r>
              <a:rPr lang="en-US" sz="1800" dirty="0"/>
              <a:t> technical specifications are complex, however</a:t>
            </a:r>
          </a:p>
          <a:p>
            <a:pPr marL="857250" lvl="1" indent="-457200">
              <a:spcBef>
                <a:spcPts val="600"/>
              </a:spcBef>
            </a:pPr>
            <a:r>
              <a:rPr lang="en-US" sz="1800" dirty="0"/>
              <a:t>Most developers do not need to read them</a:t>
            </a:r>
          </a:p>
          <a:p>
            <a:pPr marL="857250" lvl="1" indent="-457200">
              <a:spcBef>
                <a:spcPts val="600"/>
              </a:spcBef>
            </a:pPr>
            <a:r>
              <a:rPr lang="en-US" sz="1800" dirty="0"/>
              <a:t>Free tools can perform most of the conformance checking</a:t>
            </a:r>
          </a:p>
        </p:txBody>
      </p:sp>
    </p:spTree>
    <p:extLst>
      <p:ext uri="{BB962C8B-B14F-4D97-AF65-F5344CB8AC3E}">
        <p14:creationId xmlns:p14="http://schemas.microsoft.com/office/powerpoint/2010/main" val="3467820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noAutofit/>
          </a:bodyPr>
          <a:lstStyle/>
          <a:p>
            <a:r>
              <a:rPr lang="en-US" sz="3200" dirty="0">
                <a:solidFill>
                  <a:srgbClr val="005170"/>
                </a:solidFill>
              </a:rPr>
              <a:t>Considerations for Adoption</a:t>
            </a:r>
          </a:p>
        </p:txBody>
      </p:sp>
      <p:sp>
        <p:nvSpPr>
          <p:cNvPr id="4" name="Slide Number Placeholder 3"/>
          <p:cNvSpPr>
            <a:spLocks noGrp="1"/>
          </p:cNvSpPr>
          <p:nvPr>
            <p:ph type="sldNum" sz="quarter" idx="4"/>
          </p:nvPr>
        </p:nvSpPr>
        <p:spPr>
          <a:xfrm>
            <a:off x="0" y="6356350"/>
            <a:ext cx="284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100" b="0" i="0" u="none" strike="noStrike" kern="1200" cap="none" spc="0" normalizeH="0" baseline="0" noProof="0">
                <a:ln>
                  <a:noFill/>
                </a:ln>
                <a:solidFill>
                  <a:srgbClr val="949C9D"/>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43</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sp>
        <p:nvSpPr>
          <p:cNvPr id="23" name="Content Placeholder 22"/>
          <p:cNvSpPr>
            <a:spLocks noGrp="1"/>
          </p:cNvSpPr>
          <p:nvPr>
            <p:ph idx="4294967295"/>
          </p:nvPr>
        </p:nvSpPr>
        <p:spPr>
          <a:xfrm>
            <a:off x="3187488" y="1306255"/>
            <a:ext cx="7956550" cy="756878"/>
          </a:xfrm>
        </p:spPr>
        <p:txBody>
          <a:bodyPr>
            <a:noAutofit/>
          </a:bodyPr>
          <a:lstStyle/>
          <a:p>
            <a:r>
              <a:rPr lang="en-US" sz="1800" dirty="0">
                <a:solidFill>
                  <a:srgbClr val="334052"/>
                </a:solidFill>
              </a:rPr>
              <a:t>Systems on either side of the exchange can use different implementation architectures (i.e., different programming languages, operating systems)</a:t>
            </a:r>
          </a:p>
        </p:txBody>
      </p:sp>
      <p:grpSp>
        <p:nvGrpSpPr>
          <p:cNvPr id="2" name="Group 1">
            <a:extLst>
              <a:ext uri="{FF2B5EF4-FFF2-40B4-BE49-F238E27FC236}">
                <a16:creationId xmlns:a16="http://schemas.microsoft.com/office/drawing/2014/main" id="{751B1569-332B-490F-8BBA-C6E9D7DBAEF3}"/>
              </a:ext>
            </a:extLst>
          </p:cNvPr>
          <p:cNvGrpSpPr/>
          <p:nvPr/>
        </p:nvGrpSpPr>
        <p:grpSpPr>
          <a:xfrm>
            <a:off x="1188720" y="2117558"/>
            <a:ext cx="9875520" cy="2511525"/>
            <a:chOff x="1839024" y="2117558"/>
            <a:chExt cx="8130876" cy="2511525"/>
          </a:xfrm>
        </p:grpSpPr>
        <p:cxnSp>
          <p:nvCxnSpPr>
            <p:cNvPr id="24" name="Straight Connector 23"/>
            <p:cNvCxnSpPr/>
            <p:nvPr/>
          </p:nvCxnSpPr>
          <p:spPr>
            <a:xfrm>
              <a:off x="1839024" y="4629083"/>
              <a:ext cx="8130876"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839024" y="3362930"/>
              <a:ext cx="8130876"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a:cxnSpLocks/>
            </p:cNvCxnSpPr>
            <p:nvPr/>
          </p:nvCxnSpPr>
          <p:spPr>
            <a:xfrm>
              <a:off x="1839024" y="2117558"/>
              <a:ext cx="8130876" cy="0"/>
            </a:xfrm>
            <a:prstGeom prst="line">
              <a:avLst/>
            </a:prstGeom>
            <a:ln w="6350">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8" name="Oval 27"/>
          <p:cNvSpPr/>
          <p:nvPr/>
        </p:nvSpPr>
        <p:spPr>
          <a:xfrm>
            <a:off x="1831848" y="1060995"/>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953567" y="1174731"/>
            <a:ext cx="405512" cy="370440"/>
          </a:xfrm>
          <a:prstGeom prst="rect">
            <a:avLst/>
          </a:prstGeom>
        </p:spPr>
      </p:pic>
      <p:sp>
        <p:nvSpPr>
          <p:cNvPr id="34" name="Rectangle 33"/>
          <p:cNvSpPr/>
          <p:nvPr/>
        </p:nvSpPr>
        <p:spPr>
          <a:xfrm>
            <a:off x="1355839" y="1755355"/>
            <a:ext cx="1600969"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7AAAE"/>
                </a:solidFill>
                <a:effectLst/>
                <a:uLnTx/>
                <a:uFillTx/>
                <a:latin typeface="Arial"/>
                <a:ea typeface="+mn-ea"/>
                <a:cs typeface="+mn-cs"/>
              </a:rPr>
              <a:t>ARCHITECTURE</a:t>
            </a:r>
          </a:p>
        </p:txBody>
      </p:sp>
      <p:sp>
        <p:nvSpPr>
          <p:cNvPr id="38" name="Oval 37"/>
          <p:cNvSpPr/>
          <p:nvPr/>
        </p:nvSpPr>
        <p:spPr>
          <a:xfrm>
            <a:off x="1831848" y="220283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0" name="Rectangle 39"/>
          <p:cNvSpPr/>
          <p:nvPr/>
        </p:nvSpPr>
        <p:spPr>
          <a:xfrm>
            <a:off x="1409965" y="2897197"/>
            <a:ext cx="1492716"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7AAAE"/>
                </a:solidFill>
                <a:effectLst/>
                <a:uLnTx/>
                <a:uFillTx/>
                <a:latin typeface="Arial"/>
                <a:ea typeface="+mn-ea"/>
                <a:cs typeface="+mn-cs"/>
              </a:rPr>
              <a:t>CONSISTENCY</a:t>
            </a:r>
          </a:p>
        </p:txBody>
      </p:sp>
      <p:sp>
        <p:nvSpPr>
          <p:cNvPr id="41" name="Oval 40"/>
          <p:cNvSpPr/>
          <p:nvPr/>
        </p:nvSpPr>
        <p:spPr>
          <a:xfrm>
            <a:off x="1831848" y="3494007"/>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3" name="Rectangle 42"/>
          <p:cNvSpPr/>
          <p:nvPr/>
        </p:nvSpPr>
        <p:spPr>
          <a:xfrm>
            <a:off x="1380691" y="4188367"/>
            <a:ext cx="1551264"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7AAAE"/>
                </a:solidFill>
                <a:effectLst/>
                <a:uLnTx/>
                <a:uFillTx/>
                <a:latin typeface="Arial"/>
                <a:ea typeface="+mn-ea"/>
                <a:cs typeface="+mn-cs"/>
              </a:rPr>
              <a:t>DEVELOPMENT</a:t>
            </a:r>
          </a:p>
        </p:txBody>
      </p:sp>
      <p:sp>
        <p:nvSpPr>
          <p:cNvPr id="44" name="Oval 43"/>
          <p:cNvSpPr/>
          <p:nvPr/>
        </p:nvSpPr>
        <p:spPr>
          <a:xfrm>
            <a:off x="1831848" y="4855935"/>
            <a:ext cx="648951" cy="648951"/>
          </a:xfrm>
          <a:prstGeom prst="ellipse">
            <a:avLst/>
          </a:prstGeom>
          <a:solidFill>
            <a:srgbClr val="57AAAE"/>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6" name="Rectangle 45"/>
          <p:cNvSpPr/>
          <p:nvPr/>
        </p:nvSpPr>
        <p:spPr>
          <a:xfrm>
            <a:off x="1754711" y="5550295"/>
            <a:ext cx="803225" cy="307777"/>
          </a:xfrm>
          <a:prstGeom prst="rect">
            <a:avLst/>
          </a:prstGeom>
        </p:spPr>
        <p:txBody>
          <a:bodyPr wrap="non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7AAAE"/>
                </a:solidFill>
                <a:effectLst/>
                <a:uLnTx/>
                <a:uFillTx/>
                <a:latin typeface="Arial"/>
                <a:ea typeface="+mn-ea"/>
                <a:cs typeface="+mn-cs"/>
              </a:rPr>
              <a:t>REUSE</a:t>
            </a:r>
          </a:p>
        </p:txBody>
      </p:sp>
      <p:pic>
        <p:nvPicPr>
          <p:cNvPr id="47" name="Picture 4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991443" y="2286989"/>
            <a:ext cx="329761" cy="443909"/>
          </a:xfrm>
          <a:prstGeom prst="rect">
            <a:avLst/>
          </a:prstGeom>
        </p:spPr>
      </p:pic>
      <p:pic>
        <p:nvPicPr>
          <p:cNvPr id="48" name="Picture 47"/>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1943557" y="3641661"/>
            <a:ext cx="425532" cy="376052"/>
          </a:xfrm>
          <a:prstGeom prst="rect">
            <a:avLst/>
          </a:prstGeom>
        </p:spPr>
      </p:pic>
      <p:pic>
        <p:nvPicPr>
          <p:cNvPr id="49" name="Picture 4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940016" y="4969436"/>
            <a:ext cx="432615" cy="432615"/>
          </a:xfrm>
          <a:prstGeom prst="rect">
            <a:avLst/>
          </a:prstGeom>
        </p:spPr>
      </p:pic>
      <p:sp>
        <p:nvSpPr>
          <p:cNvPr id="27" name="Content Placeholder 22">
            <a:extLst>
              <a:ext uri="{FF2B5EF4-FFF2-40B4-BE49-F238E27FC236}">
                <a16:creationId xmlns:a16="http://schemas.microsoft.com/office/drawing/2014/main" id="{6E745E9D-E4B3-4DCB-8C64-CBF83FF3CBE0}"/>
              </a:ext>
            </a:extLst>
          </p:cNvPr>
          <p:cNvSpPr txBox="1">
            <a:spLocks/>
          </p:cNvSpPr>
          <p:nvPr/>
        </p:nvSpPr>
        <p:spPr>
          <a:xfrm>
            <a:off x="3187488" y="2352268"/>
            <a:ext cx="7956550" cy="87772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334052"/>
                </a:solidFill>
              </a:rPr>
              <a:t>All participants in an information exchange must agree on the definition and structure for the data in the exchange—</a:t>
            </a:r>
            <a:r>
              <a:rPr lang="en-US" sz="1800" dirty="0" err="1">
                <a:solidFill>
                  <a:srgbClr val="334052"/>
                </a:solidFill>
              </a:rPr>
              <a:t>NIEMOpen</a:t>
            </a:r>
            <a:r>
              <a:rPr lang="en-US" sz="1800" dirty="0">
                <a:solidFill>
                  <a:srgbClr val="334052"/>
                </a:solidFill>
              </a:rPr>
              <a:t>  provides this standardization</a:t>
            </a:r>
          </a:p>
        </p:txBody>
      </p:sp>
      <p:sp>
        <p:nvSpPr>
          <p:cNvPr id="29" name="Content Placeholder 22">
            <a:extLst>
              <a:ext uri="{FF2B5EF4-FFF2-40B4-BE49-F238E27FC236}">
                <a16:creationId xmlns:a16="http://schemas.microsoft.com/office/drawing/2014/main" id="{4CAC9392-2409-4666-B653-BCA8BFE27631}"/>
              </a:ext>
            </a:extLst>
          </p:cNvPr>
          <p:cNvSpPr txBox="1">
            <a:spLocks/>
          </p:cNvSpPr>
          <p:nvPr/>
        </p:nvSpPr>
        <p:spPr>
          <a:xfrm>
            <a:off x="3187488" y="3579435"/>
            <a:ext cx="7956550" cy="91670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334052"/>
                </a:solidFill>
              </a:rPr>
              <a:t>IEPD Lifecycle should be used to guide development of </a:t>
            </a:r>
            <a:r>
              <a:rPr lang="en-US" sz="1800" dirty="0" err="1">
                <a:solidFill>
                  <a:srgbClr val="334052"/>
                </a:solidFill>
              </a:rPr>
              <a:t>NIEMOpen</a:t>
            </a:r>
            <a:r>
              <a:rPr lang="en-US" sz="1800" dirty="0">
                <a:solidFill>
                  <a:srgbClr val="334052"/>
                </a:solidFill>
              </a:rPr>
              <a:t> conformant information exchanges to make sure all the necessary artifacts are created</a:t>
            </a:r>
          </a:p>
        </p:txBody>
      </p:sp>
      <p:sp>
        <p:nvSpPr>
          <p:cNvPr id="30" name="TextBox 29">
            <a:extLst>
              <a:ext uri="{FF2B5EF4-FFF2-40B4-BE49-F238E27FC236}">
                <a16:creationId xmlns:a16="http://schemas.microsoft.com/office/drawing/2014/main" id="{71AC7A42-F942-4926-9329-19B304490832}"/>
              </a:ext>
            </a:extLst>
          </p:cNvPr>
          <p:cNvSpPr txBox="1"/>
          <p:nvPr/>
        </p:nvSpPr>
        <p:spPr>
          <a:xfrm>
            <a:off x="3187488" y="4855935"/>
            <a:ext cx="7788885" cy="923330"/>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334052"/>
                </a:solidFill>
              </a:rPr>
              <a:t>Elements already defined within </a:t>
            </a:r>
            <a:r>
              <a:rPr lang="en-US" sz="1800" dirty="0" err="1">
                <a:solidFill>
                  <a:srgbClr val="334052"/>
                </a:solidFill>
              </a:rPr>
              <a:t>NIEMOpen</a:t>
            </a:r>
            <a:r>
              <a:rPr lang="en-US" sz="1800" dirty="0">
                <a:solidFill>
                  <a:srgbClr val="334052"/>
                </a:solidFill>
              </a:rPr>
              <a:t> should be used whenever possible; exchange elements outside of or created to fill requirements not covered in </a:t>
            </a:r>
            <a:r>
              <a:rPr lang="en-US" sz="1800" dirty="0" err="1">
                <a:solidFill>
                  <a:srgbClr val="334052"/>
                </a:solidFill>
              </a:rPr>
              <a:t>NIEMOpen</a:t>
            </a:r>
            <a:r>
              <a:rPr lang="en-US" sz="1800" dirty="0">
                <a:solidFill>
                  <a:srgbClr val="334052"/>
                </a:solidFill>
              </a:rPr>
              <a:t> should also be reused whenever possible</a:t>
            </a:r>
          </a:p>
        </p:txBody>
      </p:sp>
    </p:spTree>
    <p:extLst>
      <p:ext uri="{BB962C8B-B14F-4D97-AF65-F5344CB8AC3E}">
        <p14:creationId xmlns:p14="http://schemas.microsoft.com/office/powerpoint/2010/main" val="3956683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latin typeface="+mj-lt"/>
                <a:cs typeface="+mj-cs"/>
              </a:rPr>
              <a:t>Contact Us</a:t>
            </a:r>
          </a:p>
        </p:txBody>
      </p:sp>
      <p:sp>
        <p:nvSpPr>
          <p:cNvPr id="7" name="Text Placeholder 6">
            <a:extLst>
              <a:ext uri="{FF2B5EF4-FFF2-40B4-BE49-F238E27FC236}">
                <a16:creationId xmlns:a16="http://schemas.microsoft.com/office/drawing/2014/main" id="{868EFED6-C1C1-42C5-B186-7437D45D9C42}"/>
              </a:ext>
            </a:extLst>
          </p:cNvPr>
          <p:cNvSpPr>
            <a:spLocks noGrp="1"/>
          </p:cNvSpPr>
          <p:nvPr>
            <p:ph type="body" sz="quarter" idx="13"/>
          </p:nvPr>
        </p:nvSpPr>
        <p:spPr>
          <a:xfrm>
            <a:off x="609600" y="963845"/>
            <a:ext cx="11079192" cy="4777956"/>
          </a:xfrm>
        </p:spPr>
        <p:txBody>
          <a:bodyPr>
            <a:normAutofit/>
          </a:bodyPr>
          <a:lstStyle/>
          <a:p>
            <a:endParaRPr lang="en-US" sz="1800" dirty="0"/>
          </a:p>
          <a:p>
            <a:r>
              <a:rPr lang="en-US" sz="1800" dirty="0"/>
              <a:t>NMO Katherine Escobar (</a:t>
            </a:r>
            <a:r>
              <a:rPr lang="en-US" sz="1800" dirty="0">
                <a:hlinkClick r:id="rId3"/>
              </a:rPr>
              <a:t>Katherine.b.escobar.civ@mail.mil</a:t>
            </a:r>
            <a:r>
              <a:rPr lang="en-US" sz="1800" dirty="0"/>
              <a:t>), 757-203-8631</a:t>
            </a:r>
          </a:p>
          <a:p>
            <a:endParaRPr lang="en-US" sz="1800" dirty="0"/>
          </a:p>
          <a:p>
            <a:r>
              <a:rPr lang="en-US" sz="1800" dirty="0"/>
              <a:t>NMO Steve Sullivan (</a:t>
            </a:r>
            <a:r>
              <a:rPr lang="en-US" sz="1800" dirty="0">
                <a:hlinkClick r:id="rId4"/>
              </a:rPr>
              <a:t>stephen.m.sullivan14.ctr@mail.mil</a:t>
            </a:r>
            <a:r>
              <a:rPr lang="en-US" sz="1800" dirty="0"/>
              <a:t>), 757-203-8619</a:t>
            </a:r>
          </a:p>
          <a:p>
            <a:endParaRPr lang="en-US" sz="1800" dirty="0"/>
          </a:p>
          <a:p>
            <a:r>
              <a:rPr lang="en-US" sz="1800" dirty="0"/>
              <a:t>NBAC Kamran </a:t>
            </a:r>
            <a:r>
              <a:rPr lang="en-US" sz="1800" dirty="0" err="1"/>
              <a:t>Atri</a:t>
            </a:r>
            <a:r>
              <a:rPr lang="en-US" sz="1800" dirty="0"/>
              <a:t> (</a:t>
            </a:r>
            <a:r>
              <a:rPr lang="en-US" sz="1800" dirty="0">
                <a:hlinkClick r:id="rId5"/>
              </a:rPr>
              <a:t>katri@a4safe.com</a:t>
            </a:r>
            <a:r>
              <a:rPr lang="en-US" sz="1800" dirty="0"/>
              <a:t>), 703-930-6057</a:t>
            </a:r>
          </a:p>
          <a:p>
            <a:endParaRPr lang="en-US" sz="1800" dirty="0"/>
          </a:p>
          <a:p>
            <a:r>
              <a:rPr lang="en-US" sz="1800" dirty="0"/>
              <a:t>NBAC Thomas </a:t>
            </a:r>
            <a:r>
              <a:rPr lang="en-US" sz="1800" dirty="0" err="1"/>
              <a:t>Krul</a:t>
            </a:r>
            <a:r>
              <a:rPr lang="en-US" sz="1800" dirty="0"/>
              <a:t> (</a:t>
            </a:r>
            <a:r>
              <a:rPr lang="en-US" sz="1800" dirty="0">
                <a:hlinkClick r:id="rId6"/>
              </a:rPr>
              <a:t>Thomas.krul@Canada.ca</a:t>
            </a:r>
            <a:r>
              <a:rPr lang="en-US" sz="1800" dirty="0"/>
              <a:t>), 613-949-6513</a:t>
            </a:r>
          </a:p>
          <a:p>
            <a:endParaRPr lang="en-US" sz="1800" dirty="0"/>
          </a:p>
          <a:p>
            <a:endParaRPr lang="en-US" sz="1800" dirty="0"/>
          </a:p>
        </p:txBody>
      </p:sp>
      <p:pic>
        <p:nvPicPr>
          <p:cNvPr id="5" name="Picture 4" descr="A screenshot of a cell phone&#10;&#10;Description automatically generated">
            <a:extLst>
              <a:ext uri="{FF2B5EF4-FFF2-40B4-BE49-F238E27FC236}">
                <a16:creationId xmlns:a16="http://schemas.microsoft.com/office/drawing/2014/main" id="{E1A4FFC1-0047-4AC2-B191-79BCA2D86EE3}"/>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62173" y="4208319"/>
            <a:ext cx="3951679" cy="2089680"/>
          </a:xfrm>
          <a:prstGeom prst="rect">
            <a:avLst/>
          </a:prstGeom>
        </p:spPr>
      </p:pic>
    </p:spTree>
    <p:extLst>
      <p:ext uri="{BB962C8B-B14F-4D97-AF65-F5344CB8AC3E}">
        <p14:creationId xmlns:p14="http://schemas.microsoft.com/office/powerpoint/2010/main" val="27158163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normAutofit fontScale="90000"/>
          </a:bodyPr>
          <a:lstStyle/>
          <a:p>
            <a:pPr marL="457200" algn="l"/>
            <a:r>
              <a:rPr lang="en-US" sz="3200" dirty="0">
                <a:solidFill>
                  <a:srgbClr val="005170"/>
                </a:solidFill>
                <a:latin typeface="+mj-lt"/>
              </a:rPr>
              <a:t>WHERE DOES IT FIT? HOW DOES IT WORK? WHAT SHOULD I KNOW?</a:t>
            </a:r>
          </a:p>
        </p:txBody>
      </p:sp>
      <p:sp>
        <p:nvSpPr>
          <p:cNvPr id="3" name="Slide Number Placeholder 2">
            <a:extLst>
              <a:ext uri="{FF2B5EF4-FFF2-40B4-BE49-F238E27FC236}">
                <a16:creationId xmlns:a16="http://schemas.microsoft.com/office/drawing/2014/main" id="{2584C7CF-4895-4FF3-AFDC-B03200CF3AB3}"/>
              </a:ext>
            </a:extLst>
          </p:cNvPr>
          <p:cNvSpPr>
            <a:spLocks noGrp="1"/>
          </p:cNvSpPr>
          <p:nvPr>
            <p:ph type="sldNum" sz="quarter" idx="4"/>
          </p:nvPr>
        </p:nvSpPr>
        <p:spPr>
          <a:xfrm>
            <a:off x="9347200" y="6372225"/>
            <a:ext cx="28448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E814A3B-586F-6741-A578-6A3C03C31D10}" type="slidenum">
              <a:rPr kumimoji="0" lang="en-US" sz="1200" b="0" i="0" u="none" strike="noStrike" kern="1200" cap="none" spc="0" normalizeH="0" baseline="0" noProof="0">
                <a:ln>
                  <a:noFill/>
                </a:ln>
                <a:solidFill>
                  <a:srgbClr val="1F497D"/>
                </a:solidFill>
                <a:effectLst/>
                <a:uLnTx/>
                <a:uFillTx/>
                <a:latin typeface="Arial"/>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2" name="TextBox 1"/>
          <p:cNvSpPr txBox="1"/>
          <p:nvPr/>
        </p:nvSpPr>
        <p:spPr>
          <a:xfrm>
            <a:off x="2701290" y="1851661"/>
            <a:ext cx="718947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pic>
        <p:nvPicPr>
          <p:cNvPr id="5" name="Picture 4">
            <a:extLst>
              <a:ext uri="{FF2B5EF4-FFF2-40B4-BE49-F238E27FC236}">
                <a16:creationId xmlns:a16="http://schemas.microsoft.com/office/drawing/2014/main" id="{EC7AA12F-7A91-4824-B427-758CFF4C280E}"/>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2222601" y="1525277"/>
            <a:ext cx="8554884" cy="5132930"/>
          </a:xfrm>
          <a:prstGeom prst="rect">
            <a:avLst/>
          </a:prstGeom>
          <a:solidFill>
            <a:schemeClr val="accent1">
              <a:alpha val="48000"/>
            </a:schemeClr>
          </a:solidFill>
        </p:spPr>
      </p:pic>
      <p:sp>
        <p:nvSpPr>
          <p:cNvPr id="4" name="TextBox 3"/>
          <p:cNvSpPr txBox="1"/>
          <p:nvPr/>
        </p:nvSpPr>
        <p:spPr>
          <a:xfrm>
            <a:off x="4683341" y="1851661"/>
            <a:ext cx="1649896"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064A2"/>
                </a:solidFill>
                <a:effectLst/>
                <a:uLnTx/>
                <a:uFillTx/>
                <a:latin typeface="Arial"/>
                <a:ea typeface="+mn-ea"/>
                <a:cs typeface="+mn-cs"/>
              </a:rPr>
              <a:t>NBAC Face-to-Face</a:t>
            </a:r>
          </a:p>
        </p:txBody>
      </p:sp>
      <p:sp>
        <p:nvSpPr>
          <p:cNvPr id="7" name="TextBox 6"/>
          <p:cNvSpPr txBox="1"/>
          <p:nvPr/>
        </p:nvSpPr>
        <p:spPr>
          <a:xfrm>
            <a:off x="6415216" y="2687192"/>
            <a:ext cx="1649896" cy="1015663"/>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79646"/>
                </a:solidFill>
                <a:effectLst/>
                <a:uLnTx/>
                <a:uFillTx/>
                <a:latin typeface="Arial"/>
                <a:ea typeface="+mn-ea"/>
                <a:cs typeface="+mn-cs"/>
              </a:rPr>
              <a:t>NBAC / NTAC Alignment</a:t>
            </a:r>
          </a:p>
        </p:txBody>
      </p:sp>
      <p:sp>
        <p:nvSpPr>
          <p:cNvPr id="8" name="TextBox 7"/>
          <p:cNvSpPr txBox="1"/>
          <p:nvPr/>
        </p:nvSpPr>
        <p:spPr>
          <a:xfrm>
            <a:off x="7754680" y="2725271"/>
            <a:ext cx="1649896"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64A2"/>
                </a:solidFill>
                <a:effectLst/>
                <a:uLnTx/>
                <a:uFillTx/>
                <a:latin typeface="Arial"/>
                <a:ea typeface="+mn-ea"/>
                <a:cs typeface="+mn-cs"/>
              </a:rPr>
              <a:t>NIST/ISO</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064A2"/>
                </a:solidFill>
                <a:effectLst/>
                <a:uLnTx/>
                <a:uFillTx/>
                <a:latin typeface="Arial"/>
                <a:ea typeface="+mn-ea"/>
                <a:cs typeface="+mn-cs"/>
              </a:rPr>
              <a:t>OASIS </a:t>
            </a:r>
          </a:p>
        </p:txBody>
      </p:sp>
      <p:sp>
        <p:nvSpPr>
          <p:cNvPr id="9" name="TextBox 8"/>
          <p:cNvSpPr txBox="1"/>
          <p:nvPr/>
        </p:nvSpPr>
        <p:spPr>
          <a:xfrm>
            <a:off x="3305206" y="2144191"/>
            <a:ext cx="1649896" cy="6001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8064A2"/>
                </a:solidFill>
                <a:effectLst/>
                <a:uLnTx/>
                <a:uFillTx/>
                <a:latin typeface="Arial"/>
                <a:ea typeface="+mn-ea"/>
                <a:cs typeface="+mn-cs"/>
              </a:rPr>
              <a:t>Stakeholders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8064A2"/>
                </a:solidFill>
                <a:effectLst/>
                <a:uLnTx/>
                <a:uFillTx/>
                <a:latin typeface="Arial"/>
                <a:ea typeface="+mn-ea"/>
                <a:cs typeface="+mn-cs"/>
              </a:rPr>
              <a:t>(State, Local, DoD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8064A2"/>
                </a:solidFill>
                <a:effectLst/>
                <a:uLnTx/>
                <a:uFillTx/>
                <a:latin typeface="Arial"/>
                <a:ea typeface="+mn-ea"/>
                <a:cs typeface="+mn-cs"/>
              </a:rPr>
              <a:t>Tribal, Federal</a:t>
            </a:r>
            <a:r>
              <a:rPr kumimoji="0" lang="mr-IN" sz="1100" b="0" i="0" u="none" strike="noStrike" kern="1200" cap="none" spc="0" normalizeH="0" baseline="0" noProof="0" dirty="0">
                <a:ln>
                  <a:noFill/>
                </a:ln>
                <a:solidFill>
                  <a:srgbClr val="8064A2"/>
                </a:solidFill>
                <a:effectLst/>
                <a:uLnTx/>
                <a:uFillTx/>
                <a:latin typeface="Arial"/>
                <a:ea typeface="+mn-ea"/>
                <a:cs typeface="Mangal" panose="02040503050203030202" pitchFamily="18" charset="0"/>
              </a:rPr>
              <a:t>…</a:t>
            </a:r>
            <a:r>
              <a:rPr kumimoji="0" lang="en-US" sz="1100" b="0" i="0" u="none" strike="noStrike" kern="1200" cap="none" spc="0" normalizeH="0" baseline="0" noProof="0" dirty="0">
                <a:ln>
                  <a:noFill/>
                </a:ln>
                <a:solidFill>
                  <a:srgbClr val="8064A2"/>
                </a:solidFill>
                <a:effectLst/>
                <a:uLnTx/>
                <a:uFillTx/>
                <a:latin typeface="Arial"/>
                <a:ea typeface="+mn-ea"/>
                <a:cs typeface="+mn-cs"/>
              </a:rPr>
              <a:t>)</a:t>
            </a:r>
          </a:p>
        </p:txBody>
      </p:sp>
      <p:sp>
        <p:nvSpPr>
          <p:cNvPr id="10" name="TextBox 9"/>
          <p:cNvSpPr txBox="1"/>
          <p:nvPr/>
        </p:nvSpPr>
        <p:spPr>
          <a:xfrm>
            <a:off x="6929732" y="1760588"/>
            <a:ext cx="164989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79646"/>
                </a:solidFill>
                <a:effectLst/>
                <a:uLnTx/>
                <a:uFillTx/>
                <a:latin typeface="Arial"/>
                <a:ea typeface="+mn-ea"/>
                <a:cs typeface="+mn-cs"/>
              </a:rPr>
              <a:t>Cross- Domain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79646"/>
                </a:solidFill>
                <a:effectLst/>
                <a:uLnTx/>
                <a:uFillTx/>
                <a:latin typeface="Arial"/>
                <a:ea typeface="+mn-ea"/>
                <a:cs typeface="+mn-cs"/>
              </a:rPr>
              <a:t>Interoperability</a:t>
            </a:r>
          </a:p>
        </p:txBody>
      </p:sp>
      <p:sp>
        <p:nvSpPr>
          <p:cNvPr id="11" name="TextBox 10"/>
          <p:cNvSpPr txBox="1"/>
          <p:nvPr/>
        </p:nvSpPr>
        <p:spPr>
          <a:xfrm>
            <a:off x="2809181" y="3366048"/>
            <a:ext cx="164989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064A2"/>
                </a:solidFill>
                <a:effectLst/>
                <a:uLnTx/>
                <a:uFillTx/>
                <a:latin typeface="Arial"/>
                <a:ea typeface="+mn-ea"/>
                <a:cs typeface="+mn-cs"/>
              </a:rPr>
              <a:t>Cross </a:t>
            </a:r>
            <a:r>
              <a:rPr kumimoji="0" lang="mr-IN" sz="1600" b="0" i="0" u="none" strike="noStrike" kern="1200" cap="none" spc="0" normalizeH="0" baseline="0" noProof="0" dirty="0">
                <a:ln>
                  <a:noFill/>
                </a:ln>
                <a:solidFill>
                  <a:srgbClr val="8064A2"/>
                </a:solidFill>
                <a:effectLst/>
                <a:uLnTx/>
                <a:uFillTx/>
                <a:latin typeface="Arial"/>
                <a:ea typeface="+mn-ea"/>
                <a:cs typeface="Mangal" panose="02040503050203030202" pitchFamily="18" charset="0"/>
              </a:rPr>
              <a:t>–</a:t>
            </a:r>
            <a:r>
              <a:rPr kumimoji="0" lang="en-US" sz="1600" b="0" i="0" u="none" strike="noStrike" kern="1200" cap="none" spc="0" normalizeH="0" baseline="0" noProof="0" dirty="0">
                <a:ln>
                  <a:noFill/>
                </a:ln>
                <a:solidFill>
                  <a:srgbClr val="8064A2"/>
                </a:solidFill>
                <a:effectLst/>
                <a:uLnTx/>
                <a:uFillTx/>
                <a:latin typeface="Arial"/>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064A2"/>
                </a:solidFill>
                <a:effectLst/>
                <a:uLnTx/>
                <a:uFillTx/>
                <a:latin typeface="Arial"/>
                <a:ea typeface="+mn-ea"/>
                <a:cs typeface="+mn-cs"/>
              </a:rPr>
              <a:t>Domain</a:t>
            </a:r>
          </a:p>
        </p:txBody>
      </p:sp>
      <p:sp>
        <p:nvSpPr>
          <p:cNvPr id="12" name="TextBox 11"/>
          <p:cNvSpPr txBox="1"/>
          <p:nvPr/>
        </p:nvSpPr>
        <p:spPr>
          <a:xfrm>
            <a:off x="8992121" y="2912404"/>
            <a:ext cx="164989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Arial"/>
                <a:ea typeface="+mn-ea"/>
                <a:cs typeface="+mn-cs"/>
              </a:rPr>
              <a:t>AI/ML</a:t>
            </a:r>
          </a:p>
        </p:txBody>
      </p:sp>
      <p:sp>
        <p:nvSpPr>
          <p:cNvPr id="13" name="TextBox 12"/>
          <p:cNvSpPr txBox="1"/>
          <p:nvPr/>
        </p:nvSpPr>
        <p:spPr>
          <a:xfrm>
            <a:off x="2212488" y="2327629"/>
            <a:ext cx="164989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Arial"/>
                <a:ea typeface="+mn-ea"/>
                <a:cs typeface="+mn-cs"/>
              </a:rPr>
              <a:t>Smart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Arial"/>
                <a:ea typeface="+mn-ea"/>
                <a:cs typeface="+mn-cs"/>
              </a:rPr>
              <a:t>City</a:t>
            </a:r>
          </a:p>
        </p:txBody>
      </p:sp>
      <p:sp>
        <p:nvSpPr>
          <p:cNvPr id="14" name="TextBox 13"/>
          <p:cNvSpPr txBox="1"/>
          <p:nvPr/>
        </p:nvSpPr>
        <p:spPr>
          <a:xfrm>
            <a:off x="2219051" y="3011657"/>
            <a:ext cx="164989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Arial"/>
                <a:ea typeface="+mn-ea"/>
                <a:cs typeface="+mn-cs"/>
              </a:rPr>
              <a:t>Open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Arial"/>
                <a:ea typeface="+mn-ea"/>
                <a:cs typeface="+mn-cs"/>
              </a:rPr>
              <a:t>Data</a:t>
            </a:r>
          </a:p>
        </p:txBody>
      </p:sp>
      <p:sp>
        <p:nvSpPr>
          <p:cNvPr id="15" name="TextBox 14"/>
          <p:cNvSpPr txBox="1"/>
          <p:nvPr/>
        </p:nvSpPr>
        <p:spPr>
          <a:xfrm>
            <a:off x="7419391" y="3599542"/>
            <a:ext cx="164989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79646"/>
                </a:solidFill>
                <a:effectLst/>
                <a:uLnTx/>
                <a:uFillTx/>
                <a:latin typeface="Arial"/>
                <a:ea typeface="+mn-ea"/>
                <a:cs typeface="+mn-cs"/>
              </a:rPr>
              <a:t>Security</a:t>
            </a:r>
          </a:p>
        </p:txBody>
      </p:sp>
      <p:sp>
        <p:nvSpPr>
          <p:cNvPr id="16" name="TextBox 15"/>
          <p:cNvSpPr txBox="1"/>
          <p:nvPr/>
        </p:nvSpPr>
        <p:spPr>
          <a:xfrm>
            <a:off x="5784999" y="2060939"/>
            <a:ext cx="164989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Arial"/>
                <a:ea typeface="+mn-ea"/>
                <a:cs typeface="+mn-cs"/>
              </a:rPr>
              <a:t>S&amp;T</a:t>
            </a:r>
          </a:p>
        </p:txBody>
      </p:sp>
      <p:sp>
        <p:nvSpPr>
          <p:cNvPr id="17" name="TextBox 16"/>
          <p:cNvSpPr txBox="1"/>
          <p:nvPr/>
        </p:nvSpPr>
        <p:spPr>
          <a:xfrm>
            <a:off x="3944412" y="3327615"/>
            <a:ext cx="164989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Arial"/>
                <a:ea typeface="+mn-ea"/>
                <a:cs typeface="+mn-cs"/>
              </a:rPr>
              <a:t>Academia</a:t>
            </a:r>
          </a:p>
        </p:txBody>
      </p:sp>
      <p:sp>
        <p:nvSpPr>
          <p:cNvPr id="18" name="TextBox 17"/>
          <p:cNvSpPr txBox="1"/>
          <p:nvPr/>
        </p:nvSpPr>
        <p:spPr>
          <a:xfrm>
            <a:off x="8268619" y="3427155"/>
            <a:ext cx="164989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Arial"/>
                <a:ea typeface="+mn-ea"/>
                <a:cs typeface="+mn-cs"/>
              </a:rPr>
              <a:t>IoT</a:t>
            </a:r>
          </a:p>
        </p:txBody>
      </p:sp>
      <p:sp>
        <p:nvSpPr>
          <p:cNvPr id="19" name="TextBox 18"/>
          <p:cNvSpPr txBox="1"/>
          <p:nvPr/>
        </p:nvSpPr>
        <p:spPr>
          <a:xfrm>
            <a:off x="5197857" y="3073661"/>
            <a:ext cx="1649896"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79646"/>
                </a:solidFill>
                <a:effectLst/>
                <a:uLnTx/>
                <a:uFillTx/>
                <a:latin typeface="Arial"/>
                <a:ea typeface="+mn-ea"/>
                <a:cs typeface="+mn-cs"/>
              </a:rPr>
              <a:t>Open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79646"/>
                </a:solidFill>
                <a:effectLst/>
                <a:uLnTx/>
                <a:uFillTx/>
                <a:latin typeface="Arial"/>
                <a:ea typeface="+mn-ea"/>
                <a:cs typeface="+mn-cs"/>
              </a:rPr>
              <a:t>Standards</a:t>
            </a:r>
          </a:p>
        </p:txBody>
      </p:sp>
      <p:sp>
        <p:nvSpPr>
          <p:cNvPr id="20" name="TextBox 19"/>
          <p:cNvSpPr txBox="1"/>
          <p:nvPr/>
        </p:nvSpPr>
        <p:spPr>
          <a:xfrm>
            <a:off x="1692351" y="2965490"/>
            <a:ext cx="164989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solidFill>
                <a:effectLst/>
                <a:uLnTx/>
                <a:uFillTx/>
                <a:latin typeface="Arial"/>
                <a:ea typeface="+mn-ea"/>
                <a:cs typeface="+mn-cs"/>
              </a:rPr>
              <a:t>Cyber</a:t>
            </a:r>
          </a:p>
        </p:txBody>
      </p:sp>
      <p:sp>
        <p:nvSpPr>
          <p:cNvPr id="22" name="TextBox 21"/>
          <p:cNvSpPr txBox="1"/>
          <p:nvPr/>
        </p:nvSpPr>
        <p:spPr>
          <a:xfrm>
            <a:off x="5844953" y="3753188"/>
            <a:ext cx="164989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79646"/>
                </a:solidFill>
                <a:effectLst/>
                <a:uLnTx/>
                <a:uFillTx/>
                <a:latin typeface="Arial"/>
                <a:ea typeface="+mn-ea"/>
                <a:cs typeface="+mn-cs"/>
              </a:rPr>
              <a:t>Data</a:t>
            </a:r>
          </a:p>
        </p:txBody>
      </p:sp>
    </p:spTree>
    <p:extLst>
      <p:ext uri="{BB962C8B-B14F-4D97-AF65-F5344CB8AC3E}">
        <p14:creationId xmlns:p14="http://schemas.microsoft.com/office/powerpoint/2010/main" val="3898223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8945-448B-42C3-8B79-96E67C44657B}"/>
              </a:ext>
            </a:extLst>
          </p:cNvPr>
          <p:cNvSpPr>
            <a:spLocks noGrp="1"/>
          </p:cNvSpPr>
          <p:nvPr>
            <p:ph type="title"/>
          </p:nvPr>
        </p:nvSpPr>
        <p:spPr/>
        <p:txBody>
          <a:bodyPr>
            <a:normAutofit/>
          </a:bodyPr>
          <a:lstStyle/>
          <a:p>
            <a:pPr algn="l"/>
            <a:r>
              <a:rPr lang="en-US" sz="3200" dirty="0">
                <a:solidFill>
                  <a:srgbClr val="005170"/>
                </a:solidFill>
              </a:rPr>
              <a:t>	Ways to Use NIEM</a:t>
            </a:r>
          </a:p>
        </p:txBody>
      </p:sp>
      <p:sp>
        <p:nvSpPr>
          <p:cNvPr id="3" name="Content Placeholder 2">
            <a:extLst>
              <a:ext uri="{FF2B5EF4-FFF2-40B4-BE49-F238E27FC236}">
                <a16:creationId xmlns:a16="http://schemas.microsoft.com/office/drawing/2014/main" id="{41BB93EE-6827-47FD-9C8B-B8AF80AECE4F}"/>
              </a:ext>
            </a:extLst>
          </p:cNvPr>
          <p:cNvSpPr>
            <a:spLocks noGrp="1"/>
          </p:cNvSpPr>
          <p:nvPr>
            <p:ph type="body" sz="quarter" idx="13"/>
          </p:nvPr>
        </p:nvSpPr>
        <p:spPr/>
        <p:txBody>
          <a:bodyPr>
            <a:normAutofit fontScale="92500" lnSpcReduction="20000"/>
          </a:bodyPr>
          <a:lstStyle/>
          <a:p>
            <a:pPr marL="798513" indent="-341313">
              <a:lnSpc>
                <a:spcPct val="120000"/>
              </a:lnSpc>
            </a:pPr>
            <a:r>
              <a:rPr lang="en-US" dirty="0">
                <a:solidFill>
                  <a:srgbClr val="000000"/>
                </a:solidFill>
              </a:rPr>
              <a:t>Write producer or consumer software for a data exchange specified by others who used NIEM</a:t>
            </a:r>
          </a:p>
          <a:p>
            <a:pPr marL="1089025" lvl="1" indent="-290513">
              <a:lnSpc>
                <a:spcPct val="120000"/>
              </a:lnSpc>
            </a:pPr>
            <a:r>
              <a:rPr lang="en-US" dirty="0">
                <a:solidFill>
                  <a:srgbClr val="000000"/>
                </a:solidFill>
              </a:rPr>
              <a:t>ANSI/NIST-ITL 1-2011 (Biometrics)</a:t>
            </a:r>
          </a:p>
          <a:p>
            <a:pPr marL="1089025" lvl="1" indent="-290513">
              <a:lnSpc>
                <a:spcPct val="120000"/>
              </a:lnSpc>
            </a:pPr>
            <a:r>
              <a:rPr lang="en-US" dirty="0">
                <a:solidFill>
                  <a:srgbClr val="000000"/>
                </a:solidFill>
              </a:rPr>
              <a:t>N.25 Protocol (Radiological and nuclear detection)</a:t>
            </a:r>
          </a:p>
          <a:p>
            <a:pPr marL="1089025" lvl="1" indent="-290513">
              <a:lnSpc>
                <a:spcPct val="120000"/>
              </a:lnSpc>
            </a:pPr>
            <a:r>
              <a:rPr lang="en-US" dirty="0">
                <a:solidFill>
                  <a:srgbClr val="000000"/>
                </a:solidFill>
              </a:rPr>
              <a:t>Developers may not even know about NIEM</a:t>
            </a:r>
          </a:p>
          <a:p>
            <a:pPr marL="798513" indent="-341313">
              <a:lnSpc>
                <a:spcPct val="120000"/>
              </a:lnSpc>
            </a:pPr>
            <a:r>
              <a:rPr lang="en-US" dirty="0">
                <a:solidFill>
                  <a:srgbClr val="000000"/>
                </a:solidFill>
              </a:rPr>
              <a:t>Reuse </a:t>
            </a:r>
            <a:r>
              <a:rPr lang="en-US" dirty="0" err="1">
                <a:solidFill>
                  <a:srgbClr val="000000"/>
                </a:solidFill>
              </a:rPr>
              <a:t>NIEMOpen</a:t>
            </a:r>
            <a:r>
              <a:rPr lang="en-US" dirty="0">
                <a:solidFill>
                  <a:srgbClr val="000000"/>
                </a:solidFill>
              </a:rPr>
              <a:t> data definitions without the exchange framework</a:t>
            </a:r>
          </a:p>
          <a:p>
            <a:pPr marL="1089025" lvl="1" indent="-290513">
              <a:lnSpc>
                <a:spcPct val="120000"/>
              </a:lnSpc>
            </a:pPr>
            <a:r>
              <a:rPr lang="en-US" sz="2100" dirty="0">
                <a:solidFill>
                  <a:srgbClr val="000000"/>
                </a:solidFill>
              </a:rPr>
              <a:t>Treating </a:t>
            </a:r>
            <a:r>
              <a:rPr lang="en-US" sz="2100" dirty="0" err="1">
                <a:solidFill>
                  <a:srgbClr val="000000"/>
                </a:solidFill>
              </a:rPr>
              <a:t>NIEMOpen</a:t>
            </a:r>
            <a:r>
              <a:rPr lang="en-US" sz="2100" dirty="0">
                <a:solidFill>
                  <a:srgbClr val="000000"/>
                </a:solidFill>
              </a:rPr>
              <a:t> like Dublin Core or schema.org</a:t>
            </a:r>
          </a:p>
          <a:p>
            <a:pPr marL="798513" indent="-341313">
              <a:lnSpc>
                <a:spcPct val="120000"/>
              </a:lnSpc>
            </a:pPr>
            <a:r>
              <a:rPr lang="en-US" dirty="0">
                <a:solidFill>
                  <a:srgbClr val="000000"/>
                </a:solidFill>
              </a:rPr>
              <a:t>Design a NIEM-based exchange specification for known partner</a:t>
            </a:r>
          </a:p>
          <a:p>
            <a:pPr marL="798513" indent="-341313">
              <a:lnSpc>
                <a:spcPct val="120000"/>
              </a:lnSpc>
            </a:pPr>
            <a:r>
              <a:rPr lang="en-US" dirty="0">
                <a:solidFill>
                  <a:srgbClr val="000000"/>
                </a:solidFill>
              </a:rPr>
              <a:t>Form a community that creates its own </a:t>
            </a:r>
            <a:r>
              <a:rPr lang="en-US" dirty="0" err="1">
                <a:solidFill>
                  <a:srgbClr val="000000"/>
                </a:solidFill>
              </a:rPr>
              <a:t>NIEMOpen</a:t>
            </a:r>
            <a:r>
              <a:rPr lang="en-US" dirty="0">
                <a:solidFill>
                  <a:srgbClr val="000000"/>
                </a:solidFill>
              </a:rPr>
              <a:t> model extension and/or set of exchange specifications</a:t>
            </a:r>
          </a:p>
          <a:p>
            <a:pPr marL="798513" indent="-341313">
              <a:lnSpc>
                <a:spcPct val="120000"/>
              </a:lnSpc>
            </a:pPr>
            <a:r>
              <a:rPr lang="en-US" dirty="0">
                <a:solidFill>
                  <a:srgbClr val="000000"/>
                </a:solidFill>
              </a:rPr>
              <a:t>Participate in an existing </a:t>
            </a:r>
            <a:r>
              <a:rPr lang="en-US" dirty="0" err="1">
                <a:solidFill>
                  <a:srgbClr val="000000"/>
                </a:solidFill>
              </a:rPr>
              <a:t>NIEMOpen</a:t>
            </a:r>
            <a:r>
              <a:rPr lang="en-US" dirty="0">
                <a:solidFill>
                  <a:srgbClr val="000000"/>
                </a:solidFill>
              </a:rPr>
              <a:t> domain (or join the NTAC)</a:t>
            </a:r>
          </a:p>
          <a:p>
            <a:pPr marL="798513" indent="-341313">
              <a:lnSpc>
                <a:spcPct val="120000"/>
              </a:lnSpc>
            </a:pPr>
            <a:r>
              <a:rPr lang="en-US" dirty="0">
                <a:solidFill>
                  <a:srgbClr val="000000"/>
                </a:solidFill>
              </a:rPr>
              <a:t>Stand up a new </a:t>
            </a:r>
            <a:r>
              <a:rPr lang="en-US" dirty="0" err="1">
                <a:solidFill>
                  <a:srgbClr val="000000"/>
                </a:solidFill>
              </a:rPr>
              <a:t>NIEMOpen</a:t>
            </a:r>
            <a:r>
              <a:rPr lang="en-US" dirty="0">
                <a:solidFill>
                  <a:srgbClr val="000000"/>
                </a:solidFill>
              </a:rPr>
              <a:t> domain and serve as domain steward</a:t>
            </a:r>
          </a:p>
          <a:p>
            <a:pPr lvl="1">
              <a:lnSpc>
                <a:spcPct val="120000"/>
              </a:lnSpc>
            </a:pPr>
            <a:endParaRPr lang="en-US" dirty="0">
              <a:solidFill>
                <a:srgbClr val="000000"/>
              </a:solidFill>
            </a:endParaRPr>
          </a:p>
          <a:p>
            <a:pPr lvl="1">
              <a:lnSpc>
                <a:spcPct val="120000"/>
              </a:lnSpc>
            </a:pPr>
            <a:endParaRPr lang="en-US" dirty="0">
              <a:solidFill>
                <a:srgbClr val="000000"/>
              </a:solidFill>
            </a:endParaRPr>
          </a:p>
        </p:txBody>
      </p:sp>
    </p:spTree>
    <p:extLst>
      <p:ext uri="{BB962C8B-B14F-4D97-AF65-F5344CB8AC3E}">
        <p14:creationId xmlns:p14="http://schemas.microsoft.com/office/powerpoint/2010/main" val="3582155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93B4-505B-4208-90FC-0511A1CEEF42}"/>
              </a:ext>
            </a:extLst>
          </p:cNvPr>
          <p:cNvSpPr>
            <a:spLocks noGrp="1"/>
          </p:cNvSpPr>
          <p:nvPr>
            <p:ph type="title" idx="4294967295"/>
          </p:nvPr>
        </p:nvSpPr>
        <p:spPr>
          <a:xfrm>
            <a:off x="0" y="388938"/>
            <a:ext cx="10787063" cy="811212"/>
          </a:xfrm>
          <a:prstGeom prst="rect">
            <a:avLst/>
          </a:prstGeom>
        </p:spPr>
        <p:txBody>
          <a:bodyPr/>
          <a:lstStyle/>
          <a:p>
            <a:r>
              <a:rPr lang="en-US" dirty="0"/>
              <a:t>Data Standards</a:t>
            </a:r>
          </a:p>
        </p:txBody>
      </p:sp>
      <p:sp>
        <p:nvSpPr>
          <p:cNvPr id="4" name="TextBox 3">
            <a:extLst>
              <a:ext uri="{FF2B5EF4-FFF2-40B4-BE49-F238E27FC236}">
                <a16:creationId xmlns:a16="http://schemas.microsoft.com/office/drawing/2014/main" id="{4252807A-1DBA-40DA-8F2F-AE339FB7CAFB}"/>
              </a:ext>
            </a:extLst>
          </p:cNvPr>
          <p:cNvSpPr txBox="1"/>
          <p:nvPr/>
        </p:nvSpPr>
        <p:spPr>
          <a:xfrm>
            <a:off x="883920" y="1305801"/>
            <a:ext cx="10347960" cy="3693319"/>
          </a:xfrm>
          <a:prstGeom prst="rect">
            <a:avLst/>
          </a:prstGeom>
          <a:noFill/>
        </p:spPr>
        <p:txBody>
          <a:bodyPr wrap="square">
            <a:spAutoFit/>
          </a:bodyPr>
          <a:lstStyle/>
          <a:p>
            <a:pPr algn="l"/>
            <a:r>
              <a:rPr lang="en-US" dirty="0">
                <a:solidFill>
                  <a:srgbClr val="3B3835"/>
                </a:solidFill>
              </a:rPr>
              <a:t>The word “standard” is used to refer to a commonly agreed upon reference (a definition or specification) to allow for consistent measurement, qualification, or exchange of an object, a process, or a unit of information</a:t>
            </a:r>
          </a:p>
          <a:p>
            <a:pPr algn="l"/>
            <a:endParaRPr lang="en-US" dirty="0">
              <a:solidFill>
                <a:srgbClr val="3B3835"/>
              </a:solidFill>
            </a:endParaRPr>
          </a:p>
          <a:p>
            <a:pPr algn="l"/>
            <a:r>
              <a:rPr lang="en-US" dirty="0">
                <a:solidFill>
                  <a:srgbClr val="3B3835"/>
                </a:solidFill>
              </a:rPr>
              <a:t>Data standards are documented agreements on representations, formats, and definitions of common data...</a:t>
            </a:r>
          </a:p>
          <a:p>
            <a:pPr marL="285750" indent="-285750">
              <a:buFont typeface="Arial" panose="020B0604020202020204" pitchFamily="34" charset="0"/>
              <a:buChar char="•"/>
            </a:pPr>
            <a:endParaRPr lang="en-US" b="0" i="0" dirty="0">
              <a:solidFill>
                <a:srgbClr val="333333"/>
              </a:solidFill>
              <a:effectLst/>
            </a:endParaRPr>
          </a:p>
          <a:p>
            <a:pPr marL="285750" indent="-285750">
              <a:buFont typeface="Arial" panose="020B0604020202020204" pitchFamily="34" charset="0"/>
              <a:buChar char="•"/>
            </a:pPr>
            <a:r>
              <a:rPr lang="en-US" b="0" i="0" dirty="0">
                <a:solidFill>
                  <a:srgbClr val="3B3835"/>
                </a:solidFill>
                <a:effectLst/>
              </a:rPr>
              <a:t>Ensures that the precise meaning of exchanged information is understood and preserved throughout exchanges between parties</a:t>
            </a:r>
            <a:r>
              <a:rPr lang="en-US" dirty="0">
                <a:solidFill>
                  <a:srgbClr val="333333"/>
                </a:solidFill>
              </a:rPr>
              <a:t>.</a:t>
            </a:r>
          </a:p>
          <a:p>
            <a:pPr marL="285750" indent="-285750">
              <a:buFont typeface="Arial" panose="020B0604020202020204" pitchFamily="34" charset="0"/>
              <a:buChar char="•"/>
            </a:pPr>
            <a:endParaRPr lang="en-US" dirty="0">
              <a:solidFill>
                <a:srgbClr val="333333"/>
              </a:solidFill>
            </a:endParaRPr>
          </a:p>
          <a:p>
            <a:pPr marL="285750" indent="-285750">
              <a:buFont typeface="Arial" panose="020B0604020202020204" pitchFamily="34" charset="0"/>
              <a:buChar char="•"/>
            </a:pPr>
            <a:r>
              <a:rPr lang="en-US" b="0" i="0" dirty="0">
                <a:solidFill>
                  <a:srgbClr val="3B3835"/>
                </a:solidFill>
                <a:effectLst/>
              </a:rPr>
              <a:t>Reduction of errors </a:t>
            </a:r>
          </a:p>
          <a:p>
            <a:pPr marL="285750" indent="-285750">
              <a:buFont typeface="Arial" panose="020B0604020202020204" pitchFamily="34" charset="0"/>
              <a:buChar char="•"/>
            </a:pPr>
            <a:endParaRPr lang="en-US" b="0" i="0" dirty="0">
              <a:solidFill>
                <a:srgbClr val="3B3835"/>
              </a:solidFill>
              <a:effectLst/>
            </a:endParaRPr>
          </a:p>
          <a:p>
            <a:pPr marL="285750" indent="-285750">
              <a:buFont typeface="Arial" panose="020B0604020202020204" pitchFamily="34" charset="0"/>
              <a:buChar char="•"/>
            </a:pPr>
            <a:r>
              <a:rPr lang="en-US" b="0" i="0" dirty="0">
                <a:solidFill>
                  <a:srgbClr val="3B3835"/>
                </a:solidFill>
                <a:effectLst/>
              </a:rPr>
              <a:t>Management of costs</a:t>
            </a:r>
            <a:r>
              <a:rPr lang="en-US" b="0" i="0" dirty="0">
                <a:solidFill>
                  <a:srgbClr val="202122"/>
                </a:solidFill>
                <a:effectLst/>
              </a:rPr>
              <a:t>. </a:t>
            </a:r>
            <a:endParaRPr lang="en-US" dirty="0">
              <a:solidFill>
                <a:srgbClr val="333333"/>
              </a:solidFill>
            </a:endParaRPr>
          </a:p>
        </p:txBody>
      </p:sp>
      <p:sp>
        <p:nvSpPr>
          <p:cNvPr id="6" name="TextBox 5">
            <a:extLst>
              <a:ext uri="{FF2B5EF4-FFF2-40B4-BE49-F238E27FC236}">
                <a16:creationId xmlns:a16="http://schemas.microsoft.com/office/drawing/2014/main" id="{CB5D6F32-F0D5-45F3-ADBA-C9B90FE07018}"/>
              </a:ext>
            </a:extLst>
          </p:cNvPr>
          <p:cNvSpPr txBox="1"/>
          <p:nvPr/>
        </p:nvSpPr>
        <p:spPr>
          <a:xfrm>
            <a:off x="883920" y="5552199"/>
            <a:ext cx="10786532" cy="646331"/>
          </a:xfrm>
          <a:prstGeom prst="rect">
            <a:avLst/>
          </a:prstGeom>
          <a:noFill/>
        </p:spPr>
        <p:txBody>
          <a:bodyPr wrap="square">
            <a:spAutoFit/>
          </a:bodyPr>
          <a:lstStyle/>
          <a:p>
            <a:r>
              <a:rPr lang="en-US" b="0" i="0" u="none" strike="noStrike" dirty="0">
                <a:solidFill>
                  <a:schemeClr val="tx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Ref: </a:t>
            </a:r>
            <a:r>
              <a:rPr lang="en-US" b="0" i="0" u="none" strike="noStrike" dirty="0">
                <a:solidFill>
                  <a:schemeClr val="tx1">
                    <a:lumMod val="50000"/>
                  </a:schemeClr>
                </a:solidFill>
                <a:effectLst/>
                <a:latin typeface="Arial" panose="020B0604020202020204" pitchFamily="34" charset="0"/>
              </a:rPr>
              <a:t>https://resources.data.gov/standards/concepts/</a:t>
            </a:r>
            <a:r>
              <a:rPr lang="en-US" b="0" i="0" dirty="0">
                <a:solidFill>
                  <a:srgbClr val="202122"/>
                </a:solidFill>
                <a:effectLst/>
                <a:latin typeface="Arial" panose="020B0604020202020204" pitchFamily="34" charset="0"/>
              </a:rPr>
              <a:t>.</a:t>
            </a:r>
          </a:p>
          <a:p>
            <a:endParaRPr lang="en-US" b="0" i="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4073615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31099-7734-41E2-91C2-3D44430B4D2C}"/>
              </a:ext>
            </a:extLst>
          </p:cNvPr>
          <p:cNvSpPr>
            <a:spLocks noGrp="1"/>
          </p:cNvSpPr>
          <p:nvPr>
            <p:ph type="title"/>
          </p:nvPr>
        </p:nvSpPr>
        <p:spPr>
          <a:noFill/>
          <a:ln>
            <a:noFill/>
          </a:ln>
        </p:spPr>
        <p:txBody>
          <a:bodyPr vert="horz" wrap="square" lIns="91440" tIns="45720" rIns="91440" bIns="45720" numCol="1" rtlCol="0" anchor="t" anchorCtr="0" compatLnSpc="1">
            <a:prstTxWarp prst="textNoShape">
              <a:avLst/>
            </a:prstTxWarp>
            <a:noAutofit/>
          </a:bodyPr>
          <a:lstStyle/>
          <a:p>
            <a:pPr algn="l">
              <a:lnSpc>
                <a:spcPct val="80000"/>
              </a:lnSpc>
            </a:pPr>
            <a:r>
              <a:rPr lang="en-US" sz="3200" spc="-100" dirty="0">
                <a:solidFill>
                  <a:srgbClr val="005170"/>
                </a:solidFill>
                <a:latin typeface="Arial"/>
              </a:rPr>
              <a:t>“The Data Exchange Designer Is King”</a:t>
            </a:r>
          </a:p>
        </p:txBody>
      </p:sp>
      <p:sp>
        <p:nvSpPr>
          <p:cNvPr id="3" name="Content Placeholder 2"/>
          <p:cNvSpPr>
            <a:spLocks noGrp="1"/>
          </p:cNvSpPr>
          <p:nvPr>
            <p:ph type="body" sz="quarter" idx="13"/>
          </p:nvPr>
        </p:nvSpPr>
        <p:spPr>
          <a:xfrm>
            <a:off x="176463" y="1199633"/>
            <a:ext cx="11079192" cy="4777956"/>
          </a:xfrm>
        </p:spPr>
        <p:txBody>
          <a:bodyPr>
            <a:normAutofit lnSpcReduction="10000"/>
          </a:bodyPr>
          <a:lstStyle/>
          <a:p>
            <a:pPr marL="914400" indent="-282575"/>
            <a:r>
              <a:rPr lang="en-US" dirty="0"/>
              <a:t>Nothing in </a:t>
            </a:r>
            <a:r>
              <a:rPr lang="en-US" dirty="0" err="1"/>
              <a:t>NIEMOpen</a:t>
            </a:r>
            <a:r>
              <a:rPr lang="en-US" dirty="0"/>
              <a:t> or any </a:t>
            </a:r>
            <a:r>
              <a:rPr lang="en-US" dirty="0" err="1"/>
              <a:t>NIEMOpen</a:t>
            </a:r>
            <a:r>
              <a:rPr lang="en-US" dirty="0"/>
              <a:t> domain can ever dictate the information content of any data exchange</a:t>
            </a:r>
          </a:p>
          <a:p>
            <a:pPr marL="914400" indent="-282575"/>
            <a:r>
              <a:rPr lang="en-US" dirty="0" err="1"/>
              <a:t>NIEMOpen</a:t>
            </a:r>
            <a:r>
              <a:rPr lang="en-US" dirty="0"/>
              <a:t> rules for extension and reuse guarantee that every exchange designer will always be able to specify the exact information needed by his exchange participants</a:t>
            </a:r>
          </a:p>
          <a:p>
            <a:pPr marL="914400" indent="-282575"/>
            <a:r>
              <a:rPr lang="en-US" dirty="0"/>
              <a:t>If you want more control over your</a:t>
            </a:r>
            <a:br>
              <a:rPr lang="en-US" dirty="0"/>
            </a:br>
            <a:r>
              <a:rPr lang="en-US" dirty="0"/>
              <a:t>enterprise or community, you must</a:t>
            </a:r>
            <a:br>
              <a:rPr lang="en-US" dirty="0"/>
            </a:br>
            <a:r>
              <a:rPr lang="en-US" dirty="0"/>
              <a:t>layer that governance on top of NIEM</a:t>
            </a:r>
          </a:p>
          <a:p>
            <a:pPr marL="914400" indent="-282575"/>
            <a:r>
              <a:rPr lang="en-US" dirty="0" err="1"/>
              <a:t>NIEMOpen</a:t>
            </a:r>
            <a:r>
              <a:rPr lang="en-US" dirty="0"/>
              <a:t> will work with</a:t>
            </a:r>
          </a:p>
          <a:p>
            <a:pPr marL="1430338" lvl="1" indent="-282575"/>
            <a:r>
              <a:rPr lang="en-US" dirty="0"/>
              <a:t>The agreement you can achieve</a:t>
            </a:r>
          </a:p>
          <a:p>
            <a:pPr marL="1430338" lvl="1" indent="-282575"/>
            <a:r>
              <a:rPr lang="en-US" dirty="0"/>
              <a:t>The flexibility you need  </a:t>
            </a:r>
          </a:p>
          <a:p>
            <a:pPr marL="1430338" lvl="1" indent="-282575"/>
            <a:r>
              <a:rPr lang="en-US" dirty="0"/>
              <a:t>The control you choose to impose</a:t>
            </a:r>
            <a:br>
              <a:rPr lang="en-US" dirty="0"/>
            </a:br>
            <a:r>
              <a:rPr lang="en-US" dirty="0"/>
              <a:t>(within scale limits on data model size)</a:t>
            </a:r>
          </a:p>
        </p:txBody>
      </p:sp>
      <p:pic>
        <p:nvPicPr>
          <p:cNvPr id="6" name="Picture 5" descr="A picture containing diagram&#10;&#10;Description automatically generated">
            <a:extLst>
              <a:ext uri="{FF2B5EF4-FFF2-40B4-BE49-F238E27FC236}">
                <a16:creationId xmlns:a16="http://schemas.microsoft.com/office/drawing/2014/main" id="{FD26CDF9-57F7-47BD-BEA2-B5B5FAFB3513}"/>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56246" y="2602943"/>
            <a:ext cx="3550878" cy="4595253"/>
          </a:xfrm>
          <a:prstGeom prst="rect">
            <a:avLst/>
          </a:prstGeom>
        </p:spPr>
      </p:pic>
    </p:spTree>
    <p:extLst>
      <p:ext uri="{BB962C8B-B14F-4D97-AF65-F5344CB8AC3E}">
        <p14:creationId xmlns:p14="http://schemas.microsoft.com/office/powerpoint/2010/main" val="38645742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vert="horz" wrap="square" lIns="91440" tIns="45720" rIns="91440" bIns="45720" numCol="1" rtlCol="0" anchor="t" anchorCtr="0" compatLnSpc="1">
            <a:prstTxWarp prst="textNoShape">
              <a:avLst/>
            </a:prstTxWarp>
            <a:noAutofit/>
          </a:bodyPr>
          <a:lstStyle/>
          <a:p>
            <a:r>
              <a:rPr lang="en-US" sz="3200" spc="-100" dirty="0" err="1">
                <a:solidFill>
                  <a:srgbClr val="005170"/>
                </a:solidFill>
                <a:latin typeface="Arial"/>
              </a:rPr>
              <a:t>NIEMOpen</a:t>
            </a:r>
            <a:r>
              <a:rPr lang="en-US" sz="3200" spc="-100" dirty="0">
                <a:solidFill>
                  <a:srgbClr val="005170"/>
                </a:solidFill>
                <a:latin typeface="Arial"/>
              </a:rPr>
              <a:t> Is About Cooperation, Not Control</a:t>
            </a:r>
          </a:p>
        </p:txBody>
      </p:sp>
      <p:sp>
        <p:nvSpPr>
          <p:cNvPr id="3" name="Content Placeholder 2"/>
          <p:cNvSpPr>
            <a:spLocks noGrp="1"/>
          </p:cNvSpPr>
          <p:nvPr>
            <p:ph type="body" sz="quarter" idx="13"/>
          </p:nvPr>
        </p:nvSpPr>
        <p:spPr/>
        <p:txBody>
          <a:bodyPr>
            <a:normAutofit lnSpcReduction="10000"/>
          </a:bodyPr>
          <a:lstStyle/>
          <a:p>
            <a:r>
              <a:rPr lang="en-US" sz="2400" dirty="0" err="1"/>
              <a:t>NIEMOpen</a:t>
            </a:r>
            <a:r>
              <a:rPr lang="en-US" sz="2400" dirty="0"/>
              <a:t> Core and </a:t>
            </a:r>
            <a:r>
              <a:rPr lang="en-US" sz="2400" dirty="0" err="1"/>
              <a:t>NIEMOpen</a:t>
            </a:r>
            <a:r>
              <a:rPr lang="en-US" sz="2400" dirty="0"/>
              <a:t> domains create data components by consensus among data exchange designers</a:t>
            </a:r>
          </a:p>
          <a:p>
            <a:r>
              <a:rPr lang="en-US" sz="2400" dirty="0"/>
              <a:t>Components are established when participants believe that a common definition will make their exchanges easier to create and implement</a:t>
            </a:r>
          </a:p>
          <a:p>
            <a:r>
              <a:rPr lang="en-US" sz="2400" dirty="0"/>
              <a:t>Each domain changes on its own</a:t>
            </a:r>
            <a:br>
              <a:rPr lang="en-US" sz="2400" dirty="0"/>
            </a:br>
            <a:r>
              <a:rPr lang="en-US" sz="2400" dirty="0"/>
              <a:t>schedule, under its own control</a:t>
            </a:r>
          </a:p>
          <a:p>
            <a:r>
              <a:rPr lang="en-US" sz="2400" dirty="0"/>
              <a:t>Changes in the core or in a domain</a:t>
            </a:r>
            <a:br>
              <a:rPr lang="en-US" sz="2400" dirty="0"/>
            </a:br>
            <a:r>
              <a:rPr lang="en-US" sz="2400" dirty="0"/>
              <a:t>do not force changes in other </a:t>
            </a:r>
            <a:br>
              <a:rPr lang="en-US" sz="2400" dirty="0"/>
            </a:br>
            <a:r>
              <a:rPr lang="en-US" sz="2400" dirty="0"/>
              <a:t>domains or in any data exchange</a:t>
            </a:r>
          </a:p>
          <a:p>
            <a:r>
              <a:rPr lang="en-US" sz="2400" dirty="0"/>
              <a:t>No one is ever required to use a </a:t>
            </a:r>
            <a:br>
              <a:rPr lang="en-US" sz="2400" dirty="0"/>
            </a:br>
            <a:r>
              <a:rPr lang="en-US" sz="2400" dirty="0"/>
              <a:t>component that does not satisfy the </a:t>
            </a:r>
            <a:br>
              <a:rPr lang="en-US" sz="2400" dirty="0"/>
            </a:br>
            <a:r>
              <a:rPr lang="en-US" sz="2400" dirty="0"/>
              <a:t>data exchange needs, so there is no </a:t>
            </a:r>
            <a:br>
              <a:rPr lang="en-US" sz="2400" dirty="0"/>
            </a:br>
            <a:r>
              <a:rPr lang="en-US" sz="2400" dirty="0"/>
              <a:t>leverage for controlling the participants</a:t>
            </a:r>
          </a:p>
        </p:txBody>
      </p:sp>
      <p:pic>
        <p:nvPicPr>
          <p:cNvPr id="6" name="Picture 5" descr="A picture containing diagram&#10;&#10;Description automatically generated">
            <a:extLst>
              <a:ext uri="{FF2B5EF4-FFF2-40B4-BE49-F238E27FC236}">
                <a16:creationId xmlns:a16="http://schemas.microsoft.com/office/drawing/2014/main" id="{E69BDF82-5C2E-4324-937D-1780D692B1E6}"/>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137914" y="2448939"/>
            <a:ext cx="3550878" cy="4595253"/>
          </a:xfrm>
          <a:prstGeom prst="rect">
            <a:avLst/>
          </a:prstGeom>
        </p:spPr>
      </p:pic>
    </p:spTree>
    <p:extLst>
      <p:ext uri="{BB962C8B-B14F-4D97-AF65-F5344CB8AC3E}">
        <p14:creationId xmlns:p14="http://schemas.microsoft.com/office/powerpoint/2010/main" val="23064340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2EA2-FFC4-48A0-BB3E-70138ED22347}"/>
              </a:ext>
            </a:extLst>
          </p:cNvPr>
          <p:cNvSpPr>
            <a:spLocks noGrp="1"/>
          </p:cNvSpPr>
          <p:nvPr>
            <p:ph type="title"/>
          </p:nvPr>
        </p:nvSpPr>
        <p:spPr>
          <a:xfrm>
            <a:off x="2035869" y="173365"/>
            <a:ext cx="8699227" cy="811358"/>
          </a:xfrm>
        </p:spPr>
        <p:txBody>
          <a:bodyPr>
            <a:noAutofit/>
          </a:bodyPr>
          <a:lstStyle/>
          <a:p>
            <a:pPr>
              <a:lnSpc>
                <a:spcPct val="100000"/>
              </a:lnSpc>
            </a:pPr>
            <a:r>
              <a:rPr lang="en-US" dirty="0">
                <a:solidFill>
                  <a:srgbClr val="005170"/>
                </a:solidFill>
              </a:rPr>
              <a:t>DoD Interoperability Challenges</a:t>
            </a:r>
          </a:p>
        </p:txBody>
      </p:sp>
      <p:sp>
        <p:nvSpPr>
          <p:cNvPr id="4" name="Content Placeholder 3">
            <a:extLst>
              <a:ext uri="{FF2B5EF4-FFF2-40B4-BE49-F238E27FC236}">
                <a16:creationId xmlns:a16="http://schemas.microsoft.com/office/drawing/2014/main" id="{BB2BE220-9BFD-4FB6-B15D-4F024914D149}"/>
              </a:ext>
            </a:extLst>
          </p:cNvPr>
          <p:cNvSpPr>
            <a:spLocks noGrp="1"/>
          </p:cNvSpPr>
          <p:nvPr>
            <p:ph sz="quarter" idx="11"/>
          </p:nvPr>
        </p:nvSpPr>
        <p:spPr>
          <a:xfrm>
            <a:off x="2035869" y="1219511"/>
            <a:ext cx="8358809" cy="4667456"/>
          </a:xfrm>
        </p:spPr>
        <p:txBody>
          <a:bodyPr vert="horz" lIns="91440" tIns="45720" rIns="91440" bIns="45720" rtlCol="0">
            <a:noAutofit/>
          </a:bodyPr>
          <a:lstStyle/>
          <a:p>
            <a:pPr marL="0" indent="0" algn="ctr">
              <a:spcBef>
                <a:spcPts val="0"/>
              </a:spcBef>
              <a:spcAft>
                <a:spcPts val="600"/>
              </a:spcAft>
              <a:buNone/>
            </a:pPr>
            <a:r>
              <a:rPr lang="en-US" sz="2400" b="1" dirty="0">
                <a:solidFill>
                  <a:srgbClr val="000000"/>
                </a:solidFill>
              </a:rPr>
              <a:t>If everyone agrees, why is there a lack of interoperability problem?</a:t>
            </a:r>
          </a:p>
          <a:p>
            <a:pPr marL="0" indent="0">
              <a:spcBef>
                <a:spcPts val="0"/>
              </a:spcBef>
              <a:spcAft>
                <a:spcPts val="600"/>
              </a:spcAft>
              <a:buNone/>
            </a:pPr>
            <a:endParaRPr lang="en-US" sz="2400" b="1" dirty="0"/>
          </a:p>
          <a:p>
            <a:pPr>
              <a:spcBef>
                <a:spcPts val="0"/>
              </a:spcBef>
              <a:spcAft>
                <a:spcPts val="600"/>
              </a:spcAft>
            </a:pPr>
            <a:r>
              <a:rPr lang="en-US" sz="2400" dirty="0">
                <a:solidFill>
                  <a:srgbClr val="000000"/>
                </a:solidFill>
              </a:rPr>
              <a:t>Lack of unified agreement on standards selection and implementation</a:t>
            </a:r>
          </a:p>
          <a:p>
            <a:pPr>
              <a:spcBef>
                <a:spcPts val="0"/>
              </a:spcBef>
              <a:spcAft>
                <a:spcPts val="600"/>
              </a:spcAft>
            </a:pPr>
            <a:r>
              <a:rPr lang="en-US" sz="2400" dirty="0">
                <a:solidFill>
                  <a:srgbClr val="000000"/>
                </a:solidFill>
              </a:rPr>
              <a:t>Siloed (domain-specific) development efforts driven by need, isolated by incompatibility</a:t>
            </a:r>
          </a:p>
          <a:p>
            <a:pPr>
              <a:spcBef>
                <a:spcPts val="0"/>
              </a:spcBef>
              <a:spcAft>
                <a:spcPts val="600"/>
              </a:spcAft>
            </a:pPr>
            <a:r>
              <a:rPr lang="en-US" sz="2400" dirty="0">
                <a:solidFill>
                  <a:srgbClr val="000000"/>
                </a:solidFill>
              </a:rPr>
              <a:t>Proprietary and vendor-driven solutions vs. </a:t>
            </a:r>
            <a:br>
              <a:rPr lang="en-US" sz="2400" dirty="0">
                <a:solidFill>
                  <a:srgbClr val="000000"/>
                </a:solidFill>
              </a:rPr>
            </a:br>
            <a:r>
              <a:rPr lang="en-US" sz="2400" dirty="0">
                <a:solidFill>
                  <a:srgbClr val="000000"/>
                </a:solidFill>
              </a:rPr>
              <a:t>Interoperable driven solutions</a:t>
            </a:r>
          </a:p>
          <a:p>
            <a:pPr>
              <a:spcBef>
                <a:spcPts val="0"/>
              </a:spcBef>
              <a:spcAft>
                <a:spcPts val="600"/>
              </a:spcAft>
            </a:pPr>
            <a:r>
              <a:rPr lang="en-US" sz="2400" dirty="0">
                <a:solidFill>
                  <a:srgbClr val="000000"/>
                </a:solidFill>
              </a:rPr>
              <a:t>Information Blocking - business, technical, and organizational practices that prevent or materially discourage access, exchange or use</a:t>
            </a:r>
          </a:p>
        </p:txBody>
      </p:sp>
    </p:spTree>
    <p:extLst>
      <p:ext uri="{BB962C8B-B14F-4D97-AF65-F5344CB8AC3E}">
        <p14:creationId xmlns:p14="http://schemas.microsoft.com/office/powerpoint/2010/main" val="2179409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a:noFill/>
          <a:ln>
            <a:noFill/>
          </a:ln>
        </p:spPr>
        <p:txBody>
          <a:bodyPr vert="horz" wrap="square" lIns="91440" tIns="45720" rIns="91440" bIns="45720" numCol="1" rtlCol="0" anchor="t" anchorCtr="0" compatLnSpc="1">
            <a:prstTxWarp prst="textNoShape">
              <a:avLst/>
            </a:prstTxWarp>
            <a:noAutofit/>
          </a:bodyPr>
          <a:lstStyle/>
          <a:p>
            <a:r>
              <a:rPr lang="en-US" sz="3200" spc="-100" dirty="0">
                <a:solidFill>
                  <a:srgbClr val="005170"/>
                </a:solidFill>
                <a:latin typeface="Arial"/>
              </a:rPr>
              <a:t>What is a </a:t>
            </a:r>
            <a:r>
              <a:rPr lang="en-US" sz="3200" spc="-100" dirty="0" err="1">
                <a:solidFill>
                  <a:srgbClr val="005170"/>
                </a:solidFill>
                <a:latin typeface="Arial"/>
              </a:rPr>
              <a:t>NIEMOpen</a:t>
            </a:r>
            <a:r>
              <a:rPr lang="en-US" sz="3200" spc="-100" dirty="0">
                <a:solidFill>
                  <a:srgbClr val="005170"/>
                </a:solidFill>
                <a:latin typeface="Arial"/>
              </a:rPr>
              <a:t> Information exchange?</a:t>
            </a:r>
          </a:p>
        </p:txBody>
      </p:sp>
      <p:sp>
        <p:nvSpPr>
          <p:cNvPr id="2" name="Content Placeholder 1"/>
          <p:cNvSpPr>
            <a:spLocks noGrp="1"/>
          </p:cNvSpPr>
          <p:nvPr>
            <p:ph type="body" sz="quarter" idx="13"/>
          </p:nvPr>
        </p:nvSpPr>
        <p:spPr/>
        <p:txBody>
          <a:bodyPr>
            <a:normAutofit/>
          </a:bodyPr>
          <a:lstStyle/>
          <a:p>
            <a:pPr marL="0" indent="0">
              <a:buNone/>
            </a:pPr>
            <a:r>
              <a:rPr lang="en-US" sz="1800" dirty="0"/>
              <a:t>In NIEM, an information exchange is also known as an </a:t>
            </a:r>
            <a:r>
              <a:rPr lang="en-US" sz="1800" b="1" dirty="0"/>
              <a:t>Information Exchange Package (IEP), </a:t>
            </a:r>
            <a:r>
              <a:rPr lang="en-US" sz="1800" dirty="0"/>
              <a:t>a description of specific information exchanged between a sender and a receiver.  </a:t>
            </a:r>
          </a:p>
          <a:p>
            <a:pPr marL="0" indent="0">
              <a:buNone/>
            </a:pPr>
            <a:r>
              <a:rPr lang="en-US" sz="1800" dirty="0"/>
              <a:t>The IEP is usually coupled with additional documentation, sample message instances, business rules, and more to compose an</a:t>
            </a:r>
            <a:r>
              <a:rPr lang="en-US" sz="1800" b="1" dirty="0"/>
              <a:t> Information Exchange Package Documentation (IEPD)</a:t>
            </a:r>
          </a:p>
          <a:p>
            <a:pPr marL="0" indent="0">
              <a:buNone/>
            </a:pPr>
            <a:endParaRPr lang="en-US" dirty="0"/>
          </a:p>
          <a:p>
            <a:pPr marL="0" indent="0">
              <a:spcBef>
                <a:spcPts val="0"/>
              </a:spcBef>
              <a:spcAft>
                <a:spcPts val="600"/>
              </a:spcAft>
              <a:buNone/>
            </a:pPr>
            <a:r>
              <a:rPr lang="en-US" sz="2000" b="1" dirty="0"/>
              <a:t>Core Functions of an IEPD</a:t>
            </a:r>
          </a:p>
          <a:p>
            <a:pPr marL="228600" lvl="3">
              <a:spcBef>
                <a:spcPts val="0"/>
              </a:spcBef>
              <a:spcAft>
                <a:spcPts val="600"/>
              </a:spcAft>
              <a:buClr>
                <a:schemeClr val="accent5">
                  <a:lumMod val="50000"/>
                </a:schemeClr>
              </a:buClr>
              <a:buFont typeface="Arial" panose="020B0604020202020204" pitchFamily="34" charset="0"/>
              <a:buChar char="•"/>
              <a:defRPr/>
            </a:pPr>
            <a:r>
              <a:rPr lang="en-US" sz="1600" dirty="0"/>
              <a:t>Developed to provide the business, functional, </a:t>
            </a:r>
            <a:br>
              <a:rPr lang="en-US" sz="1600" dirty="0"/>
            </a:br>
            <a:r>
              <a:rPr lang="en-US" sz="1600" dirty="0"/>
              <a:t>and technical details of the information exchange </a:t>
            </a:r>
            <a:br>
              <a:rPr lang="en-US" sz="1600" dirty="0"/>
            </a:br>
            <a:r>
              <a:rPr lang="en-US" sz="1600" dirty="0"/>
              <a:t>through predefined artifacts</a:t>
            </a:r>
          </a:p>
          <a:p>
            <a:pPr marL="228600" lvl="3">
              <a:spcBef>
                <a:spcPts val="0"/>
              </a:spcBef>
              <a:spcAft>
                <a:spcPts val="600"/>
              </a:spcAft>
              <a:buClr>
                <a:schemeClr val="accent5">
                  <a:lumMod val="50000"/>
                </a:schemeClr>
              </a:buClr>
              <a:buFont typeface="Arial" panose="020B0604020202020204" pitchFamily="34" charset="0"/>
              <a:buChar char="•"/>
              <a:defRPr/>
            </a:pPr>
            <a:r>
              <a:rPr lang="en-US" sz="1600" dirty="0"/>
              <a:t>Created with a core set of artifacts in a prescribed format </a:t>
            </a:r>
            <a:br>
              <a:rPr lang="en-US" sz="1600" dirty="0"/>
            </a:br>
            <a:r>
              <a:rPr lang="en-US" sz="1600" dirty="0"/>
              <a:t>and organizational structure to allow for consistency</a:t>
            </a:r>
          </a:p>
          <a:p>
            <a:pPr marL="228600" lvl="3">
              <a:buClr>
                <a:schemeClr val="accent5">
                  <a:lumMod val="50000"/>
                </a:schemeClr>
              </a:buClr>
              <a:buFont typeface="Arial" panose="020B0604020202020204" pitchFamily="34" charset="0"/>
              <a:buChar char="•"/>
              <a:defRPr/>
            </a:pPr>
            <a:r>
              <a:rPr lang="en-US" sz="1600" dirty="0"/>
              <a:t>Designed to be shared and reused in the development of new </a:t>
            </a:r>
            <a:br>
              <a:rPr lang="en-US" sz="1600" dirty="0"/>
            </a:br>
            <a:r>
              <a:rPr lang="en-US" sz="1600" dirty="0"/>
              <a:t>information exchanges through the publication in IEPD repositories</a:t>
            </a:r>
          </a:p>
          <a:p>
            <a:pPr marL="342900" lvl="3" indent="-342900">
              <a:buFont typeface="+mj-lt"/>
              <a:buAutoNum type="arabicPeriod"/>
              <a:defRPr/>
            </a:pPr>
            <a:endParaRPr lang="en-US" sz="1600" dirty="0"/>
          </a:p>
        </p:txBody>
      </p:sp>
      <p:pic>
        <p:nvPicPr>
          <p:cNvPr id="4" name="Picture 3" descr="Diagram&#10;&#10;Description automatically generated">
            <a:extLst>
              <a:ext uri="{FF2B5EF4-FFF2-40B4-BE49-F238E27FC236}">
                <a16:creationId xmlns:a16="http://schemas.microsoft.com/office/drawing/2014/main" id="{014BDFC6-376C-41F7-8498-9A90F15C6251}"/>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928337" y="2601068"/>
            <a:ext cx="3566160" cy="3566160"/>
          </a:xfrm>
          <a:prstGeom prst="rect">
            <a:avLst/>
          </a:prstGeom>
        </p:spPr>
      </p:pic>
    </p:spTree>
    <p:extLst>
      <p:ext uri="{BB962C8B-B14F-4D97-AF65-F5344CB8AC3E}">
        <p14:creationId xmlns:p14="http://schemas.microsoft.com/office/powerpoint/2010/main" val="14833108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890" y="1987952"/>
            <a:ext cx="5278510" cy="3348418"/>
          </a:xfrm>
          <a:prstGeom prst="rect">
            <a:avLst/>
          </a:prstGeom>
        </p:spPr>
      </p:pic>
      <p:sp>
        <p:nvSpPr>
          <p:cNvPr id="5" name="Rectangle 4"/>
          <p:cNvSpPr/>
          <p:nvPr/>
        </p:nvSpPr>
        <p:spPr>
          <a:xfrm>
            <a:off x="457201" y="862061"/>
            <a:ext cx="9146054" cy="1193853"/>
          </a:xfrm>
          <a:prstGeom prst="rect">
            <a:avLst/>
          </a:prstGeom>
        </p:spPr>
        <p:txBody>
          <a:bodyPr wrap="square">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Think of the </a:t>
            </a:r>
            <a:r>
              <a:rPr kumimoji="0" lang="en-US" sz="1800" b="0" i="0" u="none" strike="noStrike" kern="1200" cap="none" spc="0" normalizeH="0" baseline="0" noProof="0" dirty="0" err="1">
                <a:ln>
                  <a:noFill/>
                </a:ln>
                <a:solidFill>
                  <a:srgbClr val="000000"/>
                </a:solidFill>
                <a:effectLst/>
                <a:uLnTx/>
                <a:uFillTx/>
                <a:latin typeface="Arial"/>
                <a:ea typeface="+mn-ea"/>
                <a:cs typeface="+mn-cs"/>
              </a:rPr>
              <a:t>NIEMOpen</a:t>
            </a:r>
            <a:r>
              <a:rPr kumimoji="0" lang="en-US" sz="1800" b="0" i="0" u="none" strike="noStrike" kern="1200" cap="none" spc="0" normalizeH="0" baseline="0" noProof="0" dirty="0">
                <a:ln>
                  <a:noFill/>
                </a:ln>
                <a:solidFill>
                  <a:srgbClr val="000000"/>
                </a:solidFill>
                <a:effectLst/>
                <a:uLnTx/>
                <a:uFillTx/>
                <a:latin typeface="Arial"/>
                <a:ea typeface="+mn-ea"/>
                <a:cs typeface="+mn-cs"/>
              </a:rPr>
              <a:t> data model as a mature and stable data dictionary of agreed-upon terms, definitions, relationships and formats independent of how information is stored in individual agency systems </a:t>
            </a:r>
          </a:p>
          <a:p>
            <a:pPr marL="0" marR="0" lvl="0" indent="0" algn="l" defTabSz="457200" rtl="0" eaLnBrk="1" fontAlgn="auto" latinLnBrk="0" hangingPunct="1">
              <a:lnSpc>
                <a:spcPct val="11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686868"/>
              </a:solidFill>
              <a:effectLst/>
              <a:uLnTx/>
              <a:uFillTx/>
              <a:latin typeface="Arial"/>
              <a:ea typeface="+mn-ea"/>
              <a:cs typeface="+mn-cs"/>
            </a:endParaRPr>
          </a:p>
        </p:txBody>
      </p:sp>
      <p:cxnSp>
        <p:nvCxnSpPr>
          <p:cNvPr id="7" name="Straight Arrow Connector 6"/>
          <p:cNvCxnSpPr>
            <a:cxnSpLocks/>
          </p:cNvCxnSpPr>
          <p:nvPr/>
        </p:nvCxnSpPr>
        <p:spPr>
          <a:xfrm flipH="1">
            <a:off x="8260970" y="3635777"/>
            <a:ext cx="809624" cy="1676104"/>
          </a:xfrm>
          <a:prstGeom prst="straightConnector1">
            <a:avLst/>
          </a:prstGeom>
          <a:ln>
            <a:solidFill>
              <a:schemeClr val="tx1">
                <a:lumMod val="50000"/>
              </a:schemeClr>
            </a:solidFill>
            <a:tailEnd type="arrow"/>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title"/>
          </p:nvPr>
        </p:nvSpPr>
        <p:spPr/>
        <p:txBody>
          <a:bodyPr vert="horz" lIns="91440" tIns="45720" rIns="91440" bIns="45720" rtlCol="0" anchor="t">
            <a:noAutofit/>
          </a:bodyPr>
          <a:lstStyle/>
          <a:p>
            <a:pPr>
              <a:defRPr/>
            </a:pPr>
            <a:r>
              <a:rPr lang="en-US" sz="3200" spc="-80" dirty="0">
                <a:solidFill>
                  <a:srgbClr val="005170"/>
                </a:solidFill>
                <a:cs typeface="Tw Cen MT"/>
              </a:rPr>
              <a:t>model overview</a:t>
            </a:r>
          </a:p>
        </p:txBody>
      </p:sp>
      <p:pic>
        <p:nvPicPr>
          <p:cNvPr id="8" name="Picture 7" descr="word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1222" y="5311881"/>
            <a:ext cx="2231136" cy="1103376"/>
          </a:xfrm>
          <a:prstGeom prst="rect">
            <a:avLst/>
          </a:prstGeom>
        </p:spPr>
      </p:pic>
      <p:sp>
        <p:nvSpPr>
          <p:cNvPr id="10" name="Text Placeholder 4"/>
          <p:cNvSpPr txBox="1">
            <a:spLocks/>
          </p:cNvSpPr>
          <p:nvPr/>
        </p:nvSpPr>
        <p:spPr bwMode="auto">
          <a:xfrm>
            <a:off x="1059872" y="2133532"/>
            <a:ext cx="4198927" cy="372409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1"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5170"/>
                </a:solidFill>
                <a:effectLst/>
                <a:uLnTx/>
                <a:uFillTx/>
                <a:latin typeface="Arial"/>
                <a:ea typeface="+mn-ea"/>
                <a:cs typeface="+mn-cs"/>
              </a:rPr>
              <a:t>The data model consists of two sets of closely related vocabularies: </a:t>
            </a:r>
          </a:p>
          <a:p>
            <a:pPr marL="2857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err="1">
                <a:ln>
                  <a:noFill/>
                </a:ln>
                <a:solidFill>
                  <a:srgbClr val="005170"/>
                </a:solidFill>
                <a:effectLst/>
                <a:uLnTx/>
                <a:uFillTx/>
                <a:latin typeface="Arial"/>
                <a:ea typeface="+mn-ea"/>
                <a:cs typeface="+mn-cs"/>
              </a:rPr>
              <a:t>NIEMOpen</a:t>
            </a:r>
            <a:r>
              <a:rPr kumimoji="0" lang="en-US" sz="1800" b="1" i="0" u="none" strike="noStrike" kern="1200" cap="none" spc="0" normalizeH="0" baseline="0" noProof="0" dirty="0">
                <a:ln>
                  <a:noFill/>
                </a:ln>
                <a:solidFill>
                  <a:srgbClr val="005170"/>
                </a:solidFill>
                <a:effectLst/>
                <a:uLnTx/>
                <a:uFillTx/>
                <a:latin typeface="Arial"/>
                <a:ea typeface="+mn-ea"/>
                <a:cs typeface="+mn-cs"/>
              </a:rPr>
              <a:t> core</a:t>
            </a:r>
            <a:r>
              <a:rPr kumimoji="0" lang="en-US" sz="1800" b="0" i="0" u="none" strike="noStrike" kern="1200" cap="none" spc="0" normalizeH="0" baseline="0" noProof="0" dirty="0">
                <a:ln>
                  <a:noFill/>
                </a:ln>
                <a:solidFill>
                  <a:srgbClr val="005170"/>
                </a:solidFill>
                <a:effectLst/>
                <a:uLnTx/>
                <a:uFillTx/>
                <a:latin typeface="Arial"/>
                <a:ea typeface="+mn-ea"/>
                <a:cs typeface="+mn-cs"/>
              </a:rPr>
              <a:t> </a:t>
            </a:r>
          </a:p>
          <a:p>
            <a:pPr marL="285750" marR="0" lvl="1" indent="-28575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5170"/>
                </a:solidFill>
                <a:effectLst/>
                <a:uLnTx/>
                <a:uFillTx/>
                <a:latin typeface="Arial"/>
                <a:ea typeface="+mn-ea"/>
                <a:cs typeface="+mn-cs"/>
              </a:rPr>
              <a:t>Individual </a:t>
            </a:r>
            <a:r>
              <a:rPr kumimoji="0" lang="en-US" sz="1800" b="1" i="0" u="none" strike="noStrike" kern="1200" cap="none" spc="0" normalizeH="0" baseline="0" noProof="0" dirty="0" err="1">
                <a:ln>
                  <a:noFill/>
                </a:ln>
                <a:solidFill>
                  <a:srgbClr val="005170"/>
                </a:solidFill>
                <a:effectLst/>
                <a:uLnTx/>
                <a:uFillTx/>
                <a:latin typeface="Arial"/>
                <a:ea typeface="+mn-ea"/>
                <a:cs typeface="+mn-cs"/>
              </a:rPr>
              <a:t>NIEMOpen</a:t>
            </a:r>
            <a:r>
              <a:rPr kumimoji="0" lang="en-US" sz="1800" b="1" i="0" u="none" strike="noStrike" kern="1200" cap="none" spc="0" normalizeH="0" baseline="0" noProof="0" dirty="0">
                <a:ln>
                  <a:noFill/>
                </a:ln>
                <a:solidFill>
                  <a:srgbClr val="005170"/>
                </a:solidFill>
                <a:effectLst/>
                <a:uLnTx/>
                <a:uFillTx/>
                <a:latin typeface="Arial"/>
                <a:ea typeface="+mn-ea"/>
                <a:cs typeface="+mn-cs"/>
              </a:rPr>
              <a:t> domains</a:t>
            </a:r>
          </a:p>
          <a:p>
            <a:pPr marL="0" marR="0" lvl="1" indent="0" algn="l" defTabSz="4572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err="1">
                <a:ln>
                  <a:noFill/>
                </a:ln>
                <a:solidFill>
                  <a:srgbClr val="00506F"/>
                </a:solidFill>
                <a:effectLst/>
                <a:uLnTx/>
                <a:uFillTx/>
                <a:latin typeface="Arial"/>
                <a:ea typeface="+mn-ea"/>
                <a:cs typeface="+mn-cs"/>
              </a:rPr>
              <a:t>NIEMOpen</a:t>
            </a:r>
            <a:r>
              <a:rPr kumimoji="0" lang="en-US" sz="1800" b="1" i="0" u="none" strike="noStrike" kern="1200" cap="none" spc="0" normalizeH="0" baseline="0" noProof="0" dirty="0">
                <a:ln>
                  <a:noFill/>
                </a:ln>
                <a:solidFill>
                  <a:srgbClr val="00506F"/>
                </a:solidFill>
                <a:effectLst/>
                <a:uLnTx/>
                <a:uFillTx/>
                <a:latin typeface="Arial"/>
                <a:ea typeface="+mn-ea"/>
                <a:cs typeface="+mn-cs"/>
              </a:rPr>
              <a:t> core </a:t>
            </a:r>
            <a:r>
              <a:rPr kumimoji="0" lang="en-US" sz="1800" b="0" i="0" u="none" strike="noStrike" kern="1200" cap="none" spc="0" normalizeH="0" baseline="0" noProof="0" dirty="0">
                <a:ln>
                  <a:noFill/>
                </a:ln>
                <a:solidFill>
                  <a:srgbClr val="000000"/>
                </a:solidFill>
                <a:effectLst/>
                <a:uLnTx/>
                <a:uFillTx/>
                <a:latin typeface="Arial"/>
                <a:ea typeface="+mn-ea"/>
                <a:cs typeface="+mn-cs"/>
              </a:rPr>
              <a:t>includes data elements commonly agreed upon across all </a:t>
            </a:r>
            <a:r>
              <a:rPr kumimoji="0" lang="en-US" sz="1800" b="0" i="0" u="none" strike="noStrike" kern="1200" cap="none" spc="0" normalizeH="0" baseline="0" noProof="0" dirty="0" err="1">
                <a:ln>
                  <a:noFill/>
                </a:ln>
                <a:solidFill>
                  <a:srgbClr val="000000"/>
                </a:solidFill>
                <a:effectLst/>
                <a:uLnTx/>
                <a:uFillTx/>
                <a:latin typeface="Arial"/>
                <a:ea typeface="+mn-ea"/>
                <a:cs typeface="+mn-cs"/>
              </a:rPr>
              <a:t>NIEMOpen</a:t>
            </a:r>
            <a:r>
              <a:rPr kumimoji="0" lang="en-US" sz="1800" b="0" i="0" u="none" strike="noStrike" kern="1200" cap="none" spc="0" normalizeH="0" baseline="0" noProof="0" dirty="0">
                <a:ln>
                  <a:noFill/>
                </a:ln>
                <a:solidFill>
                  <a:srgbClr val="000000"/>
                </a:solidFill>
                <a:effectLst/>
                <a:uLnTx/>
                <a:uFillTx/>
                <a:latin typeface="Arial"/>
                <a:ea typeface="+mn-ea"/>
                <a:cs typeface="+mn-cs"/>
              </a:rPr>
              <a:t> domains (i.e., person, activity, location, and item, etc.)</a:t>
            </a:r>
            <a:endParaRPr kumimoji="0" lang="en-US" sz="1800" b="1" i="0" u="none" strike="noStrike" kern="1200" cap="none" spc="0" normalizeH="0" baseline="0" noProof="0" dirty="0">
              <a:ln>
                <a:noFill/>
              </a:ln>
              <a:solidFill>
                <a:srgbClr val="000000"/>
              </a:solidFill>
              <a:effectLst/>
              <a:uLnTx/>
              <a:uFillTx/>
              <a:latin typeface="Arial"/>
              <a:ea typeface="+mn-ea"/>
              <a:cs typeface="+mn-cs"/>
            </a:endParaRPr>
          </a:p>
          <a:p>
            <a:pPr marL="0" marR="0" lvl="1" indent="0" algn="l" defTabSz="4572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00506F"/>
                </a:solidFill>
                <a:effectLst/>
                <a:uLnTx/>
                <a:uFillTx/>
                <a:latin typeface="Arial"/>
                <a:ea typeface="+mn-ea"/>
                <a:cs typeface="+mn-cs"/>
              </a:rPr>
              <a:t>Individual </a:t>
            </a:r>
            <a:r>
              <a:rPr kumimoji="0" lang="en-US" sz="1800" b="1" i="0" u="none" strike="noStrike" kern="1200" cap="none" spc="0" normalizeH="0" baseline="0" noProof="0" dirty="0" err="1">
                <a:ln>
                  <a:noFill/>
                </a:ln>
                <a:solidFill>
                  <a:srgbClr val="00506F"/>
                </a:solidFill>
                <a:effectLst/>
                <a:uLnTx/>
                <a:uFillTx/>
                <a:latin typeface="Arial"/>
                <a:ea typeface="+mn-ea"/>
                <a:cs typeface="+mn-cs"/>
              </a:rPr>
              <a:t>NIEMOpen</a:t>
            </a:r>
            <a:r>
              <a:rPr kumimoji="0" lang="en-US" sz="1800" b="1" i="0" u="none" strike="noStrike" kern="1200" cap="none" spc="0" normalizeH="0" baseline="0" noProof="0" dirty="0">
                <a:ln>
                  <a:noFill/>
                </a:ln>
                <a:solidFill>
                  <a:srgbClr val="00506F"/>
                </a:solidFill>
                <a:effectLst/>
                <a:uLnTx/>
                <a:uFillTx/>
                <a:latin typeface="Arial"/>
                <a:ea typeface="+mn-ea"/>
                <a:cs typeface="+mn-cs"/>
              </a:rPr>
              <a:t> domains </a:t>
            </a:r>
            <a:r>
              <a:rPr kumimoji="0" lang="en-US" sz="1800" b="0" i="0" u="none" strike="noStrike" kern="1200" cap="none" spc="0" normalizeH="0" baseline="0" noProof="0" dirty="0">
                <a:ln>
                  <a:noFill/>
                </a:ln>
                <a:solidFill>
                  <a:srgbClr val="000000"/>
                </a:solidFill>
                <a:effectLst/>
                <a:uLnTx/>
                <a:uFillTx/>
                <a:latin typeface="Arial"/>
                <a:ea typeface="+mn-ea"/>
                <a:cs typeface="+mn-cs"/>
              </a:rPr>
              <a:t>contain mission-specific data components that build upon </a:t>
            </a:r>
            <a:r>
              <a:rPr kumimoji="0" lang="en-US" sz="1800" b="0" i="0" u="none" strike="noStrike" kern="1200" cap="none" spc="0" normalizeH="0" baseline="0" noProof="0" dirty="0" err="1">
                <a:ln>
                  <a:noFill/>
                </a:ln>
                <a:solidFill>
                  <a:srgbClr val="000000"/>
                </a:solidFill>
                <a:effectLst/>
                <a:uLnTx/>
                <a:uFillTx/>
                <a:latin typeface="Arial"/>
                <a:ea typeface="+mn-ea"/>
                <a:cs typeface="+mn-cs"/>
              </a:rPr>
              <a:t>NIEMOpen</a:t>
            </a:r>
            <a:r>
              <a:rPr kumimoji="0" lang="en-US" sz="1800" b="0" i="0" u="none" strike="noStrike" kern="1200" cap="none" spc="0" normalizeH="0" baseline="0" noProof="0" dirty="0">
                <a:ln>
                  <a:noFill/>
                </a:ln>
                <a:solidFill>
                  <a:srgbClr val="000000"/>
                </a:solidFill>
                <a:effectLst/>
                <a:uLnTx/>
                <a:uFillTx/>
                <a:latin typeface="Arial"/>
                <a:ea typeface="+mn-ea"/>
                <a:cs typeface="+mn-cs"/>
              </a:rPr>
              <a:t> core concepts</a:t>
            </a: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Tree>
    <p:extLst>
      <p:ext uri="{BB962C8B-B14F-4D97-AF65-F5344CB8AC3E}">
        <p14:creationId xmlns:p14="http://schemas.microsoft.com/office/powerpoint/2010/main" val="34352821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5">
            <a:extLst>
              <a:ext uri="{FF2B5EF4-FFF2-40B4-BE49-F238E27FC236}">
                <a16:creationId xmlns:a16="http://schemas.microsoft.com/office/drawing/2014/main" id="{7696CF6F-82AB-4777-9B3C-26ABD5E361E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1300" y="2434825"/>
            <a:ext cx="6686550" cy="196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Placeholder 4">
            <a:extLst>
              <a:ext uri="{FF2B5EF4-FFF2-40B4-BE49-F238E27FC236}">
                <a16:creationId xmlns:a16="http://schemas.microsoft.com/office/drawing/2014/main" id="{9A531472-042B-4D3B-9768-35871AB085E3}"/>
              </a:ext>
            </a:extLst>
          </p:cNvPr>
          <p:cNvSpPr txBox="1">
            <a:spLocks/>
          </p:cNvSpPr>
          <p:nvPr/>
        </p:nvSpPr>
        <p:spPr bwMode="auto">
          <a:xfrm>
            <a:off x="1556731" y="1107351"/>
            <a:ext cx="9135688" cy="101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1" indent="0" algn="l" defTabSz="457200" rtl="0" eaLnBrk="1" fontAlgn="auto" latinLnBrk="0" hangingPunct="1">
              <a:lnSpc>
                <a:spcPct val="100000"/>
              </a:lnSpc>
              <a:spcBef>
                <a:spcPct val="20000"/>
              </a:spcBef>
              <a:spcAft>
                <a:spcPts val="0"/>
              </a:spcAft>
              <a:buClrTx/>
              <a:buSzPct val="80000"/>
              <a:buFontTx/>
              <a:buNone/>
              <a:tabLst/>
              <a:defRPr/>
            </a:pPr>
            <a:r>
              <a:rPr kumimoji="0" lang="en-US" altLang="en-US" sz="2400" b="0" i="0" u="none" strike="noStrike" kern="1200" cap="none" spc="0" normalizeH="0" baseline="0" noProof="0" dirty="0" err="1">
                <a:ln>
                  <a:noFill/>
                </a:ln>
                <a:solidFill>
                  <a:srgbClr val="334052"/>
                </a:solidFill>
                <a:effectLst/>
                <a:uLnTx/>
                <a:uFillTx/>
                <a:latin typeface="Arial" panose="020B0604020202020204" pitchFamily="34" charset="0"/>
                <a:ea typeface="+mn-ea"/>
                <a:cs typeface="Arial" panose="020B0604020202020204" pitchFamily="34" charset="0"/>
              </a:rPr>
              <a:t>NIEMOpen</a:t>
            </a:r>
            <a:r>
              <a:rPr kumimoji="0" lang="en-US" altLang="en-US" sz="24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rPr>
              <a:t> is a data layer standard and intentionally does not address all the necessary technologies needed for information sharing</a:t>
            </a:r>
            <a:endParaRPr kumimoji="0" lang="en-US" altLang="en-US" sz="2400" b="1" i="1"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608F7902-73C3-4F93-8E8D-0EA394D83798}"/>
              </a:ext>
            </a:extLst>
          </p:cNvPr>
          <p:cNvSpPr>
            <a:spLocks noGrp="1"/>
          </p:cNvSpPr>
          <p:nvPr>
            <p:ph type="title"/>
          </p:nvPr>
        </p:nvSpPr>
        <p:spPr/>
        <p:txBody>
          <a:bodyPr vert="horz" lIns="91440" tIns="45720" rIns="91440" bIns="45720" rtlCol="0" anchor="t">
            <a:noAutofit/>
          </a:bodyPr>
          <a:lstStyle/>
          <a:p>
            <a:r>
              <a:rPr lang="en-US" sz="3200" spc="-100" dirty="0">
                <a:solidFill>
                  <a:srgbClr val="005170"/>
                </a:solidFill>
                <a:latin typeface="Arial"/>
              </a:rPr>
              <a:t>Scope of niem</a:t>
            </a:r>
          </a:p>
        </p:txBody>
      </p:sp>
      <p:sp>
        <p:nvSpPr>
          <p:cNvPr id="6" name="TextBox 5">
            <a:extLst>
              <a:ext uri="{FF2B5EF4-FFF2-40B4-BE49-F238E27FC236}">
                <a16:creationId xmlns:a16="http://schemas.microsoft.com/office/drawing/2014/main" id="{0F6DE6CB-D7DF-42BA-B994-8F4349DD115F}"/>
              </a:ext>
            </a:extLst>
          </p:cNvPr>
          <p:cNvSpPr txBox="1"/>
          <p:nvPr/>
        </p:nvSpPr>
        <p:spPr>
          <a:xfrm>
            <a:off x="1556730" y="4832474"/>
            <a:ext cx="913568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4052"/>
                </a:solidFill>
                <a:effectLst/>
                <a:uLnTx/>
                <a:uFillTx/>
                <a:latin typeface="Arial" charset="0"/>
                <a:ea typeface="+mn-ea"/>
                <a:cs typeface="Arial" charset="0"/>
              </a:rPr>
              <a:t>Exchange partners decide how to store and process the NIEM-conformant data being exchanged</a:t>
            </a:r>
            <a:endParaRPr kumimoji="0" lang="en-US" sz="2400" b="0" i="0" u="none" strike="noStrike" kern="1200" cap="none" spc="0" normalizeH="0" baseline="0" noProof="0" dirty="0">
              <a:ln>
                <a:noFill/>
              </a:ln>
              <a:solidFill>
                <a:srgbClr val="334052"/>
              </a:solidFill>
              <a:effectLst/>
              <a:uLnTx/>
              <a:uFillTx/>
              <a:latin typeface="Arial"/>
              <a:ea typeface="+mn-ea"/>
              <a:cs typeface="+mn-cs"/>
            </a:endParaRPr>
          </a:p>
        </p:txBody>
      </p:sp>
    </p:spTree>
    <p:extLst>
      <p:ext uri="{BB962C8B-B14F-4D97-AF65-F5344CB8AC3E}">
        <p14:creationId xmlns:p14="http://schemas.microsoft.com/office/powerpoint/2010/main" val="20500029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8BF17-13F6-83A4-B077-074992072E89}"/>
              </a:ext>
            </a:extLst>
          </p:cNvPr>
          <p:cNvSpPr>
            <a:spLocks noGrp="1"/>
          </p:cNvSpPr>
          <p:nvPr>
            <p:ph type="title"/>
          </p:nvPr>
        </p:nvSpPr>
        <p:spPr/>
        <p:txBody>
          <a:bodyPr/>
          <a:lstStyle/>
          <a:p>
            <a:r>
              <a:rPr lang="en-US" dirty="0"/>
              <a:t>Scope of NIEM</a:t>
            </a:r>
          </a:p>
        </p:txBody>
      </p:sp>
      <p:sp>
        <p:nvSpPr>
          <p:cNvPr id="4" name="Slide Number Placeholder 3">
            <a:extLst>
              <a:ext uri="{FF2B5EF4-FFF2-40B4-BE49-F238E27FC236}">
                <a16:creationId xmlns:a16="http://schemas.microsoft.com/office/drawing/2014/main" id="{809559E8-E356-BA19-4703-DB8D96033A7C}"/>
              </a:ext>
            </a:extLst>
          </p:cNvPr>
          <p:cNvSpPr>
            <a:spLocks noGrp="1"/>
          </p:cNvSpPr>
          <p:nvPr>
            <p:ph type="sldNum" sz="quarter" idx="4"/>
          </p:nvPr>
        </p:nvSpPr>
        <p:spPr/>
        <p:txBody>
          <a:bodyPr/>
          <a:lstStyle/>
          <a:p>
            <a:fld id="{6E6030FC-FB78-5E4D-92EA-5D9433591EA9}" type="slidenum">
              <a:rPr lang="en-US" smtClean="0"/>
              <a:pPr/>
              <a:t>53</a:t>
            </a:fld>
            <a:endParaRPr lang="en-US" dirty="0"/>
          </a:p>
        </p:txBody>
      </p:sp>
      <p:pic>
        <p:nvPicPr>
          <p:cNvPr id="5" name="Picture 4">
            <a:extLst>
              <a:ext uri="{FF2B5EF4-FFF2-40B4-BE49-F238E27FC236}">
                <a16:creationId xmlns:a16="http://schemas.microsoft.com/office/drawing/2014/main" id="{B13DEF1E-4C1F-429E-AACE-C6B1981C2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979" y="1986946"/>
            <a:ext cx="8266875" cy="3348204"/>
          </a:xfrm>
          <a:prstGeom prst="rect">
            <a:avLst/>
          </a:prstGeom>
        </p:spPr>
      </p:pic>
      <p:sp>
        <p:nvSpPr>
          <p:cNvPr id="6" name="Text Placeholder 4">
            <a:extLst>
              <a:ext uri="{FF2B5EF4-FFF2-40B4-BE49-F238E27FC236}">
                <a16:creationId xmlns:a16="http://schemas.microsoft.com/office/drawing/2014/main" id="{C66ACF85-5C61-25F4-6BB3-BEDABD7B1D30}"/>
              </a:ext>
            </a:extLst>
          </p:cNvPr>
          <p:cNvSpPr txBox="1">
            <a:spLocks/>
          </p:cNvSpPr>
          <p:nvPr/>
        </p:nvSpPr>
        <p:spPr bwMode="auto">
          <a:xfrm>
            <a:off x="1556731" y="1107351"/>
            <a:ext cx="9135688" cy="101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1" indent="0" algn="l" defTabSz="457200" rtl="0" eaLnBrk="1" fontAlgn="auto" latinLnBrk="0" hangingPunct="1">
              <a:lnSpc>
                <a:spcPct val="100000"/>
              </a:lnSpc>
              <a:spcBef>
                <a:spcPct val="20000"/>
              </a:spcBef>
              <a:spcAft>
                <a:spcPts val="0"/>
              </a:spcAft>
              <a:buClrTx/>
              <a:buSzPct val="80000"/>
              <a:buFontTx/>
              <a:buNone/>
              <a:tabLst/>
              <a:defRPr/>
            </a:pPr>
            <a:r>
              <a:rPr kumimoji="0" lang="en-US" altLang="en-US" sz="2400" b="0" i="0" u="none" strike="noStrike" kern="1200" cap="none" spc="0" normalizeH="0" baseline="0" noProof="0" dirty="0" err="1">
                <a:ln>
                  <a:noFill/>
                </a:ln>
                <a:solidFill>
                  <a:srgbClr val="334052"/>
                </a:solidFill>
                <a:effectLst/>
                <a:uLnTx/>
                <a:uFillTx/>
                <a:latin typeface="Arial" panose="020B0604020202020204" pitchFamily="34" charset="0"/>
                <a:ea typeface="+mn-ea"/>
                <a:cs typeface="Arial" panose="020B0604020202020204" pitchFamily="34" charset="0"/>
              </a:rPr>
              <a:t>NIEMOpen</a:t>
            </a:r>
            <a:r>
              <a:rPr kumimoji="0" lang="en-US" altLang="en-US" sz="24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rPr>
              <a:t> is a data layer standard and intentionally does not address all the necessary technologies needed for information sharing</a:t>
            </a:r>
            <a:endParaRPr kumimoji="0" lang="en-US" altLang="en-US" sz="2400" b="1" i="1"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5A52C294-7768-BCD0-E383-E0FE9468108F}"/>
              </a:ext>
            </a:extLst>
          </p:cNvPr>
          <p:cNvSpPr txBox="1"/>
          <p:nvPr/>
        </p:nvSpPr>
        <p:spPr>
          <a:xfrm>
            <a:off x="1528156" y="5335150"/>
            <a:ext cx="913568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4052"/>
                </a:solidFill>
                <a:effectLst/>
                <a:uLnTx/>
                <a:uFillTx/>
                <a:latin typeface="Arial" charset="0"/>
                <a:ea typeface="+mn-ea"/>
                <a:cs typeface="Arial" charset="0"/>
              </a:rPr>
              <a:t>Exchange partners decide how to store and process the NIEM-conformant data being exchanged</a:t>
            </a:r>
            <a:endParaRPr kumimoji="0" lang="en-US" sz="2400" b="0" i="0" u="none" strike="noStrike" kern="1200" cap="none" spc="0" normalizeH="0" baseline="0" noProof="0" dirty="0">
              <a:ln>
                <a:noFill/>
              </a:ln>
              <a:solidFill>
                <a:srgbClr val="334052"/>
              </a:solidFill>
              <a:effectLst/>
              <a:uLnTx/>
              <a:uFillTx/>
              <a:latin typeface="Arial"/>
              <a:ea typeface="+mn-ea"/>
              <a:cs typeface="+mn-cs"/>
            </a:endParaRPr>
          </a:p>
        </p:txBody>
      </p:sp>
    </p:spTree>
    <p:extLst>
      <p:ext uri="{BB962C8B-B14F-4D97-AF65-F5344CB8AC3E}">
        <p14:creationId xmlns:p14="http://schemas.microsoft.com/office/powerpoint/2010/main" val="2979613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5">
            <a:extLst>
              <a:ext uri="{FF2B5EF4-FFF2-40B4-BE49-F238E27FC236}">
                <a16:creationId xmlns:a16="http://schemas.microsoft.com/office/drawing/2014/main" id="{7696CF6F-82AB-4777-9B3C-26ABD5E361E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431" y="2003750"/>
            <a:ext cx="6686550" cy="196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 Placeholder 4">
            <a:extLst>
              <a:ext uri="{FF2B5EF4-FFF2-40B4-BE49-F238E27FC236}">
                <a16:creationId xmlns:a16="http://schemas.microsoft.com/office/drawing/2014/main" id="{9A531472-042B-4D3B-9768-35871AB085E3}"/>
              </a:ext>
            </a:extLst>
          </p:cNvPr>
          <p:cNvSpPr txBox="1">
            <a:spLocks/>
          </p:cNvSpPr>
          <p:nvPr/>
        </p:nvSpPr>
        <p:spPr bwMode="auto">
          <a:xfrm>
            <a:off x="1556731" y="1107351"/>
            <a:ext cx="9135688" cy="1016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1" indent="0" algn="l" defTabSz="457200" rtl="0" eaLnBrk="1" fontAlgn="auto" latinLnBrk="0" hangingPunct="1">
              <a:lnSpc>
                <a:spcPct val="100000"/>
              </a:lnSpc>
              <a:spcBef>
                <a:spcPct val="20000"/>
              </a:spcBef>
              <a:spcAft>
                <a:spcPts val="0"/>
              </a:spcAft>
              <a:buClrTx/>
              <a:buSzPct val="80000"/>
              <a:buFontTx/>
              <a:buNone/>
              <a:tabLst/>
              <a:defRPr/>
            </a:pPr>
            <a:r>
              <a:rPr kumimoji="0" lang="en-US" altLang="en-US" sz="2400" b="0" i="0" u="none" strike="noStrike" kern="1200" cap="none" spc="0" normalizeH="0" baseline="0" noProof="0" dirty="0" err="1">
                <a:ln>
                  <a:noFill/>
                </a:ln>
                <a:solidFill>
                  <a:srgbClr val="334052"/>
                </a:solidFill>
                <a:effectLst/>
                <a:uLnTx/>
                <a:uFillTx/>
                <a:latin typeface="Arial" panose="020B0604020202020204" pitchFamily="34" charset="0"/>
                <a:ea typeface="+mn-ea"/>
                <a:cs typeface="Arial" panose="020B0604020202020204" pitchFamily="34" charset="0"/>
              </a:rPr>
              <a:t>NIEMOpen</a:t>
            </a:r>
            <a:r>
              <a:rPr kumimoji="0" lang="en-US" altLang="en-US" sz="24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rPr>
              <a:t> is a data layer standard and intentionally does not address all the necessary technologies needed for information sharing</a:t>
            </a:r>
            <a:endParaRPr kumimoji="0" lang="en-US" altLang="en-US" sz="2400" b="1" i="1"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endParaRPr>
          </a:p>
        </p:txBody>
      </p:sp>
      <p:sp>
        <p:nvSpPr>
          <p:cNvPr id="3" name="Title 2">
            <a:extLst>
              <a:ext uri="{FF2B5EF4-FFF2-40B4-BE49-F238E27FC236}">
                <a16:creationId xmlns:a16="http://schemas.microsoft.com/office/drawing/2014/main" id="{608F7902-73C3-4F93-8E8D-0EA394D83798}"/>
              </a:ext>
            </a:extLst>
          </p:cNvPr>
          <p:cNvSpPr>
            <a:spLocks noGrp="1"/>
          </p:cNvSpPr>
          <p:nvPr>
            <p:ph type="title"/>
          </p:nvPr>
        </p:nvSpPr>
        <p:spPr/>
        <p:txBody>
          <a:bodyPr vert="horz" lIns="91440" tIns="45720" rIns="91440" bIns="45720" rtlCol="0" anchor="t">
            <a:noAutofit/>
          </a:bodyPr>
          <a:lstStyle/>
          <a:p>
            <a:r>
              <a:rPr lang="en-US" sz="3200" spc="-100" dirty="0">
                <a:solidFill>
                  <a:srgbClr val="005170"/>
                </a:solidFill>
                <a:latin typeface="Arial"/>
              </a:rPr>
              <a:t>Scope of niem</a:t>
            </a:r>
          </a:p>
        </p:txBody>
      </p:sp>
      <p:sp>
        <p:nvSpPr>
          <p:cNvPr id="6" name="TextBox 5">
            <a:extLst>
              <a:ext uri="{FF2B5EF4-FFF2-40B4-BE49-F238E27FC236}">
                <a16:creationId xmlns:a16="http://schemas.microsoft.com/office/drawing/2014/main" id="{0F6DE6CB-D7DF-42BA-B994-8F4349DD115F}"/>
              </a:ext>
            </a:extLst>
          </p:cNvPr>
          <p:cNvSpPr txBox="1"/>
          <p:nvPr/>
        </p:nvSpPr>
        <p:spPr>
          <a:xfrm>
            <a:off x="1556730" y="4832474"/>
            <a:ext cx="9135687"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4052"/>
                </a:solidFill>
                <a:effectLst/>
                <a:uLnTx/>
                <a:uFillTx/>
                <a:latin typeface="Arial" charset="0"/>
                <a:ea typeface="+mn-ea"/>
                <a:cs typeface="Arial" charset="0"/>
              </a:rPr>
              <a:t>Exchange partners decide how to store and process the NIEM-conformant data being exchanged</a:t>
            </a:r>
            <a:endParaRPr kumimoji="0" lang="en-US" sz="2400" b="0" i="0" u="none" strike="noStrike" kern="1200" cap="none" spc="0" normalizeH="0" baseline="0" noProof="0" dirty="0">
              <a:ln>
                <a:noFill/>
              </a:ln>
              <a:solidFill>
                <a:srgbClr val="334052"/>
              </a:solidFill>
              <a:effectLst/>
              <a:uLnTx/>
              <a:uFillTx/>
              <a:latin typeface="Arial"/>
              <a:ea typeface="+mn-ea"/>
              <a:cs typeface="+mn-cs"/>
            </a:endParaRPr>
          </a:p>
        </p:txBody>
      </p:sp>
      <p:pic>
        <p:nvPicPr>
          <p:cNvPr id="4" name="Picture 3"/>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994657" y="2003750"/>
            <a:ext cx="2697760" cy="2617470"/>
          </a:xfrm>
          <a:prstGeom prst="rect">
            <a:avLst/>
          </a:prstGeom>
        </p:spPr>
      </p:pic>
    </p:spTree>
    <p:extLst>
      <p:ext uri="{BB962C8B-B14F-4D97-AF65-F5344CB8AC3E}">
        <p14:creationId xmlns:p14="http://schemas.microsoft.com/office/powerpoint/2010/main" val="76601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791935" y="4787910"/>
            <a:ext cx="2403547" cy="1418400"/>
            <a:chOff x="3363424" y="4377622"/>
            <a:chExt cx="2403547" cy="1418400"/>
          </a:xfrm>
        </p:grpSpPr>
        <p:sp>
          <p:nvSpPr>
            <p:cNvPr id="25" name="TextBox 24"/>
            <p:cNvSpPr txBox="1"/>
            <p:nvPr/>
          </p:nvSpPr>
          <p:spPr>
            <a:xfrm>
              <a:off x="3363424" y="4910715"/>
              <a:ext cx="2403547" cy="885307"/>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Implementers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686868"/>
                  </a:solidFill>
                  <a:effectLst/>
                  <a:uLnTx/>
                  <a:uFillTx/>
                  <a:latin typeface="Arial"/>
                  <a:ea typeface="+mn-ea"/>
                  <a:cs typeface="+mn-cs"/>
                </a:rPr>
                <a:t>NIEMOpen</a:t>
              </a:r>
              <a:r>
                <a:rPr kumimoji="0" lang="en-US" sz="900" b="0" i="0" u="none" strike="noStrike" kern="1200" cap="none" spc="0" normalizeH="0" baseline="0" noProof="0" dirty="0">
                  <a:ln>
                    <a:noFill/>
                  </a:ln>
                  <a:solidFill>
                    <a:srgbClr val="686868"/>
                  </a:solidFill>
                  <a:effectLst/>
                  <a:uLnTx/>
                  <a:uFillTx/>
                  <a:latin typeface="Arial"/>
                  <a:ea typeface="+mn-ea"/>
                  <a:cs typeface="+mn-cs"/>
                </a:rPr>
                <a:t> can lower the cost of maintenance in comparison to legacy formats.</a:t>
              </a:r>
            </a:p>
          </p:txBody>
        </p:sp>
        <p:sp>
          <p:nvSpPr>
            <p:cNvPr id="11" name="Freeform 33"/>
            <p:cNvSpPr>
              <a:spLocks noChangeAspect="1" noEditPoints="1"/>
            </p:cNvSpPr>
            <p:nvPr/>
          </p:nvSpPr>
          <p:spPr bwMode="auto">
            <a:xfrm>
              <a:off x="4316427" y="4377622"/>
              <a:ext cx="491996" cy="49714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rgbClr val="0050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31" name="Group 30"/>
          <p:cNvGrpSpPr/>
          <p:nvPr/>
        </p:nvGrpSpPr>
        <p:grpSpPr>
          <a:xfrm>
            <a:off x="2126358" y="2134037"/>
            <a:ext cx="2403547" cy="1307027"/>
            <a:chOff x="602357" y="1964457"/>
            <a:chExt cx="2403547" cy="1307027"/>
          </a:xfrm>
        </p:grpSpPr>
        <p:grpSp>
          <p:nvGrpSpPr>
            <p:cNvPr id="4" name="Group 37"/>
            <p:cNvGrpSpPr>
              <a:grpSpLocks noChangeAspect="1"/>
            </p:cNvGrpSpPr>
            <p:nvPr/>
          </p:nvGrpSpPr>
          <p:grpSpPr bwMode="auto">
            <a:xfrm>
              <a:off x="1521039" y="1964457"/>
              <a:ext cx="552129" cy="509016"/>
              <a:chOff x="3823" y="1800"/>
              <a:chExt cx="397" cy="366"/>
            </a:xfrm>
            <a:solidFill>
              <a:schemeClr val="tx2"/>
            </a:solidFill>
          </p:grpSpPr>
          <p:sp>
            <p:nvSpPr>
              <p:cNvPr id="5" name="Freeform 38"/>
              <p:cNvSpPr>
                <a:spLocks/>
              </p:cNvSpPr>
              <p:nvPr/>
            </p:nvSpPr>
            <p:spPr bwMode="auto">
              <a:xfrm>
                <a:off x="3826" y="2022"/>
                <a:ext cx="390" cy="144"/>
              </a:xfrm>
              <a:custGeom>
                <a:avLst/>
                <a:gdLst>
                  <a:gd name="T0" fmla="*/ 579 w 640"/>
                  <a:gd name="T1" fmla="*/ 38 h 234"/>
                  <a:gd name="T2" fmla="*/ 579 w 640"/>
                  <a:gd name="T3" fmla="*/ 38 h 234"/>
                  <a:gd name="T4" fmla="*/ 354 w 640"/>
                  <a:gd name="T5" fmla="*/ 38 h 234"/>
                  <a:gd name="T6" fmla="*/ 354 w 640"/>
                  <a:gd name="T7" fmla="*/ 73 h 234"/>
                  <a:gd name="T8" fmla="*/ 349 w 640"/>
                  <a:gd name="T9" fmla="*/ 78 h 234"/>
                  <a:gd name="T10" fmla="*/ 292 w 640"/>
                  <a:gd name="T11" fmla="*/ 78 h 234"/>
                  <a:gd name="T12" fmla="*/ 287 w 640"/>
                  <a:gd name="T13" fmla="*/ 73 h 234"/>
                  <a:gd name="T14" fmla="*/ 287 w 640"/>
                  <a:gd name="T15" fmla="*/ 38 h 234"/>
                  <a:gd name="T16" fmla="*/ 62 w 640"/>
                  <a:gd name="T17" fmla="*/ 38 h 234"/>
                  <a:gd name="T18" fmla="*/ 18 w 640"/>
                  <a:gd name="T19" fmla="*/ 21 h 234"/>
                  <a:gd name="T20" fmla="*/ 0 w 640"/>
                  <a:gd name="T21" fmla="*/ 0 h 234"/>
                  <a:gd name="T22" fmla="*/ 0 w 640"/>
                  <a:gd name="T23" fmla="*/ 216 h 234"/>
                  <a:gd name="T24" fmla="*/ 18 w 640"/>
                  <a:gd name="T25" fmla="*/ 234 h 234"/>
                  <a:gd name="T26" fmla="*/ 622 w 640"/>
                  <a:gd name="T27" fmla="*/ 234 h 234"/>
                  <a:gd name="T28" fmla="*/ 640 w 640"/>
                  <a:gd name="T29" fmla="*/ 216 h 234"/>
                  <a:gd name="T30" fmla="*/ 640 w 640"/>
                  <a:gd name="T31" fmla="*/ 2 h 234"/>
                  <a:gd name="T32" fmla="*/ 624 w 640"/>
                  <a:gd name="T33" fmla="*/ 23 h 234"/>
                  <a:gd name="T34" fmla="*/ 579 w 640"/>
                  <a:gd name="T35" fmla="*/ 3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0" h="234">
                    <a:moveTo>
                      <a:pt x="579" y="38"/>
                    </a:moveTo>
                    <a:lnTo>
                      <a:pt x="579" y="38"/>
                    </a:lnTo>
                    <a:lnTo>
                      <a:pt x="354" y="38"/>
                    </a:lnTo>
                    <a:lnTo>
                      <a:pt x="354" y="73"/>
                    </a:lnTo>
                    <a:cubicBezTo>
                      <a:pt x="354" y="75"/>
                      <a:pt x="351" y="78"/>
                      <a:pt x="349" y="78"/>
                    </a:cubicBezTo>
                    <a:lnTo>
                      <a:pt x="292" y="78"/>
                    </a:lnTo>
                    <a:cubicBezTo>
                      <a:pt x="289" y="78"/>
                      <a:pt x="287" y="75"/>
                      <a:pt x="287" y="73"/>
                    </a:cubicBezTo>
                    <a:lnTo>
                      <a:pt x="287" y="38"/>
                    </a:lnTo>
                    <a:lnTo>
                      <a:pt x="62" y="38"/>
                    </a:lnTo>
                    <a:cubicBezTo>
                      <a:pt x="46" y="37"/>
                      <a:pt x="27" y="34"/>
                      <a:pt x="18" y="21"/>
                    </a:cubicBezTo>
                    <a:lnTo>
                      <a:pt x="0" y="0"/>
                    </a:lnTo>
                    <a:lnTo>
                      <a:pt x="0" y="216"/>
                    </a:lnTo>
                    <a:cubicBezTo>
                      <a:pt x="0" y="225"/>
                      <a:pt x="8" y="234"/>
                      <a:pt x="18" y="234"/>
                    </a:cubicBezTo>
                    <a:lnTo>
                      <a:pt x="622" y="234"/>
                    </a:lnTo>
                    <a:cubicBezTo>
                      <a:pt x="632" y="234"/>
                      <a:pt x="640" y="225"/>
                      <a:pt x="640" y="216"/>
                    </a:cubicBezTo>
                    <a:lnTo>
                      <a:pt x="640" y="2"/>
                    </a:lnTo>
                    <a:lnTo>
                      <a:pt x="624" y="23"/>
                    </a:lnTo>
                    <a:cubicBezTo>
                      <a:pt x="614" y="36"/>
                      <a:pt x="596" y="37"/>
                      <a:pt x="579" y="38"/>
                    </a:cubicBezTo>
                    <a:close/>
                  </a:path>
                </a:pathLst>
              </a:custGeom>
              <a:solidFill>
                <a:srgbClr val="0050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 name="Freeform 39"/>
              <p:cNvSpPr>
                <a:spLocks/>
              </p:cNvSpPr>
              <p:nvPr/>
            </p:nvSpPr>
            <p:spPr bwMode="auto">
              <a:xfrm>
                <a:off x="3949" y="1800"/>
                <a:ext cx="147" cy="44"/>
              </a:xfrm>
              <a:custGeom>
                <a:avLst/>
                <a:gdLst>
                  <a:gd name="T0" fmla="*/ 42 w 241"/>
                  <a:gd name="T1" fmla="*/ 37 h 71"/>
                  <a:gd name="T2" fmla="*/ 42 w 241"/>
                  <a:gd name="T3" fmla="*/ 37 h 71"/>
                  <a:gd name="T4" fmla="*/ 43 w 241"/>
                  <a:gd name="T5" fmla="*/ 34 h 71"/>
                  <a:gd name="T6" fmla="*/ 200 w 241"/>
                  <a:gd name="T7" fmla="*/ 34 h 71"/>
                  <a:gd name="T8" fmla="*/ 201 w 241"/>
                  <a:gd name="T9" fmla="*/ 36 h 71"/>
                  <a:gd name="T10" fmla="*/ 206 w 241"/>
                  <a:gd name="T11" fmla="*/ 71 h 71"/>
                  <a:gd name="T12" fmla="*/ 241 w 241"/>
                  <a:gd name="T13" fmla="*/ 71 h 71"/>
                  <a:gd name="T14" fmla="*/ 235 w 241"/>
                  <a:gd name="T15" fmla="*/ 31 h 71"/>
                  <a:gd name="T16" fmla="*/ 202 w 241"/>
                  <a:gd name="T17" fmla="*/ 0 h 71"/>
                  <a:gd name="T18" fmla="*/ 42 w 241"/>
                  <a:gd name="T19" fmla="*/ 0 h 71"/>
                  <a:gd name="T20" fmla="*/ 8 w 241"/>
                  <a:gd name="T21" fmla="*/ 30 h 71"/>
                  <a:gd name="T22" fmla="*/ 0 w 241"/>
                  <a:gd name="T23" fmla="*/ 71 h 71"/>
                  <a:gd name="T24" fmla="*/ 35 w 241"/>
                  <a:gd name="T25" fmla="*/ 71 h 71"/>
                  <a:gd name="T26" fmla="*/ 42 w 241"/>
                  <a:gd name="T27"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1" h="71">
                    <a:moveTo>
                      <a:pt x="42" y="37"/>
                    </a:moveTo>
                    <a:lnTo>
                      <a:pt x="42" y="37"/>
                    </a:lnTo>
                    <a:cubicBezTo>
                      <a:pt x="42" y="36"/>
                      <a:pt x="43" y="35"/>
                      <a:pt x="43" y="34"/>
                    </a:cubicBezTo>
                    <a:lnTo>
                      <a:pt x="200" y="34"/>
                    </a:lnTo>
                    <a:cubicBezTo>
                      <a:pt x="200" y="35"/>
                      <a:pt x="201" y="35"/>
                      <a:pt x="201" y="36"/>
                    </a:cubicBezTo>
                    <a:lnTo>
                      <a:pt x="206" y="71"/>
                    </a:lnTo>
                    <a:lnTo>
                      <a:pt x="241" y="71"/>
                    </a:lnTo>
                    <a:lnTo>
                      <a:pt x="235" y="31"/>
                    </a:lnTo>
                    <a:cubicBezTo>
                      <a:pt x="232" y="15"/>
                      <a:pt x="221" y="0"/>
                      <a:pt x="202" y="0"/>
                    </a:cubicBezTo>
                    <a:lnTo>
                      <a:pt x="42" y="0"/>
                    </a:lnTo>
                    <a:cubicBezTo>
                      <a:pt x="22" y="0"/>
                      <a:pt x="11" y="14"/>
                      <a:pt x="8" y="30"/>
                    </a:cubicBezTo>
                    <a:lnTo>
                      <a:pt x="0" y="71"/>
                    </a:lnTo>
                    <a:lnTo>
                      <a:pt x="35" y="71"/>
                    </a:lnTo>
                    <a:lnTo>
                      <a:pt x="42" y="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 name="Freeform 40"/>
              <p:cNvSpPr>
                <a:spLocks/>
              </p:cNvSpPr>
              <p:nvPr/>
            </p:nvSpPr>
            <p:spPr bwMode="auto">
              <a:xfrm>
                <a:off x="3823" y="1860"/>
                <a:ext cx="397" cy="169"/>
              </a:xfrm>
              <a:custGeom>
                <a:avLst/>
                <a:gdLst>
                  <a:gd name="T0" fmla="*/ 633 w 651"/>
                  <a:gd name="T1" fmla="*/ 0 h 274"/>
                  <a:gd name="T2" fmla="*/ 633 w 651"/>
                  <a:gd name="T3" fmla="*/ 0 h 274"/>
                  <a:gd name="T4" fmla="*/ 18 w 651"/>
                  <a:gd name="T5" fmla="*/ 0 h 274"/>
                  <a:gd name="T6" fmla="*/ 0 w 651"/>
                  <a:gd name="T7" fmla="*/ 18 h 274"/>
                  <a:gd name="T8" fmla="*/ 0 w 651"/>
                  <a:gd name="T9" fmla="*/ 187 h 274"/>
                  <a:gd name="T10" fmla="*/ 13 w 651"/>
                  <a:gd name="T11" fmla="*/ 228 h 274"/>
                  <a:gd name="T12" fmla="*/ 33 w 651"/>
                  <a:gd name="T13" fmla="*/ 257 h 274"/>
                  <a:gd name="T14" fmla="*/ 67 w 651"/>
                  <a:gd name="T15" fmla="*/ 274 h 274"/>
                  <a:gd name="T16" fmla="*/ 584 w 651"/>
                  <a:gd name="T17" fmla="*/ 274 h 274"/>
                  <a:gd name="T18" fmla="*/ 618 w 651"/>
                  <a:gd name="T19" fmla="*/ 257 h 274"/>
                  <a:gd name="T20" fmla="*/ 638 w 651"/>
                  <a:gd name="T21" fmla="*/ 228 h 274"/>
                  <a:gd name="T22" fmla="*/ 651 w 651"/>
                  <a:gd name="T23" fmla="*/ 187 h 274"/>
                  <a:gd name="T24" fmla="*/ 651 w 651"/>
                  <a:gd name="T25" fmla="*/ 18 h 274"/>
                  <a:gd name="T26" fmla="*/ 633 w 651"/>
                  <a:gd name="T2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1" h="274">
                    <a:moveTo>
                      <a:pt x="633" y="0"/>
                    </a:moveTo>
                    <a:lnTo>
                      <a:pt x="633" y="0"/>
                    </a:lnTo>
                    <a:lnTo>
                      <a:pt x="18" y="0"/>
                    </a:lnTo>
                    <a:cubicBezTo>
                      <a:pt x="8" y="0"/>
                      <a:pt x="0" y="8"/>
                      <a:pt x="0" y="18"/>
                    </a:cubicBezTo>
                    <a:lnTo>
                      <a:pt x="0" y="187"/>
                    </a:lnTo>
                    <a:cubicBezTo>
                      <a:pt x="0" y="199"/>
                      <a:pt x="8" y="220"/>
                      <a:pt x="13" y="228"/>
                    </a:cubicBezTo>
                    <a:cubicBezTo>
                      <a:pt x="18" y="236"/>
                      <a:pt x="26" y="251"/>
                      <a:pt x="33" y="257"/>
                    </a:cubicBezTo>
                    <a:cubicBezTo>
                      <a:pt x="40" y="262"/>
                      <a:pt x="56" y="274"/>
                      <a:pt x="67" y="274"/>
                    </a:cubicBezTo>
                    <a:lnTo>
                      <a:pt x="584" y="274"/>
                    </a:lnTo>
                    <a:cubicBezTo>
                      <a:pt x="595" y="274"/>
                      <a:pt x="611" y="264"/>
                      <a:pt x="618" y="257"/>
                    </a:cubicBezTo>
                    <a:cubicBezTo>
                      <a:pt x="624" y="250"/>
                      <a:pt x="634" y="236"/>
                      <a:pt x="638" y="228"/>
                    </a:cubicBezTo>
                    <a:cubicBezTo>
                      <a:pt x="642" y="220"/>
                      <a:pt x="651" y="199"/>
                      <a:pt x="651" y="187"/>
                    </a:cubicBezTo>
                    <a:lnTo>
                      <a:pt x="651" y="18"/>
                    </a:lnTo>
                    <a:cubicBezTo>
                      <a:pt x="651" y="8"/>
                      <a:pt x="643" y="0"/>
                      <a:pt x="633" y="0"/>
                    </a:cubicBezTo>
                    <a:close/>
                  </a:path>
                </a:pathLst>
              </a:custGeom>
              <a:solidFill>
                <a:srgbClr val="0050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sp>
          <p:nvSpPr>
            <p:cNvPr id="13" name="TextBox 12"/>
            <p:cNvSpPr txBox="1"/>
            <p:nvPr/>
          </p:nvSpPr>
          <p:spPr>
            <a:xfrm>
              <a:off x="602357" y="2528973"/>
              <a:ext cx="2403547" cy="742511"/>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Executives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900" b="0" i="0" u="none" strike="noStrike" kern="1200" cap="none" spc="0" normalizeH="0" baseline="0" noProof="0" dirty="0" err="1">
                  <a:ln>
                    <a:noFill/>
                  </a:ln>
                  <a:solidFill>
                    <a:srgbClr val="686868"/>
                  </a:solidFill>
                  <a:effectLst/>
                  <a:uLnTx/>
                  <a:uFillTx/>
                  <a:latin typeface="Arial"/>
                  <a:ea typeface="+mn-ea"/>
                  <a:cs typeface="+mn-cs"/>
                </a:rPr>
                <a:t>NIEMOpen</a:t>
              </a:r>
              <a:r>
                <a:rPr kumimoji="0" lang="en-US" sz="900" b="0" i="0" u="none" strike="noStrike" kern="1200" cap="none" spc="0" normalizeH="0" baseline="0" noProof="0" dirty="0">
                  <a:ln>
                    <a:noFill/>
                  </a:ln>
                  <a:solidFill>
                    <a:srgbClr val="686868"/>
                  </a:solidFill>
                  <a:effectLst/>
                  <a:uLnTx/>
                  <a:uFillTx/>
                  <a:latin typeface="Arial"/>
                  <a:ea typeface="+mn-ea"/>
                  <a:cs typeface="+mn-cs"/>
                </a:rPr>
                <a:t> minimizes the time-to-market while allowing maximum flexibility.</a:t>
              </a:r>
            </a:p>
          </p:txBody>
        </p:sp>
      </p:grpSp>
      <p:sp>
        <p:nvSpPr>
          <p:cNvPr id="20" name="TextBox 19"/>
          <p:cNvSpPr txBox="1"/>
          <p:nvPr/>
        </p:nvSpPr>
        <p:spPr>
          <a:xfrm>
            <a:off x="0" y="1128457"/>
            <a:ext cx="12192000" cy="707886"/>
          </a:xfrm>
          <a:prstGeom prst="rect">
            <a:avLst/>
          </a:prstGeom>
          <a:noFill/>
        </p:spPr>
        <p:txBody>
          <a:bodyPr vert="horz" wrap="square" lIns="0" tIns="0" rIns="0" bIns="0" rtlCol="0">
            <a:spAutoFit/>
          </a:bodyPr>
          <a:lstStyle/>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rgbClr val="334052"/>
                </a:solidFill>
                <a:effectLst/>
                <a:uLnTx/>
                <a:uFillTx/>
                <a:latin typeface="Arial"/>
                <a:ea typeface="+mn-ea"/>
                <a:cs typeface="+mn-cs"/>
              </a:rPr>
              <a:t>The </a:t>
            </a:r>
            <a:r>
              <a:rPr kumimoji="0" lang="en-US" b="0" i="0" u="none" strike="noStrike" kern="1200" cap="none" spc="0" normalizeH="0" baseline="0" noProof="0" dirty="0" err="1">
                <a:ln>
                  <a:noFill/>
                </a:ln>
                <a:solidFill>
                  <a:srgbClr val="334052"/>
                </a:solidFill>
                <a:effectLst/>
                <a:uLnTx/>
                <a:uFillTx/>
                <a:latin typeface="Arial"/>
                <a:ea typeface="+mn-ea"/>
                <a:cs typeface="+mn-cs"/>
              </a:rPr>
              <a:t>NIEMOpen</a:t>
            </a:r>
            <a:r>
              <a:rPr kumimoji="0" lang="en-US" b="0" i="0" u="none" strike="noStrike" kern="1200" cap="none" spc="0" normalizeH="0" baseline="0" noProof="0" dirty="0">
                <a:ln>
                  <a:noFill/>
                </a:ln>
                <a:solidFill>
                  <a:srgbClr val="334052"/>
                </a:solidFill>
                <a:effectLst/>
                <a:uLnTx/>
                <a:uFillTx/>
                <a:latin typeface="Arial"/>
                <a:ea typeface="+mn-ea"/>
                <a:cs typeface="+mn-cs"/>
              </a:rPr>
              <a:t> community continuously communicates with six different stakeholder types </a:t>
            </a:r>
          </a:p>
          <a:p>
            <a:pPr marL="0" marR="0" lvl="0" indent="0" algn="ctr" defTabSz="4572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dirty="0">
                <a:ln>
                  <a:noFill/>
                </a:ln>
                <a:solidFill>
                  <a:srgbClr val="334052"/>
                </a:solidFill>
                <a:effectLst/>
                <a:uLnTx/>
                <a:uFillTx/>
                <a:latin typeface="Arial"/>
                <a:ea typeface="+mn-ea"/>
                <a:cs typeface="+mn-cs"/>
              </a:rPr>
              <a:t>Each stakeholder is interested in </a:t>
            </a:r>
            <a:r>
              <a:rPr kumimoji="0" lang="en-US" b="0" i="0" u="none" strike="noStrike" kern="1200" cap="none" spc="0" normalizeH="0" baseline="0" noProof="0" dirty="0" err="1">
                <a:ln>
                  <a:noFill/>
                </a:ln>
                <a:solidFill>
                  <a:srgbClr val="334052"/>
                </a:solidFill>
                <a:effectLst/>
                <a:uLnTx/>
                <a:uFillTx/>
                <a:latin typeface="Arial"/>
                <a:ea typeface="+mn-ea"/>
                <a:cs typeface="+mn-cs"/>
              </a:rPr>
              <a:t>NIEMOpen</a:t>
            </a:r>
            <a:r>
              <a:rPr kumimoji="0" lang="en-US" b="0" i="0" u="none" strike="noStrike" kern="1200" cap="none" spc="0" normalizeH="0" baseline="0" noProof="0" dirty="0">
                <a:ln>
                  <a:noFill/>
                </a:ln>
                <a:solidFill>
                  <a:srgbClr val="334052"/>
                </a:solidFill>
                <a:effectLst/>
                <a:uLnTx/>
                <a:uFillTx/>
                <a:latin typeface="Arial"/>
                <a:ea typeface="+mn-ea"/>
                <a:cs typeface="+mn-cs"/>
              </a:rPr>
              <a:t> and how it can help their organization or project for different reasons</a:t>
            </a:r>
            <a:endParaRPr kumimoji="0" lang="en-US" sz="1600" b="0" i="0" u="none" strike="noStrike" kern="1200" cap="none" spc="0" normalizeH="0" baseline="0" noProof="0" dirty="0">
              <a:ln>
                <a:noFill/>
              </a:ln>
              <a:solidFill>
                <a:srgbClr val="334052"/>
              </a:solidFill>
              <a:effectLst/>
              <a:uLnTx/>
              <a:uFillTx/>
              <a:latin typeface="Arial"/>
              <a:ea typeface="+mn-ea"/>
              <a:cs typeface="+mn-cs"/>
            </a:endParaRPr>
          </a:p>
        </p:txBody>
      </p:sp>
      <p:grpSp>
        <p:nvGrpSpPr>
          <p:cNvPr id="3" name="Group 2"/>
          <p:cNvGrpSpPr/>
          <p:nvPr/>
        </p:nvGrpSpPr>
        <p:grpSpPr>
          <a:xfrm>
            <a:off x="4791935" y="2069818"/>
            <a:ext cx="2403547" cy="1523595"/>
            <a:chOff x="3363424" y="2043458"/>
            <a:chExt cx="2403547" cy="1523595"/>
          </a:xfrm>
        </p:grpSpPr>
        <p:sp>
          <p:nvSpPr>
            <p:cNvPr id="8" name="Freeform 9"/>
            <p:cNvSpPr>
              <a:spLocks noChangeAspect="1" noEditPoints="1"/>
            </p:cNvSpPr>
            <p:nvPr/>
          </p:nvSpPr>
          <p:spPr bwMode="auto">
            <a:xfrm>
              <a:off x="4306658" y="2043458"/>
              <a:ext cx="587598" cy="554674"/>
            </a:xfrm>
            <a:custGeom>
              <a:avLst/>
              <a:gdLst>
                <a:gd name="T0" fmla="*/ 31 w 102"/>
                <a:gd name="T1" fmla="*/ 0 h 96"/>
                <a:gd name="T2" fmla="*/ 27 w 102"/>
                <a:gd name="T3" fmla="*/ 17 h 96"/>
                <a:gd name="T4" fmla="*/ 53 w 102"/>
                <a:gd name="T5" fmla="*/ 21 h 96"/>
                <a:gd name="T6" fmla="*/ 56 w 102"/>
                <a:gd name="T7" fmla="*/ 3 h 96"/>
                <a:gd name="T8" fmla="*/ 47 w 102"/>
                <a:gd name="T9" fmla="*/ 12 h 96"/>
                <a:gd name="T10" fmla="*/ 31 w 102"/>
                <a:gd name="T11" fmla="*/ 7 h 96"/>
                <a:gd name="T12" fmla="*/ 49 w 102"/>
                <a:gd name="T13" fmla="*/ 3 h 96"/>
                <a:gd name="T14" fmla="*/ 47 w 102"/>
                <a:gd name="T15" fmla="*/ 12 h 96"/>
                <a:gd name="T16" fmla="*/ 56 w 102"/>
                <a:gd name="T17" fmla="*/ 32 h 96"/>
                <a:gd name="T18" fmla="*/ 7 w 102"/>
                <a:gd name="T19" fmla="*/ 30 h 96"/>
                <a:gd name="T20" fmla="*/ 8 w 102"/>
                <a:gd name="T21" fmla="*/ 29 h 96"/>
                <a:gd name="T22" fmla="*/ 56 w 102"/>
                <a:gd name="T23" fmla="*/ 30 h 96"/>
                <a:gd name="T24" fmla="*/ 47 w 102"/>
                <a:gd name="T25" fmla="*/ 44 h 96"/>
                <a:gd name="T26" fmla="*/ 7 w 102"/>
                <a:gd name="T27" fmla="*/ 42 h 96"/>
                <a:gd name="T28" fmla="*/ 8 w 102"/>
                <a:gd name="T29" fmla="*/ 41 h 96"/>
                <a:gd name="T30" fmla="*/ 49 w 102"/>
                <a:gd name="T31" fmla="*/ 42 h 96"/>
                <a:gd name="T32" fmla="*/ 40 w 102"/>
                <a:gd name="T33" fmla="*/ 56 h 96"/>
                <a:gd name="T34" fmla="*/ 7 w 102"/>
                <a:gd name="T35" fmla="*/ 54 h 96"/>
                <a:gd name="T36" fmla="*/ 8 w 102"/>
                <a:gd name="T37" fmla="*/ 53 h 96"/>
                <a:gd name="T38" fmla="*/ 41 w 102"/>
                <a:gd name="T39" fmla="*/ 54 h 96"/>
                <a:gd name="T40" fmla="*/ 36 w 102"/>
                <a:gd name="T41" fmla="*/ 84 h 96"/>
                <a:gd name="T42" fmla="*/ 7 w 102"/>
                <a:gd name="T43" fmla="*/ 78 h 96"/>
                <a:gd name="T44" fmla="*/ 14 w 102"/>
                <a:gd name="T45" fmla="*/ 72 h 96"/>
                <a:gd name="T46" fmla="*/ 43 w 102"/>
                <a:gd name="T47" fmla="*/ 78 h 96"/>
                <a:gd name="T48" fmla="*/ 78 w 102"/>
                <a:gd name="T49" fmla="*/ 11 h 96"/>
                <a:gd name="T50" fmla="*/ 59 w 102"/>
                <a:gd name="T51" fmla="*/ 8 h 96"/>
                <a:gd name="T52" fmla="*/ 84 w 102"/>
                <a:gd name="T53" fmla="*/ 13 h 96"/>
                <a:gd name="T54" fmla="*/ 82 w 102"/>
                <a:gd name="T55" fmla="*/ 41 h 96"/>
                <a:gd name="T56" fmla="*/ 80 w 102"/>
                <a:gd name="T57" fmla="*/ 13 h 96"/>
                <a:gd name="T58" fmla="*/ 84 w 102"/>
                <a:gd name="T59" fmla="*/ 86 h 96"/>
                <a:gd name="T60" fmla="*/ 78 w 102"/>
                <a:gd name="T61" fmla="*/ 96 h 96"/>
                <a:gd name="T62" fmla="*/ 0 w 102"/>
                <a:gd name="T63" fmla="*/ 91 h 96"/>
                <a:gd name="T64" fmla="*/ 5 w 102"/>
                <a:gd name="T65" fmla="*/ 8 h 96"/>
                <a:gd name="T66" fmla="*/ 24 w 102"/>
                <a:gd name="T67" fmla="*/ 11 h 96"/>
                <a:gd name="T68" fmla="*/ 4 w 102"/>
                <a:gd name="T69" fmla="*/ 13 h 96"/>
                <a:gd name="T70" fmla="*/ 5 w 102"/>
                <a:gd name="T71" fmla="*/ 92 h 96"/>
                <a:gd name="T72" fmla="*/ 80 w 102"/>
                <a:gd name="T73" fmla="*/ 91 h 96"/>
                <a:gd name="T74" fmla="*/ 82 w 102"/>
                <a:gd name="T75" fmla="*/ 86 h 96"/>
                <a:gd name="T76" fmla="*/ 61 w 102"/>
                <a:gd name="T77" fmla="*/ 64 h 96"/>
                <a:gd name="T78" fmla="*/ 102 w 102"/>
                <a:gd name="T79" fmla="*/ 64 h 96"/>
                <a:gd name="T80" fmla="*/ 96 w 102"/>
                <a:gd name="T81" fmla="*/ 58 h 96"/>
                <a:gd name="T82" fmla="*/ 78 w 102"/>
                <a:gd name="T83" fmla="*/ 75 h 96"/>
                <a:gd name="T84" fmla="*/ 76 w 102"/>
                <a:gd name="T85" fmla="*/ 75 h 96"/>
                <a:gd name="T86" fmla="*/ 68 w 102"/>
                <a:gd name="T87" fmla="*/ 64 h 96"/>
                <a:gd name="T88" fmla="*/ 77 w 102"/>
                <a:gd name="T89" fmla="*/ 71 h 96"/>
                <a:gd name="T90" fmla="*/ 96 w 102"/>
                <a:gd name="T91"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96">
                  <a:moveTo>
                    <a:pt x="53" y="0"/>
                  </a:moveTo>
                  <a:cubicBezTo>
                    <a:pt x="31" y="0"/>
                    <a:pt x="31" y="0"/>
                    <a:pt x="31" y="0"/>
                  </a:cubicBezTo>
                  <a:cubicBezTo>
                    <a:pt x="29" y="0"/>
                    <a:pt x="27" y="2"/>
                    <a:pt x="27" y="3"/>
                  </a:cubicBezTo>
                  <a:cubicBezTo>
                    <a:pt x="27" y="17"/>
                    <a:pt x="27" y="17"/>
                    <a:pt x="27" y="17"/>
                  </a:cubicBezTo>
                  <a:cubicBezTo>
                    <a:pt x="27" y="19"/>
                    <a:pt x="29" y="21"/>
                    <a:pt x="31" y="21"/>
                  </a:cubicBezTo>
                  <a:cubicBezTo>
                    <a:pt x="53" y="21"/>
                    <a:pt x="53" y="21"/>
                    <a:pt x="53" y="21"/>
                  </a:cubicBezTo>
                  <a:cubicBezTo>
                    <a:pt x="55" y="21"/>
                    <a:pt x="56" y="19"/>
                    <a:pt x="56" y="17"/>
                  </a:cubicBezTo>
                  <a:cubicBezTo>
                    <a:pt x="56" y="3"/>
                    <a:pt x="56" y="3"/>
                    <a:pt x="56" y="3"/>
                  </a:cubicBezTo>
                  <a:cubicBezTo>
                    <a:pt x="56" y="2"/>
                    <a:pt x="55" y="0"/>
                    <a:pt x="53" y="0"/>
                  </a:cubicBezTo>
                  <a:close/>
                  <a:moveTo>
                    <a:pt x="47" y="12"/>
                  </a:moveTo>
                  <a:cubicBezTo>
                    <a:pt x="37" y="12"/>
                    <a:pt x="37" y="12"/>
                    <a:pt x="37" y="12"/>
                  </a:cubicBezTo>
                  <a:cubicBezTo>
                    <a:pt x="36" y="12"/>
                    <a:pt x="31" y="9"/>
                    <a:pt x="31" y="7"/>
                  </a:cubicBezTo>
                  <a:cubicBezTo>
                    <a:pt x="31" y="5"/>
                    <a:pt x="33" y="3"/>
                    <a:pt x="35" y="3"/>
                  </a:cubicBezTo>
                  <a:cubicBezTo>
                    <a:pt x="49" y="3"/>
                    <a:pt x="49" y="3"/>
                    <a:pt x="49" y="3"/>
                  </a:cubicBezTo>
                  <a:cubicBezTo>
                    <a:pt x="50" y="3"/>
                    <a:pt x="52" y="5"/>
                    <a:pt x="52" y="7"/>
                  </a:cubicBezTo>
                  <a:cubicBezTo>
                    <a:pt x="52" y="9"/>
                    <a:pt x="48" y="12"/>
                    <a:pt x="47" y="12"/>
                  </a:cubicBezTo>
                  <a:close/>
                  <a:moveTo>
                    <a:pt x="56" y="30"/>
                  </a:moveTo>
                  <a:cubicBezTo>
                    <a:pt x="56" y="31"/>
                    <a:pt x="56" y="32"/>
                    <a:pt x="56" y="32"/>
                  </a:cubicBezTo>
                  <a:cubicBezTo>
                    <a:pt x="8" y="32"/>
                    <a:pt x="8" y="32"/>
                    <a:pt x="8" y="32"/>
                  </a:cubicBezTo>
                  <a:cubicBezTo>
                    <a:pt x="8" y="32"/>
                    <a:pt x="7" y="31"/>
                    <a:pt x="7" y="30"/>
                  </a:cubicBezTo>
                  <a:cubicBezTo>
                    <a:pt x="7" y="30"/>
                    <a:pt x="7" y="30"/>
                    <a:pt x="7" y="30"/>
                  </a:cubicBezTo>
                  <a:cubicBezTo>
                    <a:pt x="7" y="29"/>
                    <a:pt x="8" y="29"/>
                    <a:pt x="8" y="29"/>
                  </a:cubicBezTo>
                  <a:cubicBezTo>
                    <a:pt x="56" y="29"/>
                    <a:pt x="56" y="29"/>
                    <a:pt x="56" y="29"/>
                  </a:cubicBezTo>
                  <a:cubicBezTo>
                    <a:pt x="56" y="29"/>
                    <a:pt x="56" y="29"/>
                    <a:pt x="56" y="30"/>
                  </a:cubicBezTo>
                  <a:close/>
                  <a:moveTo>
                    <a:pt x="49" y="42"/>
                  </a:moveTo>
                  <a:cubicBezTo>
                    <a:pt x="49" y="43"/>
                    <a:pt x="48" y="44"/>
                    <a:pt x="47" y="44"/>
                  </a:cubicBezTo>
                  <a:cubicBezTo>
                    <a:pt x="8" y="44"/>
                    <a:pt x="8" y="44"/>
                    <a:pt x="8" y="44"/>
                  </a:cubicBezTo>
                  <a:cubicBezTo>
                    <a:pt x="8" y="44"/>
                    <a:pt x="7" y="43"/>
                    <a:pt x="7" y="42"/>
                  </a:cubicBezTo>
                  <a:cubicBezTo>
                    <a:pt x="7" y="42"/>
                    <a:pt x="7" y="42"/>
                    <a:pt x="7" y="42"/>
                  </a:cubicBezTo>
                  <a:cubicBezTo>
                    <a:pt x="7" y="41"/>
                    <a:pt x="8" y="41"/>
                    <a:pt x="8" y="41"/>
                  </a:cubicBezTo>
                  <a:cubicBezTo>
                    <a:pt x="47" y="41"/>
                    <a:pt x="47" y="41"/>
                    <a:pt x="47" y="41"/>
                  </a:cubicBezTo>
                  <a:cubicBezTo>
                    <a:pt x="48" y="41"/>
                    <a:pt x="49" y="41"/>
                    <a:pt x="49" y="42"/>
                  </a:cubicBezTo>
                  <a:close/>
                  <a:moveTo>
                    <a:pt x="41" y="54"/>
                  </a:moveTo>
                  <a:cubicBezTo>
                    <a:pt x="41" y="55"/>
                    <a:pt x="40" y="56"/>
                    <a:pt x="40" y="56"/>
                  </a:cubicBezTo>
                  <a:cubicBezTo>
                    <a:pt x="8" y="56"/>
                    <a:pt x="8" y="56"/>
                    <a:pt x="8" y="56"/>
                  </a:cubicBezTo>
                  <a:cubicBezTo>
                    <a:pt x="7" y="56"/>
                    <a:pt x="7" y="55"/>
                    <a:pt x="7" y="54"/>
                  </a:cubicBezTo>
                  <a:cubicBezTo>
                    <a:pt x="7" y="54"/>
                    <a:pt x="7" y="54"/>
                    <a:pt x="7" y="54"/>
                  </a:cubicBezTo>
                  <a:cubicBezTo>
                    <a:pt x="7" y="53"/>
                    <a:pt x="7" y="53"/>
                    <a:pt x="8" y="53"/>
                  </a:cubicBezTo>
                  <a:cubicBezTo>
                    <a:pt x="40" y="53"/>
                    <a:pt x="40" y="53"/>
                    <a:pt x="40" y="53"/>
                  </a:cubicBezTo>
                  <a:cubicBezTo>
                    <a:pt x="40" y="53"/>
                    <a:pt x="41" y="53"/>
                    <a:pt x="41" y="54"/>
                  </a:cubicBezTo>
                  <a:close/>
                  <a:moveTo>
                    <a:pt x="43" y="78"/>
                  </a:moveTo>
                  <a:cubicBezTo>
                    <a:pt x="43" y="82"/>
                    <a:pt x="39" y="84"/>
                    <a:pt x="36" y="84"/>
                  </a:cubicBezTo>
                  <a:cubicBezTo>
                    <a:pt x="14" y="84"/>
                    <a:pt x="14" y="84"/>
                    <a:pt x="14" y="84"/>
                  </a:cubicBezTo>
                  <a:cubicBezTo>
                    <a:pt x="10" y="84"/>
                    <a:pt x="7" y="82"/>
                    <a:pt x="7" y="78"/>
                  </a:cubicBezTo>
                  <a:cubicBezTo>
                    <a:pt x="7" y="78"/>
                    <a:pt x="7" y="78"/>
                    <a:pt x="7" y="78"/>
                  </a:cubicBezTo>
                  <a:cubicBezTo>
                    <a:pt x="7" y="75"/>
                    <a:pt x="10" y="72"/>
                    <a:pt x="14" y="72"/>
                  </a:cubicBezTo>
                  <a:cubicBezTo>
                    <a:pt x="36" y="72"/>
                    <a:pt x="36" y="72"/>
                    <a:pt x="36" y="72"/>
                  </a:cubicBezTo>
                  <a:cubicBezTo>
                    <a:pt x="39" y="72"/>
                    <a:pt x="43" y="75"/>
                    <a:pt x="43" y="78"/>
                  </a:cubicBezTo>
                  <a:close/>
                  <a:moveTo>
                    <a:pt x="80" y="13"/>
                  </a:moveTo>
                  <a:cubicBezTo>
                    <a:pt x="80" y="12"/>
                    <a:pt x="79" y="11"/>
                    <a:pt x="78" y="11"/>
                  </a:cubicBezTo>
                  <a:cubicBezTo>
                    <a:pt x="78" y="11"/>
                    <a:pt x="78" y="11"/>
                    <a:pt x="59" y="11"/>
                  </a:cubicBezTo>
                  <a:cubicBezTo>
                    <a:pt x="59" y="11"/>
                    <a:pt x="59" y="11"/>
                    <a:pt x="59" y="8"/>
                  </a:cubicBezTo>
                  <a:cubicBezTo>
                    <a:pt x="59" y="8"/>
                    <a:pt x="59" y="8"/>
                    <a:pt x="78" y="8"/>
                  </a:cubicBezTo>
                  <a:cubicBezTo>
                    <a:pt x="82" y="8"/>
                    <a:pt x="84" y="10"/>
                    <a:pt x="84" y="13"/>
                  </a:cubicBezTo>
                  <a:cubicBezTo>
                    <a:pt x="84" y="13"/>
                    <a:pt x="84" y="13"/>
                    <a:pt x="84" y="41"/>
                  </a:cubicBezTo>
                  <a:cubicBezTo>
                    <a:pt x="83" y="41"/>
                    <a:pt x="83" y="41"/>
                    <a:pt x="82" y="41"/>
                  </a:cubicBezTo>
                  <a:cubicBezTo>
                    <a:pt x="81" y="41"/>
                    <a:pt x="81" y="41"/>
                    <a:pt x="80" y="41"/>
                  </a:cubicBezTo>
                  <a:cubicBezTo>
                    <a:pt x="80" y="41"/>
                    <a:pt x="80" y="41"/>
                    <a:pt x="80" y="13"/>
                  </a:cubicBezTo>
                  <a:close/>
                  <a:moveTo>
                    <a:pt x="82" y="86"/>
                  </a:moveTo>
                  <a:cubicBezTo>
                    <a:pt x="83" y="86"/>
                    <a:pt x="83" y="86"/>
                    <a:pt x="84" y="86"/>
                  </a:cubicBezTo>
                  <a:cubicBezTo>
                    <a:pt x="84" y="86"/>
                    <a:pt x="84" y="86"/>
                    <a:pt x="84" y="91"/>
                  </a:cubicBezTo>
                  <a:cubicBezTo>
                    <a:pt x="84" y="93"/>
                    <a:pt x="82" y="96"/>
                    <a:pt x="78" y="96"/>
                  </a:cubicBezTo>
                  <a:cubicBezTo>
                    <a:pt x="78" y="96"/>
                    <a:pt x="78" y="96"/>
                    <a:pt x="5" y="96"/>
                  </a:cubicBezTo>
                  <a:cubicBezTo>
                    <a:pt x="2" y="96"/>
                    <a:pt x="0" y="93"/>
                    <a:pt x="0" y="91"/>
                  </a:cubicBezTo>
                  <a:cubicBezTo>
                    <a:pt x="0" y="91"/>
                    <a:pt x="0" y="91"/>
                    <a:pt x="0" y="13"/>
                  </a:cubicBezTo>
                  <a:cubicBezTo>
                    <a:pt x="0" y="10"/>
                    <a:pt x="2" y="8"/>
                    <a:pt x="5" y="8"/>
                  </a:cubicBezTo>
                  <a:cubicBezTo>
                    <a:pt x="5" y="8"/>
                    <a:pt x="5" y="8"/>
                    <a:pt x="24" y="8"/>
                  </a:cubicBezTo>
                  <a:cubicBezTo>
                    <a:pt x="24" y="8"/>
                    <a:pt x="24" y="8"/>
                    <a:pt x="24" y="11"/>
                  </a:cubicBezTo>
                  <a:cubicBezTo>
                    <a:pt x="24" y="11"/>
                    <a:pt x="24" y="11"/>
                    <a:pt x="5" y="11"/>
                  </a:cubicBezTo>
                  <a:cubicBezTo>
                    <a:pt x="5" y="11"/>
                    <a:pt x="4" y="12"/>
                    <a:pt x="4" y="13"/>
                  </a:cubicBezTo>
                  <a:cubicBezTo>
                    <a:pt x="4" y="13"/>
                    <a:pt x="4" y="13"/>
                    <a:pt x="4" y="91"/>
                  </a:cubicBezTo>
                  <a:cubicBezTo>
                    <a:pt x="4" y="92"/>
                    <a:pt x="5" y="92"/>
                    <a:pt x="5" y="92"/>
                  </a:cubicBezTo>
                  <a:cubicBezTo>
                    <a:pt x="5" y="92"/>
                    <a:pt x="5" y="92"/>
                    <a:pt x="78" y="92"/>
                  </a:cubicBezTo>
                  <a:cubicBezTo>
                    <a:pt x="79" y="92"/>
                    <a:pt x="80" y="92"/>
                    <a:pt x="80" y="91"/>
                  </a:cubicBezTo>
                  <a:cubicBezTo>
                    <a:pt x="80" y="91"/>
                    <a:pt x="80" y="91"/>
                    <a:pt x="80" y="86"/>
                  </a:cubicBezTo>
                  <a:cubicBezTo>
                    <a:pt x="81" y="86"/>
                    <a:pt x="81" y="86"/>
                    <a:pt x="82" y="86"/>
                  </a:cubicBezTo>
                  <a:close/>
                  <a:moveTo>
                    <a:pt x="82" y="43"/>
                  </a:moveTo>
                  <a:cubicBezTo>
                    <a:pt x="70" y="43"/>
                    <a:pt x="61" y="52"/>
                    <a:pt x="61" y="64"/>
                  </a:cubicBezTo>
                  <a:cubicBezTo>
                    <a:pt x="61" y="75"/>
                    <a:pt x="70" y="84"/>
                    <a:pt x="82" y="84"/>
                  </a:cubicBezTo>
                  <a:cubicBezTo>
                    <a:pt x="93" y="84"/>
                    <a:pt x="102" y="75"/>
                    <a:pt x="102" y="64"/>
                  </a:cubicBezTo>
                  <a:cubicBezTo>
                    <a:pt x="102" y="52"/>
                    <a:pt x="93" y="43"/>
                    <a:pt x="82" y="43"/>
                  </a:cubicBezTo>
                  <a:close/>
                  <a:moveTo>
                    <a:pt x="96" y="58"/>
                  </a:moveTo>
                  <a:cubicBezTo>
                    <a:pt x="79" y="75"/>
                    <a:pt x="79" y="75"/>
                    <a:pt x="79" y="75"/>
                  </a:cubicBezTo>
                  <a:cubicBezTo>
                    <a:pt x="78" y="75"/>
                    <a:pt x="78" y="75"/>
                    <a:pt x="78" y="75"/>
                  </a:cubicBezTo>
                  <a:cubicBezTo>
                    <a:pt x="78" y="75"/>
                    <a:pt x="78" y="75"/>
                    <a:pt x="78" y="75"/>
                  </a:cubicBezTo>
                  <a:cubicBezTo>
                    <a:pt x="78" y="76"/>
                    <a:pt x="76" y="76"/>
                    <a:pt x="76" y="75"/>
                  </a:cubicBezTo>
                  <a:cubicBezTo>
                    <a:pt x="68" y="67"/>
                    <a:pt x="68" y="67"/>
                    <a:pt x="68" y="67"/>
                  </a:cubicBezTo>
                  <a:cubicBezTo>
                    <a:pt x="67" y="66"/>
                    <a:pt x="67" y="65"/>
                    <a:pt x="68" y="64"/>
                  </a:cubicBezTo>
                  <a:cubicBezTo>
                    <a:pt x="69" y="64"/>
                    <a:pt x="69" y="64"/>
                    <a:pt x="70" y="64"/>
                  </a:cubicBezTo>
                  <a:cubicBezTo>
                    <a:pt x="77" y="71"/>
                    <a:pt x="77" y="71"/>
                    <a:pt x="77" y="71"/>
                  </a:cubicBezTo>
                  <a:cubicBezTo>
                    <a:pt x="93" y="55"/>
                    <a:pt x="93" y="55"/>
                    <a:pt x="93" y="55"/>
                  </a:cubicBezTo>
                  <a:cubicBezTo>
                    <a:pt x="94" y="54"/>
                    <a:pt x="95" y="54"/>
                    <a:pt x="96" y="55"/>
                  </a:cubicBezTo>
                  <a:cubicBezTo>
                    <a:pt x="96" y="56"/>
                    <a:pt x="96" y="57"/>
                    <a:pt x="96" y="58"/>
                  </a:cubicBezTo>
                  <a:close/>
                </a:path>
              </a:pathLst>
            </a:custGeom>
            <a:solidFill>
              <a:srgbClr val="00506F"/>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2" name="TextBox 21"/>
            <p:cNvSpPr txBox="1"/>
            <p:nvPr/>
          </p:nvSpPr>
          <p:spPr>
            <a:xfrm>
              <a:off x="3363424" y="2672193"/>
              <a:ext cx="2403547" cy="89486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Program Managers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686868"/>
                  </a:solidFill>
                  <a:effectLst/>
                  <a:uLnTx/>
                  <a:uFillTx/>
                  <a:latin typeface="Arial"/>
                  <a:ea typeface="+mn-ea"/>
                  <a:cs typeface="+mn-cs"/>
                </a:rPr>
                <a:t>NIEMOpen</a:t>
              </a:r>
              <a:r>
                <a:rPr kumimoji="0" lang="en-US" sz="900" b="0" i="0" u="none" strike="noStrike" kern="1200" cap="none" spc="0" normalizeH="0" baseline="0" noProof="0" dirty="0">
                  <a:ln>
                    <a:noFill/>
                  </a:ln>
                  <a:solidFill>
                    <a:srgbClr val="686868"/>
                  </a:solidFill>
                  <a:effectLst/>
                  <a:uLnTx/>
                  <a:uFillTx/>
                  <a:latin typeface="Arial"/>
                  <a:ea typeface="+mn-ea"/>
                  <a:cs typeface="+mn-cs"/>
                </a:rPr>
                <a:t> can make a job easier by helping teams build exchanges in less time, for less money time.</a:t>
              </a:r>
            </a:p>
          </p:txBody>
        </p:sp>
      </p:grpSp>
      <p:grpSp>
        <p:nvGrpSpPr>
          <p:cNvPr id="27" name="Group 26"/>
          <p:cNvGrpSpPr/>
          <p:nvPr/>
        </p:nvGrpSpPr>
        <p:grpSpPr>
          <a:xfrm>
            <a:off x="7463243" y="2069818"/>
            <a:ext cx="2679172" cy="1523595"/>
            <a:chOff x="5939243" y="2043458"/>
            <a:chExt cx="2679172" cy="1523595"/>
          </a:xfrm>
        </p:grpSpPr>
        <p:sp>
          <p:nvSpPr>
            <p:cNvPr id="9" name="Freeform 57"/>
            <p:cNvSpPr>
              <a:spLocks noChangeAspect="1" noEditPoints="1"/>
            </p:cNvSpPr>
            <p:nvPr/>
          </p:nvSpPr>
          <p:spPr bwMode="auto">
            <a:xfrm>
              <a:off x="6972794" y="2043458"/>
              <a:ext cx="615276" cy="563687"/>
            </a:xfrm>
            <a:custGeom>
              <a:avLst/>
              <a:gdLst>
                <a:gd name="T0" fmla="*/ 3621 w 5796"/>
                <a:gd name="T1" fmla="*/ 3138 h 5310"/>
                <a:gd name="T2" fmla="*/ 2898 w 5796"/>
                <a:gd name="T3" fmla="*/ 3379 h 5310"/>
                <a:gd name="T4" fmla="*/ 967 w 5796"/>
                <a:gd name="T5" fmla="*/ 1931 h 5310"/>
                <a:gd name="T6" fmla="*/ 1931 w 5796"/>
                <a:gd name="T7" fmla="*/ 2413 h 5310"/>
                <a:gd name="T8" fmla="*/ 967 w 5796"/>
                <a:gd name="T9" fmla="*/ 1931 h 5310"/>
                <a:gd name="T10" fmla="*/ 724 w 5796"/>
                <a:gd name="T11" fmla="*/ 3620 h 5310"/>
                <a:gd name="T12" fmla="*/ 967 w 5796"/>
                <a:gd name="T13" fmla="*/ 4587 h 5310"/>
                <a:gd name="T14" fmla="*/ 1208 w 5796"/>
                <a:gd name="T15" fmla="*/ 3620 h 5310"/>
                <a:gd name="T16" fmla="*/ 2172 w 5796"/>
                <a:gd name="T17" fmla="*/ 3379 h 5310"/>
                <a:gd name="T18" fmla="*/ 967 w 5796"/>
                <a:gd name="T19" fmla="*/ 2654 h 5310"/>
                <a:gd name="T20" fmla="*/ 2172 w 5796"/>
                <a:gd name="T21" fmla="*/ 1931 h 5310"/>
                <a:gd name="T22" fmla="*/ 3380 w 5796"/>
                <a:gd name="T23" fmla="*/ 2897 h 5310"/>
                <a:gd name="T24" fmla="*/ 2657 w 5796"/>
                <a:gd name="T25" fmla="*/ 3620 h 5310"/>
                <a:gd name="T26" fmla="*/ 3621 w 5796"/>
                <a:gd name="T27" fmla="*/ 4344 h 5310"/>
                <a:gd name="T28" fmla="*/ 1690 w 5796"/>
                <a:gd name="T29" fmla="*/ 4587 h 5310"/>
                <a:gd name="T30" fmla="*/ 3863 w 5796"/>
                <a:gd name="T31" fmla="*/ 2897 h 5310"/>
                <a:gd name="T32" fmla="*/ 3621 w 5796"/>
                <a:gd name="T33" fmla="*/ 1689 h 5310"/>
                <a:gd name="T34" fmla="*/ 0 w 5796"/>
                <a:gd name="T35" fmla="*/ 964 h 5310"/>
                <a:gd name="T36" fmla="*/ 4588 w 5796"/>
                <a:gd name="T37" fmla="*/ 3861 h 5310"/>
                <a:gd name="T38" fmla="*/ 4914 w 5796"/>
                <a:gd name="T39" fmla="*/ 3867 h 5310"/>
                <a:gd name="T40" fmla="*/ 5074 w 5796"/>
                <a:gd name="T41" fmla="*/ 3904 h 5310"/>
                <a:gd name="T42" fmla="*/ 5218 w 5796"/>
                <a:gd name="T43" fmla="*/ 3974 h 5310"/>
                <a:gd name="T44" fmla="*/ 5341 w 5796"/>
                <a:gd name="T45" fmla="*/ 4074 h 5310"/>
                <a:gd name="T46" fmla="*/ 5440 w 5796"/>
                <a:gd name="T47" fmla="*/ 4198 h 5310"/>
                <a:gd name="T48" fmla="*/ 5510 w 5796"/>
                <a:gd name="T49" fmla="*/ 4342 h 5310"/>
                <a:gd name="T50" fmla="*/ 5549 w 5796"/>
                <a:gd name="T51" fmla="*/ 4502 h 5310"/>
                <a:gd name="T52" fmla="*/ 5549 w 5796"/>
                <a:gd name="T53" fmla="*/ 4671 h 5310"/>
                <a:gd name="T54" fmla="*/ 5510 w 5796"/>
                <a:gd name="T55" fmla="*/ 4829 h 5310"/>
                <a:gd name="T56" fmla="*/ 5440 w 5796"/>
                <a:gd name="T57" fmla="*/ 4974 h 5310"/>
                <a:gd name="T58" fmla="*/ 5341 w 5796"/>
                <a:gd name="T59" fmla="*/ 5099 h 5310"/>
                <a:gd name="T60" fmla="*/ 5218 w 5796"/>
                <a:gd name="T61" fmla="*/ 5197 h 5310"/>
                <a:gd name="T62" fmla="*/ 5074 w 5796"/>
                <a:gd name="T63" fmla="*/ 5268 h 5310"/>
                <a:gd name="T64" fmla="*/ 4914 w 5796"/>
                <a:gd name="T65" fmla="*/ 5305 h 5310"/>
                <a:gd name="T66" fmla="*/ 0 w 5796"/>
                <a:gd name="T67" fmla="*/ 5310 h 5310"/>
                <a:gd name="T68" fmla="*/ 4829 w 5796"/>
                <a:gd name="T69" fmla="*/ 0 h 5310"/>
                <a:gd name="T70" fmla="*/ 5025 w 5796"/>
                <a:gd name="T71" fmla="*/ 19 h 5310"/>
                <a:gd name="T72" fmla="*/ 5206 w 5796"/>
                <a:gd name="T73" fmla="*/ 75 h 5310"/>
                <a:gd name="T74" fmla="*/ 5370 w 5796"/>
                <a:gd name="T75" fmla="*/ 163 h 5310"/>
                <a:gd name="T76" fmla="*/ 5512 w 5796"/>
                <a:gd name="T77" fmla="*/ 281 h 5310"/>
                <a:gd name="T78" fmla="*/ 5630 w 5796"/>
                <a:gd name="T79" fmla="*/ 426 h 5310"/>
                <a:gd name="T80" fmla="*/ 5720 w 5796"/>
                <a:gd name="T81" fmla="*/ 589 h 5310"/>
                <a:gd name="T82" fmla="*/ 5775 w 5796"/>
                <a:gd name="T83" fmla="*/ 771 h 5310"/>
                <a:gd name="T84" fmla="*/ 5796 w 5796"/>
                <a:gd name="T85" fmla="*/ 964 h 5310"/>
                <a:gd name="T86" fmla="*/ 5768 w 5796"/>
                <a:gd name="T87" fmla="*/ 4256 h 5310"/>
                <a:gd name="T88" fmla="*/ 5688 w 5796"/>
                <a:gd name="T89" fmla="*/ 4085 h 5310"/>
                <a:gd name="T90" fmla="*/ 5581 w 5796"/>
                <a:gd name="T91" fmla="*/ 3934 h 5310"/>
                <a:gd name="T92" fmla="*/ 5447 w 5796"/>
                <a:gd name="T93" fmla="*/ 3805 h 5310"/>
                <a:gd name="T94" fmla="*/ 5292 w 5796"/>
                <a:gd name="T95" fmla="*/ 3703 h 5310"/>
                <a:gd name="T96" fmla="*/ 5118 w 5796"/>
                <a:gd name="T97" fmla="*/ 3633 h 5310"/>
                <a:gd name="T98" fmla="*/ 4928 w 5796"/>
                <a:gd name="T99" fmla="*/ 3596 h 5310"/>
                <a:gd name="T100" fmla="*/ 4829 w 5796"/>
                <a:gd name="T101" fmla="*/ 0 h 5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96" h="5310">
                  <a:moveTo>
                    <a:pt x="2898" y="3138"/>
                  </a:moveTo>
                  <a:lnTo>
                    <a:pt x="3621" y="3138"/>
                  </a:lnTo>
                  <a:lnTo>
                    <a:pt x="3621" y="3379"/>
                  </a:lnTo>
                  <a:lnTo>
                    <a:pt x="2898" y="3379"/>
                  </a:lnTo>
                  <a:lnTo>
                    <a:pt x="2898" y="3138"/>
                  </a:lnTo>
                  <a:close/>
                  <a:moveTo>
                    <a:pt x="967" y="1931"/>
                  </a:moveTo>
                  <a:lnTo>
                    <a:pt x="1931" y="1931"/>
                  </a:lnTo>
                  <a:lnTo>
                    <a:pt x="1931" y="2413"/>
                  </a:lnTo>
                  <a:lnTo>
                    <a:pt x="967" y="2413"/>
                  </a:lnTo>
                  <a:lnTo>
                    <a:pt x="967" y="1931"/>
                  </a:lnTo>
                  <a:close/>
                  <a:moveTo>
                    <a:pt x="724" y="1689"/>
                  </a:moveTo>
                  <a:lnTo>
                    <a:pt x="724" y="3620"/>
                  </a:lnTo>
                  <a:lnTo>
                    <a:pt x="967" y="3620"/>
                  </a:lnTo>
                  <a:lnTo>
                    <a:pt x="967" y="4587"/>
                  </a:lnTo>
                  <a:lnTo>
                    <a:pt x="1208" y="4587"/>
                  </a:lnTo>
                  <a:lnTo>
                    <a:pt x="1208" y="3620"/>
                  </a:lnTo>
                  <a:lnTo>
                    <a:pt x="2172" y="3620"/>
                  </a:lnTo>
                  <a:lnTo>
                    <a:pt x="2172" y="3379"/>
                  </a:lnTo>
                  <a:lnTo>
                    <a:pt x="967" y="3379"/>
                  </a:lnTo>
                  <a:lnTo>
                    <a:pt x="967" y="2654"/>
                  </a:lnTo>
                  <a:lnTo>
                    <a:pt x="2172" y="2654"/>
                  </a:lnTo>
                  <a:lnTo>
                    <a:pt x="2172" y="1931"/>
                  </a:lnTo>
                  <a:lnTo>
                    <a:pt x="3380" y="1931"/>
                  </a:lnTo>
                  <a:lnTo>
                    <a:pt x="3380" y="2897"/>
                  </a:lnTo>
                  <a:lnTo>
                    <a:pt x="2657" y="2897"/>
                  </a:lnTo>
                  <a:lnTo>
                    <a:pt x="2657" y="3620"/>
                  </a:lnTo>
                  <a:lnTo>
                    <a:pt x="3621" y="3620"/>
                  </a:lnTo>
                  <a:lnTo>
                    <a:pt x="3621" y="4344"/>
                  </a:lnTo>
                  <a:lnTo>
                    <a:pt x="1690" y="4344"/>
                  </a:lnTo>
                  <a:lnTo>
                    <a:pt x="1690" y="4587"/>
                  </a:lnTo>
                  <a:lnTo>
                    <a:pt x="3863" y="4587"/>
                  </a:lnTo>
                  <a:lnTo>
                    <a:pt x="3863" y="2897"/>
                  </a:lnTo>
                  <a:lnTo>
                    <a:pt x="3621" y="2897"/>
                  </a:lnTo>
                  <a:lnTo>
                    <a:pt x="3621" y="1689"/>
                  </a:lnTo>
                  <a:lnTo>
                    <a:pt x="724" y="1689"/>
                  </a:lnTo>
                  <a:close/>
                  <a:moveTo>
                    <a:pt x="0" y="964"/>
                  </a:moveTo>
                  <a:lnTo>
                    <a:pt x="4588" y="964"/>
                  </a:lnTo>
                  <a:lnTo>
                    <a:pt x="4588" y="3861"/>
                  </a:lnTo>
                  <a:lnTo>
                    <a:pt x="4829" y="3861"/>
                  </a:lnTo>
                  <a:lnTo>
                    <a:pt x="4914" y="3867"/>
                  </a:lnTo>
                  <a:lnTo>
                    <a:pt x="4995" y="3881"/>
                  </a:lnTo>
                  <a:lnTo>
                    <a:pt x="5074" y="3904"/>
                  </a:lnTo>
                  <a:lnTo>
                    <a:pt x="5148" y="3935"/>
                  </a:lnTo>
                  <a:lnTo>
                    <a:pt x="5218" y="3974"/>
                  </a:lnTo>
                  <a:lnTo>
                    <a:pt x="5282" y="4022"/>
                  </a:lnTo>
                  <a:lnTo>
                    <a:pt x="5341" y="4074"/>
                  </a:lnTo>
                  <a:lnTo>
                    <a:pt x="5394" y="4132"/>
                  </a:lnTo>
                  <a:lnTo>
                    <a:pt x="5440" y="4198"/>
                  </a:lnTo>
                  <a:lnTo>
                    <a:pt x="5481" y="4268"/>
                  </a:lnTo>
                  <a:lnTo>
                    <a:pt x="5510" y="4342"/>
                  </a:lnTo>
                  <a:lnTo>
                    <a:pt x="5535" y="4419"/>
                  </a:lnTo>
                  <a:lnTo>
                    <a:pt x="5549" y="4502"/>
                  </a:lnTo>
                  <a:lnTo>
                    <a:pt x="5553" y="4587"/>
                  </a:lnTo>
                  <a:lnTo>
                    <a:pt x="5549" y="4671"/>
                  </a:lnTo>
                  <a:lnTo>
                    <a:pt x="5535" y="4752"/>
                  </a:lnTo>
                  <a:lnTo>
                    <a:pt x="5510" y="4829"/>
                  </a:lnTo>
                  <a:lnTo>
                    <a:pt x="5481" y="4905"/>
                  </a:lnTo>
                  <a:lnTo>
                    <a:pt x="5440" y="4974"/>
                  </a:lnTo>
                  <a:lnTo>
                    <a:pt x="5394" y="5039"/>
                  </a:lnTo>
                  <a:lnTo>
                    <a:pt x="5341" y="5099"/>
                  </a:lnTo>
                  <a:lnTo>
                    <a:pt x="5282" y="5152"/>
                  </a:lnTo>
                  <a:lnTo>
                    <a:pt x="5218" y="5197"/>
                  </a:lnTo>
                  <a:lnTo>
                    <a:pt x="5148" y="5236"/>
                  </a:lnTo>
                  <a:lnTo>
                    <a:pt x="5074" y="5268"/>
                  </a:lnTo>
                  <a:lnTo>
                    <a:pt x="4995" y="5291"/>
                  </a:lnTo>
                  <a:lnTo>
                    <a:pt x="4914" y="5305"/>
                  </a:lnTo>
                  <a:lnTo>
                    <a:pt x="4829" y="5310"/>
                  </a:lnTo>
                  <a:lnTo>
                    <a:pt x="0" y="5310"/>
                  </a:lnTo>
                  <a:lnTo>
                    <a:pt x="0" y="964"/>
                  </a:lnTo>
                  <a:close/>
                  <a:moveTo>
                    <a:pt x="4829" y="0"/>
                  </a:moveTo>
                  <a:lnTo>
                    <a:pt x="4928" y="5"/>
                  </a:lnTo>
                  <a:lnTo>
                    <a:pt x="5025" y="19"/>
                  </a:lnTo>
                  <a:lnTo>
                    <a:pt x="5116" y="42"/>
                  </a:lnTo>
                  <a:lnTo>
                    <a:pt x="5206" y="75"/>
                  </a:lnTo>
                  <a:lnTo>
                    <a:pt x="5289" y="116"/>
                  </a:lnTo>
                  <a:lnTo>
                    <a:pt x="5370" y="163"/>
                  </a:lnTo>
                  <a:lnTo>
                    <a:pt x="5444" y="220"/>
                  </a:lnTo>
                  <a:lnTo>
                    <a:pt x="5512" y="281"/>
                  </a:lnTo>
                  <a:lnTo>
                    <a:pt x="5574" y="350"/>
                  </a:lnTo>
                  <a:lnTo>
                    <a:pt x="5630" y="426"/>
                  </a:lnTo>
                  <a:lnTo>
                    <a:pt x="5678" y="505"/>
                  </a:lnTo>
                  <a:lnTo>
                    <a:pt x="5720" y="589"/>
                  </a:lnTo>
                  <a:lnTo>
                    <a:pt x="5752" y="677"/>
                  </a:lnTo>
                  <a:lnTo>
                    <a:pt x="5775" y="771"/>
                  </a:lnTo>
                  <a:lnTo>
                    <a:pt x="5790" y="866"/>
                  </a:lnTo>
                  <a:lnTo>
                    <a:pt x="5796" y="964"/>
                  </a:lnTo>
                  <a:lnTo>
                    <a:pt x="5796" y="4347"/>
                  </a:lnTo>
                  <a:lnTo>
                    <a:pt x="5768" y="4256"/>
                  </a:lnTo>
                  <a:lnTo>
                    <a:pt x="5732" y="4168"/>
                  </a:lnTo>
                  <a:lnTo>
                    <a:pt x="5688" y="4085"/>
                  </a:lnTo>
                  <a:lnTo>
                    <a:pt x="5639" y="4008"/>
                  </a:lnTo>
                  <a:lnTo>
                    <a:pt x="5581" y="3934"/>
                  </a:lnTo>
                  <a:lnTo>
                    <a:pt x="5518" y="3867"/>
                  </a:lnTo>
                  <a:lnTo>
                    <a:pt x="5447" y="3805"/>
                  </a:lnTo>
                  <a:lnTo>
                    <a:pt x="5371" y="3751"/>
                  </a:lnTo>
                  <a:lnTo>
                    <a:pt x="5292" y="3703"/>
                  </a:lnTo>
                  <a:lnTo>
                    <a:pt x="5206" y="3664"/>
                  </a:lnTo>
                  <a:lnTo>
                    <a:pt x="5118" y="3633"/>
                  </a:lnTo>
                  <a:lnTo>
                    <a:pt x="5025" y="3610"/>
                  </a:lnTo>
                  <a:lnTo>
                    <a:pt x="4928" y="3596"/>
                  </a:lnTo>
                  <a:lnTo>
                    <a:pt x="4829" y="3590"/>
                  </a:lnTo>
                  <a:lnTo>
                    <a:pt x="4829" y="0"/>
                  </a:lnTo>
                  <a:close/>
                </a:path>
              </a:pathLst>
            </a:custGeom>
            <a:solidFill>
              <a:srgbClr val="0050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TextBox 22"/>
            <p:cNvSpPr txBox="1"/>
            <p:nvPr/>
          </p:nvSpPr>
          <p:spPr>
            <a:xfrm>
              <a:off x="5939243" y="2672193"/>
              <a:ext cx="2679172" cy="89486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Architects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686868"/>
                  </a:solidFill>
                  <a:effectLst/>
                  <a:uLnTx/>
                  <a:uFillTx/>
                  <a:latin typeface="Arial"/>
                  <a:ea typeface="+mn-ea"/>
                  <a:cs typeface="+mn-cs"/>
                </a:rPr>
                <a:t>NIEMOpen</a:t>
              </a:r>
              <a:r>
                <a:rPr kumimoji="0" lang="en-US" sz="900" b="0" i="0" u="none" strike="noStrike" kern="1200" cap="none" spc="0" normalizeH="0" baseline="0" noProof="0" dirty="0">
                  <a:ln>
                    <a:noFill/>
                  </a:ln>
                  <a:solidFill>
                    <a:srgbClr val="686868"/>
                  </a:solidFill>
                  <a:effectLst/>
                  <a:uLnTx/>
                  <a:uFillTx/>
                  <a:latin typeface="Arial"/>
                  <a:ea typeface="+mn-ea"/>
                  <a:cs typeface="+mn-cs"/>
                </a:rPr>
                <a:t> offers a better way to exchange data and is adaptable; it can be modified or new capabilities added to an existing exchange.</a:t>
              </a:r>
            </a:p>
          </p:txBody>
        </p:sp>
      </p:grpSp>
      <p:grpSp>
        <p:nvGrpSpPr>
          <p:cNvPr id="28" name="Group 27"/>
          <p:cNvGrpSpPr/>
          <p:nvPr/>
        </p:nvGrpSpPr>
        <p:grpSpPr>
          <a:xfrm>
            <a:off x="2126358" y="4787910"/>
            <a:ext cx="2403547" cy="1275604"/>
            <a:chOff x="602357" y="4377622"/>
            <a:chExt cx="2403547" cy="1275604"/>
          </a:xfrm>
        </p:grpSpPr>
        <p:sp>
          <p:nvSpPr>
            <p:cNvPr id="10" name="Freeform 54"/>
            <p:cNvSpPr>
              <a:spLocks noChangeAspect="1" noEditPoints="1"/>
            </p:cNvSpPr>
            <p:nvPr/>
          </p:nvSpPr>
          <p:spPr bwMode="auto">
            <a:xfrm>
              <a:off x="1460427" y="4377622"/>
              <a:ext cx="696390" cy="497146"/>
            </a:xfrm>
            <a:custGeom>
              <a:avLst/>
              <a:gdLst>
                <a:gd name="T0" fmla="*/ 560 w 588"/>
                <a:gd name="T1" fmla="*/ 233 h 408"/>
                <a:gd name="T2" fmla="*/ 560 w 588"/>
                <a:gd name="T3" fmla="*/ 257 h 408"/>
                <a:gd name="T4" fmla="*/ 560 w 588"/>
                <a:gd name="T5" fmla="*/ 233 h 408"/>
                <a:gd name="T6" fmla="*/ 560 w 588"/>
                <a:gd name="T7" fmla="*/ 324 h 408"/>
                <a:gd name="T8" fmla="*/ 560 w 588"/>
                <a:gd name="T9" fmla="*/ 348 h 408"/>
                <a:gd name="T10" fmla="*/ 560 w 588"/>
                <a:gd name="T11" fmla="*/ 324 h 408"/>
                <a:gd name="T12" fmla="*/ 27 w 588"/>
                <a:gd name="T13" fmla="*/ 348 h 408"/>
                <a:gd name="T14" fmla="*/ 27 w 588"/>
                <a:gd name="T15" fmla="*/ 324 h 408"/>
                <a:gd name="T16" fmla="*/ 27 w 588"/>
                <a:gd name="T17" fmla="*/ 348 h 408"/>
                <a:gd name="T18" fmla="*/ 27 w 588"/>
                <a:gd name="T19" fmla="*/ 257 h 408"/>
                <a:gd name="T20" fmla="*/ 27 w 588"/>
                <a:gd name="T21" fmla="*/ 233 h 408"/>
                <a:gd name="T22" fmla="*/ 27 w 588"/>
                <a:gd name="T23" fmla="*/ 257 h 408"/>
                <a:gd name="T24" fmla="*/ 27 w 588"/>
                <a:gd name="T25" fmla="*/ 166 h 408"/>
                <a:gd name="T26" fmla="*/ 27 w 588"/>
                <a:gd name="T27" fmla="*/ 141 h 408"/>
                <a:gd name="T28" fmla="*/ 27 w 588"/>
                <a:gd name="T29" fmla="*/ 166 h 408"/>
                <a:gd name="T30" fmla="*/ 27 w 588"/>
                <a:gd name="T31" fmla="*/ 75 h 408"/>
                <a:gd name="T32" fmla="*/ 27 w 588"/>
                <a:gd name="T33" fmla="*/ 50 h 408"/>
                <a:gd name="T34" fmla="*/ 27 w 588"/>
                <a:gd name="T35" fmla="*/ 75 h 408"/>
                <a:gd name="T36" fmla="*/ 560 w 588"/>
                <a:gd name="T37" fmla="*/ 50 h 408"/>
                <a:gd name="T38" fmla="*/ 560 w 588"/>
                <a:gd name="T39" fmla="*/ 75 h 408"/>
                <a:gd name="T40" fmla="*/ 560 w 588"/>
                <a:gd name="T41" fmla="*/ 50 h 408"/>
                <a:gd name="T42" fmla="*/ 560 w 588"/>
                <a:gd name="T43" fmla="*/ 141 h 408"/>
                <a:gd name="T44" fmla="*/ 560 w 588"/>
                <a:gd name="T45" fmla="*/ 166 h 408"/>
                <a:gd name="T46" fmla="*/ 560 w 588"/>
                <a:gd name="T47" fmla="*/ 141 h 408"/>
                <a:gd name="T48" fmla="*/ 535 w 588"/>
                <a:gd name="T49" fmla="*/ 166 h 408"/>
                <a:gd name="T50" fmla="*/ 588 w 588"/>
                <a:gd name="T51" fmla="*/ 154 h 408"/>
                <a:gd name="T52" fmla="*/ 535 w 588"/>
                <a:gd name="T53" fmla="*/ 141 h 408"/>
                <a:gd name="T54" fmla="*/ 501 w 588"/>
                <a:gd name="T55" fmla="*/ 75 h 408"/>
                <a:gd name="T56" fmla="*/ 560 w 588"/>
                <a:gd name="T57" fmla="*/ 90 h 408"/>
                <a:gd name="T58" fmla="*/ 560 w 588"/>
                <a:gd name="T59" fmla="*/ 35 h 408"/>
                <a:gd name="T60" fmla="*/ 501 w 588"/>
                <a:gd name="T61" fmla="*/ 50 h 408"/>
                <a:gd name="T62" fmla="*/ 450 w 588"/>
                <a:gd name="T63" fmla="*/ 0 h 408"/>
                <a:gd name="T64" fmla="*/ 86 w 588"/>
                <a:gd name="T65" fmla="*/ 50 h 408"/>
                <a:gd name="T66" fmla="*/ 52 w 588"/>
                <a:gd name="T67" fmla="*/ 50 h 408"/>
                <a:gd name="T68" fmla="*/ 0 w 588"/>
                <a:gd name="T69" fmla="*/ 62 h 408"/>
                <a:gd name="T70" fmla="*/ 52 w 588"/>
                <a:gd name="T71" fmla="*/ 75 h 408"/>
                <a:gd name="T72" fmla="*/ 86 w 588"/>
                <a:gd name="T73" fmla="*/ 141 h 408"/>
                <a:gd name="T74" fmla="*/ 27 w 588"/>
                <a:gd name="T75" fmla="*/ 126 h 408"/>
                <a:gd name="T76" fmla="*/ 27 w 588"/>
                <a:gd name="T77" fmla="*/ 181 h 408"/>
                <a:gd name="T78" fmla="*/ 86 w 588"/>
                <a:gd name="T79" fmla="*/ 166 h 408"/>
                <a:gd name="T80" fmla="*/ 52 w 588"/>
                <a:gd name="T81" fmla="*/ 232 h 408"/>
                <a:gd name="T82" fmla="*/ 0 w 588"/>
                <a:gd name="T83" fmla="*/ 245 h 408"/>
                <a:gd name="T84" fmla="*/ 52 w 588"/>
                <a:gd name="T85" fmla="*/ 257 h 408"/>
                <a:gd name="T86" fmla="*/ 86 w 588"/>
                <a:gd name="T87" fmla="*/ 323 h 408"/>
                <a:gd name="T88" fmla="*/ 27 w 588"/>
                <a:gd name="T89" fmla="*/ 308 h 408"/>
                <a:gd name="T90" fmla="*/ 27 w 588"/>
                <a:gd name="T91" fmla="*/ 364 h 408"/>
                <a:gd name="T92" fmla="*/ 86 w 588"/>
                <a:gd name="T93" fmla="*/ 348 h 408"/>
                <a:gd name="T94" fmla="*/ 91 w 588"/>
                <a:gd name="T95" fmla="*/ 381 h 408"/>
                <a:gd name="T96" fmla="*/ 218 w 588"/>
                <a:gd name="T97" fmla="*/ 148 h 408"/>
                <a:gd name="T98" fmla="*/ 350 w 588"/>
                <a:gd name="T99" fmla="*/ 130 h 408"/>
                <a:gd name="T100" fmla="*/ 368 w 588"/>
                <a:gd name="T101" fmla="*/ 260 h 408"/>
                <a:gd name="T102" fmla="*/ 244 w 588"/>
                <a:gd name="T103" fmla="*/ 278 h 408"/>
                <a:gd name="T104" fmla="*/ 136 w 588"/>
                <a:gd name="T105" fmla="*/ 408 h 408"/>
                <a:gd name="T106" fmla="*/ 501 w 588"/>
                <a:gd name="T107" fmla="*/ 358 h 408"/>
                <a:gd name="T108" fmla="*/ 535 w 588"/>
                <a:gd name="T109" fmla="*/ 348 h 408"/>
                <a:gd name="T110" fmla="*/ 588 w 588"/>
                <a:gd name="T111" fmla="*/ 336 h 408"/>
                <a:gd name="T112" fmla="*/ 535 w 588"/>
                <a:gd name="T113" fmla="*/ 323 h 408"/>
                <a:gd name="T114" fmla="*/ 501 w 588"/>
                <a:gd name="T115" fmla="*/ 257 h 408"/>
                <a:gd name="T116" fmla="*/ 560 w 588"/>
                <a:gd name="T117" fmla="*/ 273 h 408"/>
                <a:gd name="T118" fmla="*/ 560 w 588"/>
                <a:gd name="T119" fmla="*/ 217 h 408"/>
                <a:gd name="T120" fmla="*/ 501 w 588"/>
                <a:gd name="T121" fmla="*/ 232 h 408"/>
                <a:gd name="T122" fmla="*/ 535 w 588"/>
                <a:gd name="T123" fmla="*/ 16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88" h="408">
                  <a:moveTo>
                    <a:pt x="560" y="233"/>
                  </a:moveTo>
                  <a:lnTo>
                    <a:pt x="560" y="233"/>
                  </a:lnTo>
                  <a:cubicBezTo>
                    <a:pt x="567" y="233"/>
                    <a:pt x="572" y="238"/>
                    <a:pt x="572" y="245"/>
                  </a:cubicBezTo>
                  <a:cubicBezTo>
                    <a:pt x="572" y="252"/>
                    <a:pt x="567" y="257"/>
                    <a:pt x="560" y="257"/>
                  </a:cubicBezTo>
                  <a:cubicBezTo>
                    <a:pt x="553" y="257"/>
                    <a:pt x="548" y="252"/>
                    <a:pt x="548" y="245"/>
                  </a:cubicBezTo>
                  <a:cubicBezTo>
                    <a:pt x="548" y="238"/>
                    <a:pt x="553" y="233"/>
                    <a:pt x="560" y="233"/>
                  </a:cubicBezTo>
                  <a:close/>
                  <a:moveTo>
                    <a:pt x="560" y="324"/>
                  </a:moveTo>
                  <a:lnTo>
                    <a:pt x="560" y="324"/>
                  </a:lnTo>
                  <a:cubicBezTo>
                    <a:pt x="567" y="324"/>
                    <a:pt x="572" y="329"/>
                    <a:pt x="572" y="336"/>
                  </a:cubicBezTo>
                  <a:cubicBezTo>
                    <a:pt x="572" y="343"/>
                    <a:pt x="567" y="348"/>
                    <a:pt x="560" y="348"/>
                  </a:cubicBezTo>
                  <a:cubicBezTo>
                    <a:pt x="553" y="348"/>
                    <a:pt x="548" y="343"/>
                    <a:pt x="548" y="336"/>
                  </a:cubicBezTo>
                  <a:cubicBezTo>
                    <a:pt x="548" y="329"/>
                    <a:pt x="553" y="324"/>
                    <a:pt x="560" y="324"/>
                  </a:cubicBezTo>
                  <a:close/>
                  <a:moveTo>
                    <a:pt x="27" y="348"/>
                  </a:moveTo>
                  <a:lnTo>
                    <a:pt x="27" y="348"/>
                  </a:lnTo>
                  <a:cubicBezTo>
                    <a:pt x="20" y="348"/>
                    <a:pt x="15" y="343"/>
                    <a:pt x="15" y="336"/>
                  </a:cubicBezTo>
                  <a:cubicBezTo>
                    <a:pt x="15" y="329"/>
                    <a:pt x="20" y="324"/>
                    <a:pt x="27" y="324"/>
                  </a:cubicBezTo>
                  <a:cubicBezTo>
                    <a:pt x="34" y="324"/>
                    <a:pt x="39" y="329"/>
                    <a:pt x="39" y="336"/>
                  </a:cubicBezTo>
                  <a:cubicBezTo>
                    <a:pt x="39" y="343"/>
                    <a:pt x="34" y="348"/>
                    <a:pt x="27" y="348"/>
                  </a:cubicBezTo>
                  <a:close/>
                  <a:moveTo>
                    <a:pt x="27" y="257"/>
                  </a:moveTo>
                  <a:lnTo>
                    <a:pt x="27" y="257"/>
                  </a:lnTo>
                  <a:cubicBezTo>
                    <a:pt x="20" y="257"/>
                    <a:pt x="15" y="252"/>
                    <a:pt x="15" y="245"/>
                  </a:cubicBezTo>
                  <a:cubicBezTo>
                    <a:pt x="15" y="238"/>
                    <a:pt x="20" y="233"/>
                    <a:pt x="27" y="233"/>
                  </a:cubicBezTo>
                  <a:cubicBezTo>
                    <a:pt x="34" y="233"/>
                    <a:pt x="39" y="238"/>
                    <a:pt x="39" y="245"/>
                  </a:cubicBezTo>
                  <a:cubicBezTo>
                    <a:pt x="39" y="252"/>
                    <a:pt x="34" y="257"/>
                    <a:pt x="27" y="257"/>
                  </a:cubicBezTo>
                  <a:close/>
                  <a:moveTo>
                    <a:pt x="27" y="166"/>
                  </a:moveTo>
                  <a:lnTo>
                    <a:pt x="27" y="166"/>
                  </a:lnTo>
                  <a:cubicBezTo>
                    <a:pt x="20" y="166"/>
                    <a:pt x="15" y="160"/>
                    <a:pt x="15" y="154"/>
                  </a:cubicBezTo>
                  <a:cubicBezTo>
                    <a:pt x="15" y="147"/>
                    <a:pt x="20" y="141"/>
                    <a:pt x="27" y="141"/>
                  </a:cubicBezTo>
                  <a:cubicBezTo>
                    <a:pt x="34" y="141"/>
                    <a:pt x="39" y="147"/>
                    <a:pt x="39" y="154"/>
                  </a:cubicBezTo>
                  <a:cubicBezTo>
                    <a:pt x="39" y="160"/>
                    <a:pt x="34" y="166"/>
                    <a:pt x="27" y="166"/>
                  </a:cubicBezTo>
                  <a:close/>
                  <a:moveTo>
                    <a:pt x="27" y="75"/>
                  </a:moveTo>
                  <a:lnTo>
                    <a:pt x="27" y="75"/>
                  </a:lnTo>
                  <a:cubicBezTo>
                    <a:pt x="20" y="75"/>
                    <a:pt x="15" y="69"/>
                    <a:pt x="15" y="62"/>
                  </a:cubicBezTo>
                  <a:cubicBezTo>
                    <a:pt x="15" y="56"/>
                    <a:pt x="20" y="50"/>
                    <a:pt x="27" y="50"/>
                  </a:cubicBezTo>
                  <a:cubicBezTo>
                    <a:pt x="34" y="50"/>
                    <a:pt x="39" y="56"/>
                    <a:pt x="39" y="62"/>
                  </a:cubicBezTo>
                  <a:cubicBezTo>
                    <a:pt x="39" y="69"/>
                    <a:pt x="34" y="75"/>
                    <a:pt x="27" y="75"/>
                  </a:cubicBezTo>
                  <a:close/>
                  <a:moveTo>
                    <a:pt x="560" y="50"/>
                  </a:moveTo>
                  <a:lnTo>
                    <a:pt x="560" y="50"/>
                  </a:lnTo>
                  <a:cubicBezTo>
                    <a:pt x="567" y="50"/>
                    <a:pt x="572" y="56"/>
                    <a:pt x="572" y="62"/>
                  </a:cubicBezTo>
                  <a:cubicBezTo>
                    <a:pt x="572" y="69"/>
                    <a:pt x="567" y="75"/>
                    <a:pt x="560" y="75"/>
                  </a:cubicBezTo>
                  <a:cubicBezTo>
                    <a:pt x="553" y="75"/>
                    <a:pt x="548" y="69"/>
                    <a:pt x="548" y="62"/>
                  </a:cubicBezTo>
                  <a:cubicBezTo>
                    <a:pt x="548" y="56"/>
                    <a:pt x="553" y="50"/>
                    <a:pt x="560" y="50"/>
                  </a:cubicBezTo>
                  <a:close/>
                  <a:moveTo>
                    <a:pt x="560" y="141"/>
                  </a:moveTo>
                  <a:lnTo>
                    <a:pt x="560" y="141"/>
                  </a:lnTo>
                  <a:cubicBezTo>
                    <a:pt x="567" y="141"/>
                    <a:pt x="572" y="147"/>
                    <a:pt x="572" y="154"/>
                  </a:cubicBezTo>
                  <a:cubicBezTo>
                    <a:pt x="572" y="160"/>
                    <a:pt x="567" y="166"/>
                    <a:pt x="560" y="166"/>
                  </a:cubicBezTo>
                  <a:cubicBezTo>
                    <a:pt x="553" y="166"/>
                    <a:pt x="548" y="160"/>
                    <a:pt x="548" y="154"/>
                  </a:cubicBezTo>
                  <a:cubicBezTo>
                    <a:pt x="548" y="147"/>
                    <a:pt x="553" y="141"/>
                    <a:pt x="560" y="141"/>
                  </a:cubicBezTo>
                  <a:close/>
                  <a:moveTo>
                    <a:pt x="535" y="166"/>
                  </a:moveTo>
                  <a:lnTo>
                    <a:pt x="535" y="166"/>
                  </a:lnTo>
                  <a:cubicBezTo>
                    <a:pt x="540" y="175"/>
                    <a:pt x="549" y="181"/>
                    <a:pt x="560" y="181"/>
                  </a:cubicBezTo>
                  <a:cubicBezTo>
                    <a:pt x="575" y="181"/>
                    <a:pt x="588" y="169"/>
                    <a:pt x="588" y="154"/>
                  </a:cubicBezTo>
                  <a:cubicBezTo>
                    <a:pt x="588" y="138"/>
                    <a:pt x="575" y="126"/>
                    <a:pt x="560" y="126"/>
                  </a:cubicBezTo>
                  <a:cubicBezTo>
                    <a:pt x="549" y="126"/>
                    <a:pt x="540" y="132"/>
                    <a:pt x="535" y="141"/>
                  </a:cubicBezTo>
                  <a:lnTo>
                    <a:pt x="501" y="141"/>
                  </a:lnTo>
                  <a:lnTo>
                    <a:pt x="501" y="75"/>
                  </a:lnTo>
                  <a:lnTo>
                    <a:pt x="535" y="75"/>
                  </a:lnTo>
                  <a:cubicBezTo>
                    <a:pt x="540" y="84"/>
                    <a:pt x="549" y="90"/>
                    <a:pt x="560" y="90"/>
                  </a:cubicBezTo>
                  <a:cubicBezTo>
                    <a:pt x="575" y="90"/>
                    <a:pt x="588" y="78"/>
                    <a:pt x="588" y="62"/>
                  </a:cubicBezTo>
                  <a:cubicBezTo>
                    <a:pt x="588" y="47"/>
                    <a:pt x="575" y="35"/>
                    <a:pt x="560" y="35"/>
                  </a:cubicBezTo>
                  <a:cubicBezTo>
                    <a:pt x="549" y="35"/>
                    <a:pt x="540" y="41"/>
                    <a:pt x="535" y="50"/>
                  </a:cubicBezTo>
                  <a:lnTo>
                    <a:pt x="501" y="50"/>
                  </a:lnTo>
                  <a:lnTo>
                    <a:pt x="501" y="50"/>
                  </a:lnTo>
                  <a:cubicBezTo>
                    <a:pt x="501" y="22"/>
                    <a:pt x="478" y="0"/>
                    <a:pt x="450" y="0"/>
                  </a:cubicBezTo>
                  <a:lnTo>
                    <a:pt x="136" y="0"/>
                  </a:lnTo>
                  <a:cubicBezTo>
                    <a:pt x="108" y="0"/>
                    <a:pt x="86" y="22"/>
                    <a:pt x="86" y="50"/>
                  </a:cubicBezTo>
                  <a:lnTo>
                    <a:pt x="86" y="50"/>
                  </a:lnTo>
                  <a:lnTo>
                    <a:pt x="52" y="50"/>
                  </a:lnTo>
                  <a:cubicBezTo>
                    <a:pt x="47" y="41"/>
                    <a:pt x="38" y="35"/>
                    <a:pt x="27" y="35"/>
                  </a:cubicBezTo>
                  <a:cubicBezTo>
                    <a:pt x="12" y="35"/>
                    <a:pt x="0" y="47"/>
                    <a:pt x="0" y="62"/>
                  </a:cubicBezTo>
                  <a:cubicBezTo>
                    <a:pt x="0" y="78"/>
                    <a:pt x="12" y="90"/>
                    <a:pt x="27" y="90"/>
                  </a:cubicBezTo>
                  <a:cubicBezTo>
                    <a:pt x="38" y="90"/>
                    <a:pt x="47" y="84"/>
                    <a:pt x="52" y="75"/>
                  </a:cubicBezTo>
                  <a:lnTo>
                    <a:pt x="86" y="75"/>
                  </a:lnTo>
                  <a:lnTo>
                    <a:pt x="86" y="141"/>
                  </a:lnTo>
                  <a:lnTo>
                    <a:pt x="52" y="141"/>
                  </a:lnTo>
                  <a:cubicBezTo>
                    <a:pt x="47" y="132"/>
                    <a:pt x="38" y="126"/>
                    <a:pt x="27" y="126"/>
                  </a:cubicBezTo>
                  <a:cubicBezTo>
                    <a:pt x="12" y="126"/>
                    <a:pt x="0" y="138"/>
                    <a:pt x="0" y="154"/>
                  </a:cubicBezTo>
                  <a:cubicBezTo>
                    <a:pt x="0" y="169"/>
                    <a:pt x="12" y="181"/>
                    <a:pt x="27" y="181"/>
                  </a:cubicBezTo>
                  <a:cubicBezTo>
                    <a:pt x="38" y="181"/>
                    <a:pt x="47" y="175"/>
                    <a:pt x="52" y="166"/>
                  </a:cubicBezTo>
                  <a:lnTo>
                    <a:pt x="86" y="166"/>
                  </a:lnTo>
                  <a:lnTo>
                    <a:pt x="86" y="232"/>
                  </a:lnTo>
                  <a:lnTo>
                    <a:pt x="52" y="232"/>
                  </a:lnTo>
                  <a:cubicBezTo>
                    <a:pt x="47" y="223"/>
                    <a:pt x="38" y="217"/>
                    <a:pt x="27" y="217"/>
                  </a:cubicBezTo>
                  <a:cubicBezTo>
                    <a:pt x="12" y="217"/>
                    <a:pt x="0" y="229"/>
                    <a:pt x="0" y="245"/>
                  </a:cubicBezTo>
                  <a:cubicBezTo>
                    <a:pt x="0" y="260"/>
                    <a:pt x="12" y="273"/>
                    <a:pt x="27" y="273"/>
                  </a:cubicBezTo>
                  <a:cubicBezTo>
                    <a:pt x="38" y="273"/>
                    <a:pt x="47" y="266"/>
                    <a:pt x="52" y="257"/>
                  </a:cubicBezTo>
                  <a:lnTo>
                    <a:pt x="86" y="257"/>
                  </a:lnTo>
                  <a:lnTo>
                    <a:pt x="86" y="323"/>
                  </a:lnTo>
                  <a:lnTo>
                    <a:pt x="52" y="323"/>
                  </a:lnTo>
                  <a:cubicBezTo>
                    <a:pt x="47" y="314"/>
                    <a:pt x="38" y="308"/>
                    <a:pt x="27" y="308"/>
                  </a:cubicBezTo>
                  <a:cubicBezTo>
                    <a:pt x="12" y="308"/>
                    <a:pt x="0" y="321"/>
                    <a:pt x="0" y="336"/>
                  </a:cubicBezTo>
                  <a:cubicBezTo>
                    <a:pt x="0" y="351"/>
                    <a:pt x="12" y="364"/>
                    <a:pt x="27" y="364"/>
                  </a:cubicBezTo>
                  <a:cubicBezTo>
                    <a:pt x="38" y="364"/>
                    <a:pt x="47" y="357"/>
                    <a:pt x="52" y="348"/>
                  </a:cubicBezTo>
                  <a:lnTo>
                    <a:pt x="86" y="348"/>
                  </a:lnTo>
                  <a:lnTo>
                    <a:pt x="86" y="358"/>
                  </a:lnTo>
                  <a:cubicBezTo>
                    <a:pt x="86" y="366"/>
                    <a:pt x="88" y="374"/>
                    <a:pt x="91" y="381"/>
                  </a:cubicBezTo>
                  <a:lnTo>
                    <a:pt x="218" y="254"/>
                  </a:lnTo>
                  <a:lnTo>
                    <a:pt x="218" y="148"/>
                  </a:lnTo>
                  <a:cubicBezTo>
                    <a:pt x="218" y="138"/>
                    <a:pt x="226" y="130"/>
                    <a:pt x="236" y="130"/>
                  </a:cubicBezTo>
                  <a:lnTo>
                    <a:pt x="350" y="130"/>
                  </a:lnTo>
                  <a:cubicBezTo>
                    <a:pt x="360" y="130"/>
                    <a:pt x="368" y="138"/>
                    <a:pt x="368" y="148"/>
                  </a:cubicBezTo>
                  <a:lnTo>
                    <a:pt x="368" y="260"/>
                  </a:lnTo>
                  <a:cubicBezTo>
                    <a:pt x="368" y="270"/>
                    <a:pt x="360" y="278"/>
                    <a:pt x="350" y="278"/>
                  </a:cubicBezTo>
                  <a:lnTo>
                    <a:pt x="244" y="278"/>
                  </a:lnTo>
                  <a:lnTo>
                    <a:pt x="118" y="405"/>
                  </a:lnTo>
                  <a:cubicBezTo>
                    <a:pt x="123" y="407"/>
                    <a:pt x="130" y="408"/>
                    <a:pt x="136" y="408"/>
                  </a:cubicBezTo>
                  <a:lnTo>
                    <a:pt x="450" y="408"/>
                  </a:lnTo>
                  <a:cubicBezTo>
                    <a:pt x="478" y="408"/>
                    <a:pt x="501" y="386"/>
                    <a:pt x="501" y="358"/>
                  </a:cubicBezTo>
                  <a:lnTo>
                    <a:pt x="501" y="348"/>
                  </a:lnTo>
                  <a:lnTo>
                    <a:pt x="535" y="348"/>
                  </a:lnTo>
                  <a:cubicBezTo>
                    <a:pt x="540" y="357"/>
                    <a:pt x="549" y="364"/>
                    <a:pt x="560" y="364"/>
                  </a:cubicBezTo>
                  <a:cubicBezTo>
                    <a:pt x="575" y="364"/>
                    <a:pt x="588" y="351"/>
                    <a:pt x="588" y="336"/>
                  </a:cubicBezTo>
                  <a:cubicBezTo>
                    <a:pt x="588" y="321"/>
                    <a:pt x="575" y="308"/>
                    <a:pt x="560" y="308"/>
                  </a:cubicBezTo>
                  <a:cubicBezTo>
                    <a:pt x="549" y="308"/>
                    <a:pt x="540" y="314"/>
                    <a:pt x="535" y="323"/>
                  </a:cubicBezTo>
                  <a:lnTo>
                    <a:pt x="501" y="323"/>
                  </a:lnTo>
                  <a:lnTo>
                    <a:pt x="501" y="257"/>
                  </a:lnTo>
                  <a:lnTo>
                    <a:pt x="535" y="257"/>
                  </a:lnTo>
                  <a:cubicBezTo>
                    <a:pt x="540" y="266"/>
                    <a:pt x="549" y="273"/>
                    <a:pt x="560" y="273"/>
                  </a:cubicBezTo>
                  <a:cubicBezTo>
                    <a:pt x="575" y="273"/>
                    <a:pt x="588" y="260"/>
                    <a:pt x="588" y="245"/>
                  </a:cubicBezTo>
                  <a:cubicBezTo>
                    <a:pt x="588" y="229"/>
                    <a:pt x="575" y="217"/>
                    <a:pt x="560" y="217"/>
                  </a:cubicBezTo>
                  <a:cubicBezTo>
                    <a:pt x="549" y="217"/>
                    <a:pt x="540" y="223"/>
                    <a:pt x="535" y="232"/>
                  </a:cubicBezTo>
                  <a:lnTo>
                    <a:pt x="501" y="232"/>
                  </a:lnTo>
                  <a:lnTo>
                    <a:pt x="501" y="166"/>
                  </a:lnTo>
                  <a:lnTo>
                    <a:pt x="535" y="166"/>
                  </a:lnTo>
                  <a:close/>
                </a:path>
              </a:pathLst>
            </a:custGeom>
            <a:solidFill>
              <a:srgbClr val="00506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24" name="TextBox 23"/>
            <p:cNvSpPr txBox="1"/>
            <p:nvPr/>
          </p:nvSpPr>
          <p:spPr>
            <a:xfrm>
              <a:off x="602357" y="4910715"/>
              <a:ext cx="2403547" cy="742511"/>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Developers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686868"/>
                  </a:solidFill>
                  <a:effectLst/>
                  <a:uLnTx/>
                  <a:uFillTx/>
                  <a:latin typeface="Arial"/>
                  <a:ea typeface="+mn-ea"/>
                  <a:cs typeface="+mn-cs"/>
                </a:rPr>
                <a:t>Tools and support are available to make exchange development easier and faster.</a:t>
              </a:r>
            </a:p>
          </p:txBody>
        </p:sp>
      </p:grpSp>
      <p:sp>
        <p:nvSpPr>
          <p:cNvPr id="26" name="TextBox 25"/>
          <p:cNvSpPr txBox="1"/>
          <p:nvPr/>
        </p:nvSpPr>
        <p:spPr>
          <a:xfrm>
            <a:off x="7463243" y="5321003"/>
            <a:ext cx="2679172" cy="894860"/>
          </a:xfrm>
          <a:prstGeom prst="rect">
            <a:avLst/>
          </a:prstGeom>
          <a:noFill/>
        </p:spPr>
        <p:txBody>
          <a:bodyPr wrap="square" rtlCol="0">
            <a:sp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00506F"/>
                </a:solidFill>
                <a:effectLst/>
                <a:uLnTx/>
                <a:uFillTx/>
                <a:latin typeface="Arial"/>
                <a:ea typeface="+mn-ea"/>
                <a:cs typeface="+mn-cs"/>
              </a:rPr>
              <a:t>Tool Providers</a:t>
            </a:r>
            <a:endParaRPr kumimoji="0" lang="en-US" sz="1600" b="0" i="0" u="none" strike="noStrike" kern="1200" cap="none" spc="0" normalizeH="0" baseline="0" noProof="0" dirty="0">
              <a:ln>
                <a:noFill/>
              </a:ln>
              <a:solidFill>
                <a:srgbClr val="00506F"/>
              </a:solidFill>
              <a:effectLst/>
              <a:uLnTx/>
              <a:uFillTx/>
              <a:latin typeface="Arial"/>
              <a:ea typeface="+mn-ea"/>
              <a:cs typeface="+mn-cs"/>
            </a:endParaRPr>
          </a:p>
          <a:p>
            <a:pPr marL="0" marR="0" lvl="0" indent="0" algn="ctr" defTabSz="4572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686868"/>
                </a:solidFill>
                <a:effectLst/>
                <a:uLnTx/>
                <a:uFillTx/>
                <a:latin typeface="Arial"/>
                <a:ea typeface="+mn-ea"/>
                <a:cs typeface="+mn-cs"/>
              </a:rPr>
              <a:t>NIEMOpen</a:t>
            </a:r>
            <a:r>
              <a:rPr kumimoji="0" lang="en-US" sz="900" b="0" i="0" u="none" strike="noStrike" kern="1200" cap="none" spc="0" normalizeH="0" baseline="0" noProof="0" dirty="0">
                <a:ln>
                  <a:noFill/>
                </a:ln>
                <a:solidFill>
                  <a:srgbClr val="686868"/>
                </a:solidFill>
                <a:effectLst/>
                <a:uLnTx/>
                <a:uFillTx/>
                <a:latin typeface="Arial"/>
                <a:ea typeface="+mn-ea"/>
                <a:cs typeface="+mn-cs"/>
              </a:rPr>
              <a:t> can be an avenue to connect with customers who have an interest in information sharing capabilities.</a:t>
            </a:r>
          </a:p>
        </p:txBody>
      </p:sp>
      <p:grpSp>
        <p:nvGrpSpPr>
          <p:cNvPr id="63" name="Group 62"/>
          <p:cNvGrpSpPr/>
          <p:nvPr/>
        </p:nvGrpSpPr>
        <p:grpSpPr>
          <a:xfrm>
            <a:off x="8540076" y="4787910"/>
            <a:ext cx="528754" cy="476834"/>
            <a:chOff x="2274888" y="1273175"/>
            <a:chExt cx="5626100" cy="5073650"/>
          </a:xfrm>
          <a:solidFill>
            <a:srgbClr val="00506F"/>
          </a:solidFill>
        </p:grpSpPr>
        <p:sp>
          <p:nvSpPr>
            <p:cNvPr id="60" name="Freeform 2"/>
            <p:cNvSpPr>
              <a:spLocks noChangeArrowheads="1"/>
            </p:cNvSpPr>
            <p:nvPr/>
          </p:nvSpPr>
          <p:spPr bwMode="auto">
            <a:xfrm>
              <a:off x="2825750" y="2859088"/>
              <a:ext cx="4679950" cy="3487737"/>
            </a:xfrm>
            <a:custGeom>
              <a:avLst/>
              <a:gdLst>
                <a:gd name="T0" fmla="*/ 1969 w 13000"/>
                <a:gd name="T1" fmla="*/ 9499 h 9687"/>
                <a:gd name="T2" fmla="*/ 1969 w 13000"/>
                <a:gd name="T3" fmla="*/ 9499 h 9687"/>
                <a:gd name="T4" fmla="*/ 3062 w 13000"/>
                <a:gd name="T5" fmla="*/ 8592 h 9687"/>
                <a:gd name="T6" fmla="*/ 3875 w 13000"/>
                <a:gd name="T7" fmla="*/ 7905 h 9687"/>
                <a:gd name="T8" fmla="*/ 3937 w 13000"/>
                <a:gd name="T9" fmla="*/ 7686 h 9687"/>
                <a:gd name="T10" fmla="*/ 3469 w 13000"/>
                <a:gd name="T11" fmla="*/ 6467 h 9687"/>
                <a:gd name="T12" fmla="*/ 3375 w 13000"/>
                <a:gd name="T13" fmla="*/ 6342 h 9687"/>
                <a:gd name="T14" fmla="*/ 2219 w 13000"/>
                <a:gd name="T15" fmla="*/ 5467 h 9687"/>
                <a:gd name="T16" fmla="*/ 62 w 13000"/>
                <a:gd name="T17" fmla="*/ 6999 h 9687"/>
                <a:gd name="T18" fmla="*/ 156 w 13000"/>
                <a:gd name="T19" fmla="*/ 5999 h 9687"/>
                <a:gd name="T20" fmla="*/ 3625 w 13000"/>
                <a:gd name="T21" fmla="*/ 4061 h 9687"/>
                <a:gd name="T22" fmla="*/ 3906 w 13000"/>
                <a:gd name="T23" fmla="*/ 3999 h 9687"/>
                <a:gd name="T24" fmla="*/ 5031 w 13000"/>
                <a:gd name="T25" fmla="*/ 2874 h 9687"/>
                <a:gd name="T26" fmla="*/ 3687 w 13000"/>
                <a:gd name="T27" fmla="*/ 1281 h 9687"/>
                <a:gd name="T28" fmla="*/ 5031 w 13000"/>
                <a:gd name="T29" fmla="*/ 0 h 9687"/>
                <a:gd name="T30" fmla="*/ 5156 w 13000"/>
                <a:gd name="T31" fmla="*/ 125 h 9687"/>
                <a:gd name="T32" fmla="*/ 9468 w 13000"/>
                <a:gd name="T33" fmla="*/ 4092 h 9687"/>
                <a:gd name="T34" fmla="*/ 12874 w 13000"/>
                <a:gd name="T35" fmla="*/ 7186 h 9687"/>
                <a:gd name="T36" fmla="*/ 12968 w 13000"/>
                <a:gd name="T37" fmla="*/ 7499 h 9687"/>
                <a:gd name="T38" fmla="*/ 10811 w 13000"/>
                <a:gd name="T39" fmla="*/ 9499 h 9687"/>
                <a:gd name="T40" fmla="*/ 10593 w 13000"/>
                <a:gd name="T41" fmla="*/ 9405 h 9687"/>
                <a:gd name="T42" fmla="*/ 8468 w 13000"/>
                <a:gd name="T43" fmla="*/ 6905 h 9687"/>
                <a:gd name="T44" fmla="*/ 6686 w 13000"/>
                <a:gd name="T45" fmla="*/ 4811 h 9687"/>
                <a:gd name="T46" fmla="*/ 6561 w 13000"/>
                <a:gd name="T47" fmla="*/ 4936 h 9687"/>
                <a:gd name="T48" fmla="*/ 5719 w 13000"/>
                <a:gd name="T49" fmla="*/ 5780 h 9687"/>
                <a:gd name="T50" fmla="*/ 5625 w 13000"/>
                <a:gd name="T51" fmla="*/ 6061 h 9687"/>
                <a:gd name="T52" fmla="*/ 3437 w 13000"/>
                <a:gd name="T53" fmla="*/ 9592 h 9687"/>
                <a:gd name="T54" fmla="*/ 1969 w 13000"/>
                <a:gd name="T55" fmla="*/ 9499 h 9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000" h="9687">
                  <a:moveTo>
                    <a:pt x="1969" y="9499"/>
                  </a:moveTo>
                  <a:lnTo>
                    <a:pt x="1969" y="9499"/>
                  </a:lnTo>
                  <a:cubicBezTo>
                    <a:pt x="2344" y="9186"/>
                    <a:pt x="2687" y="8874"/>
                    <a:pt x="3062" y="8592"/>
                  </a:cubicBezTo>
                  <a:cubicBezTo>
                    <a:pt x="3344" y="8342"/>
                    <a:pt x="3594" y="8124"/>
                    <a:pt x="3875" y="7905"/>
                  </a:cubicBezTo>
                  <a:cubicBezTo>
                    <a:pt x="3969" y="7842"/>
                    <a:pt x="3969" y="7780"/>
                    <a:pt x="3937" y="7686"/>
                  </a:cubicBezTo>
                  <a:cubicBezTo>
                    <a:pt x="3781" y="7280"/>
                    <a:pt x="3625" y="6874"/>
                    <a:pt x="3469" y="6467"/>
                  </a:cubicBezTo>
                  <a:cubicBezTo>
                    <a:pt x="3469" y="6405"/>
                    <a:pt x="3437" y="6374"/>
                    <a:pt x="3375" y="6342"/>
                  </a:cubicBezTo>
                  <a:cubicBezTo>
                    <a:pt x="3000" y="6061"/>
                    <a:pt x="2594" y="5780"/>
                    <a:pt x="2219" y="5467"/>
                  </a:cubicBezTo>
                  <a:cubicBezTo>
                    <a:pt x="1500" y="5967"/>
                    <a:pt x="781" y="6467"/>
                    <a:pt x="62" y="6999"/>
                  </a:cubicBezTo>
                  <a:cubicBezTo>
                    <a:pt x="0" y="6624"/>
                    <a:pt x="62" y="6311"/>
                    <a:pt x="156" y="5999"/>
                  </a:cubicBezTo>
                  <a:cubicBezTo>
                    <a:pt x="594" y="4499"/>
                    <a:pt x="2125" y="3655"/>
                    <a:pt x="3625" y="4061"/>
                  </a:cubicBezTo>
                  <a:cubicBezTo>
                    <a:pt x="3750" y="4092"/>
                    <a:pt x="3812" y="4092"/>
                    <a:pt x="3906" y="3999"/>
                  </a:cubicBezTo>
                  <a:cubicBezTo>
                    <a:pt x="4250" y="3624"/>
                    <a:pt x="4625" y="3249"/>
                    <a:pt x="5031" y="2874"/>
                  </a:cubicBezTo>
                  <a:cubicBezTo>
                    <a:pt x="4562" y="2343"/>
                    <a:pt x="4125" y="1812"/>
                    <a:pt x="3687" y="1281"/>
                  </a:cubicBezTo>
                  <a:cubicBezTo>
                    <a:pt x="4125" y="875"/>
                    <a:pt x="4562" y="437"/>
                    <a:pt x="5031" y="0"/>
                  </a:cubicBezTo>
                  <a:cubicBezTo>
                    <a:pt x="5062" y="62"/>
                    <a:pt x="5125" y="93"/>
                    <a:pt x="5156" y="125"/>
                  </a:cubicBezTo>
                  <a:cubicBezTo>
                    <a:pt x="6593" y="1437"/>
                    <a:pt x="8030" y="2749"/>
                    <a:pt x="9468" y="4092"/>
                  </a:cubicBezTo>
                  <a:cubicBezTo>
                    <a:pt x="10593" y="5124"/>
                    <a:pt x="11718" y="6155"/>
                    <a:pt x="12874" y="7186"/>
                  </a:cubicBezTo>
                  <a:cubicBezTo>
                    <a:pt x="12968" y="7280"/>
                    <a:pt x="12999" y="7374"/>
                    <a:pt x="12968" y="7499"/>
                  </a:cubicBezTo>
                  <a:cubicBezTo>
                    <a:pt x="12780" y="8561"/>
                    <a:pt x="11905" y="9405"/>
                    <a:pt x="10811" y="9499"/>
                  </a:cubicBezTo>
                  <a:cubicBezTo>
                    <a:pt x="10749" y="9530"/>
                    <a:pt x="10655" y="9467"/>
                    <a:pt x="10593" y="9405"/>
                  </a:cubicBezTo>
                  <a:cubicBezTo>
                    <a:pt x="9874" y="8592"/>
                    <a:pt x="9186" y="7749"/>
                    <a:pt x="8468" y="6905"/>
                  </a:cubicBezTo>
                  <a:cubicBezTo>
                    <a:pt x="7874" y="6217"/>
                    <a:pt x="7280" y="5530"/>
                    <a:pt x="6686" y="4811"/>
                  </a:cubicBezTo>
                  <a:cubicBezTo>
                    <a:pt x="6655" y="4874"/>
                    <a:pt x="6593" y="4905"/>
                    <a:pt x="6561" y="4936"/>
                  </a:cubicBezTo>
                  <a:cubicBezTo>
                    <a:pt x="6281" y="5217"/>
                    <a:pt x="6000" y="5499"/>
                    <a:pt x="5719" y="5780"/>
                  </a:cubicBezTo>
                  <a:cubicBezTo>
                    <a:pt x="5625" y="5874"/>
                    <a:pt x="5594" y="5936"/>
                    <a:pt x="5625" y="6061"/>
                  </a:cubicBezTo>
                  <a:cubicBezTo>
                    <a:pt x="6062" y="7655"/>
                    <a:pt x="5062" y="9280"/>
                    <a:pt x="3437" y="9592"/>
                  </a:cubicBezTo>
                  <a:cubicBezTo>
                    <a:pt x="2969" y="9686"/>
                    <a:pt x="2344" y="9655"/>
                    <a:pt x="1969" y="9499"/>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1" name="Freeform 3"/>
            <p:cNvSpPr>
              <a:spLocks noChangeArrowheads="1"/>
            </p:cNvSpPr>
            <p:nvPr/>
          </p:nvSpPr>
          <p:spPr bwMode="auto">
            <a:xfrm>
              <a:off x="2274888" y="1284288"/>
              <a:ext cx="3173412" cy="2632075"/>
            </a:xfrm>
            <a:custGeom>
              <a:avLst/>
              <a:gdLst>
                <a:gd name="T0" fmla="*/ 8187 w 8813"/>
                <a:gd name="T1" fmla="*/ 1968 h 7312"/>
                <a:gd name="T2" fmla="*/ 8187 w 8813"/>
                <a:gd name="T3" fmla="*/ 1968 h 7312"/>
                <a:gd name="T4" fmla="*/ 6438 w 8813"/>
                <a:gd name="T5" fmla="*/ 1906 h 7312"/>
                <a:gd name="T6" fmla="*/ 6376 w 8813"/>
                <a:gd name="T7" fmla="*/ 3718 h 7312"/>
                <a:gd name="T8" fmla="*/ 6282 w 8813"/>
                <a:gd name="T9" fmla="*/ 3812 h 7312"/>
                <a:gd name="T10" fmla="*/ 4657 w 8813"/>
                <a:gd name="T11" fmla="*/ 5343 h 7312"/>
                <a:gd name="T12" fmla="*/ 4376 w 8813"/>
                <a:gd name="T13" fmla="*/ 5406 h 7312"/>
                <a:gd name="T14" fmla="*/ 3876 w 8813"/>
                <a:gd name="T15" fmla="*/ 5281 h 7312"/>
                <a:gd name="T16" fmla="*/ 3469 w 8813"/>
                <a:gd name="T17" fmla="*/ 5624 h 7312"/>
                <a:gd name="T18" fmla="*/ 3376 w 8813"/>
                <a:gd name="T19" fmla="*/ 5875 h 7312"/>
                <a:gd name="T20" fmla="*/ 3001 w 8813"/>
                <a:gd name="T21" fmla="*/ 6937 h 7312"/>
                <a:gd name="T22" fmla="*/ 2782 w 8813"/>
                <a:gd name="T23" fmla="*/ 7155 h 7312"/>
                <a:gd name="T24" fmla="*/ 2376 w 8813"/>
                <a:gd name="T25" fmla="*/ 7155 h 7312"/>
                <a:gd name="T26" fmla="*/ 876 w 8813"/>
                <a:gd name="T27" fmla="*/ 5593 h 7312"/>
                <a:gd name="T28" fmla="*/ 126 w 8813"/>
                <a:gd name="T29" fmla="*/ 4812 h 7312"/>
                <a:gd name="T30" fmla="*/ 157 w 8813"/>
                <a:gd name="T31" fmla="*/ 4406 h 7312"/>
                <a:gd name="T32" fmla="*/ 626 w 8813"/>
                <a:gd name="T33" fmla="*/ 3937 h 7312"/>
                <a:gd name="T34" fmla="*/ 1126 w 8813"/>
                <a:gd name="T35" fmla="*/ 3781 h 7312"/>
                <a:gd name="T36" fmla="*/ 1969 w 8813"/>
                <a:gd name="T37" fmla="*/ 3562 h 7312"/>
                <a:gd name="T38" fmla="*/ 2126 w 8813"/>
                <a:gd name="T39" fmla="*/ 2968 h 7312"/>
                <a:gd name="T40" fmla="*/ 2344 w 8813"/>
                <a:gd name="T41" fmla="*/ 2281 h 7312"/>
                <a:gd name="T42" fmla="*/ 3751 w 8813"/>
                <a:gd name="T43" fmla="*/ 937 h 7312"/>
                <a:gd name="T44" fmla="*/ 6157 w 8813"/>
                <a:gd name="T45" fmla="*/ 31 h 7312"/>
                <a:gd name="T46" fmla="*/ 8718 w 8813"/>
                <a:gd name="T47" fmla="*/ 1250 h 7312"/>
                <a:gd name="T48" fmla="*/ 8718 w 8813"/>
                <a:gd name="T49" fmla="*/ 1468 h 7312"/>
                <a:gd name="T50" fmla="*/ 8187 w 8813"/>
                <a:gd name="T51" fmla="*/ 1968 h 7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13" h="7312">
                  <a:moveTo>
                    <a:pt x="8187" y="1968"/>
                  </a:moveTo>
                  <a:lnTo>
                    <a:pt x="8187" y="1968"/>
                  </a:lnTo>
                  <a:cubicBezTo>
                    <a:pt x="7532" y="1468"/>
                    <a:pt x="6907" y="1468"/>
                    <a:pt x="6438" y="1906"/>
                  </a:cubicBezTo>
                  <a:cubicBezTo>
                    <a:pt x="5938" y="2375"/>
                    <a:pt x="5907" y="3000"/>
                    <a:pt x="6376" y="3718"/>
                  </a:cubicBezTo>
                  <a:cubicBezTo>
                    <a:pt x="6344" y="3718"/>
                    <a:pt x="6313" y="3781"/>
                    <a:pt x="6282" y="3812"/>
                  </a:cubicBezTo>
                  <a:cubicBezTo>
                    <a:pt x="5751" y="4312"/>
                    <a:pt x="5188" y="4843"/>
                    <a:pt x="4657" y="5343"/>
                  </a:cubicBezTo>
                  <a:cubicBezTo>
                    <a:pt x="4563" y="5437"/>
                    <a:pt x="4501" y="5468"/>
                    <a:pt x="4376" y="5406"/>
                  </a:cubicBezTo>
                  <a:cubicBezTo>
                    <a:pt x="4219" y="5343"/>
                    <a:pt x="4032" y="5250"/>
                    <a:pt x="3876" y="5281"/>
                  </a:cubicBezTo>
                  <a:cubicBezTo>
                    <a:pt x="3719" y="5312"/>
                    <a:pt x="3594" y="5500"/>
                    <a:pt x="3469" y="5624"/>
                  </a:cubicBezTo>
                  <a:cubicBezTo>
                    <a:pt x="3407" y="5687"/>
                    <a:pt x="3376" y="5781"/>
                    <a:pt x="3376" y="5875"/>
                  </a:cubicBezTo>
                  <a:cubicBezTo>
                    <a:pt x="3501" y="6531"/>
                    <a:pt x="3532" y="6437"/>
                    <a:pt x="3001" y="6937"/>
                  </a:cubicBezTo>
                  <a:cubicBezTo>
                    <a:pt x="2938" y="7000"/>
                    <a:pt x="2844" y="7092"/>
                    <a:pt x="2782" y="7155"/>
                  </a:cubicBezTo>
                  <a:cubicBezTo>
                    <a:pt x="2626" y="7311"/>
                    <a:pt x="2532" y="7311"/>
                    <a:pt x="2376" y="7155"/>
                  </a:cubicBezTo>
                  <a:cubicBezTo>
                    <a:pt x="1876" y="6625"/>
                    <a:pt x="1376" y="6093"/>
                    <a:pt x="876" y="5593"/>
                  </a:cubicBezTo>
                  <a:cubicBezTo>
                    <a:pt x="626" y="5343"/>
                    <a:pt x="376" y="5062"/>
                    <a:pt x="126" y="4812"/>
                  </a:cubicBezTo>
                  <a:cubicBezTo>
                    <a:pt x="0" y="4656"/>
                    <a:pt x="0" y="4562"/>
                    <a:pt x="157" y="4406"/>
                  </a:cubicBezTo>
                  <a:cubicBezTo>
                    <a:pt x="313" y="4250"/>
                    <a:pt x="469" y="4093"/>
                    <a:pt x="626" y="3937"/>
                  </a:cubicBezTo>
                  <a:cubicBezTo>
                    <a:pt x="782" y="3781"/>
                    <a:pt x="938" y="3718"/>
                    <a:pt x="1126" y="3781"/>
                  </a:cubicBezTo>
                  <a:cubicBezTo>
                    <a:pt x="1469" y="3937"/>
                    <a:pt x="1719" y="3812"/>
                    <a:pt x="1969" y="3562"/>
                  </a:cubicBezTo>
                  <a:cubicBezTo>
                    <a:pt x="2126" y="3375"/>
                    <a:pt x="2219" y="3218"/>
                    <a:pt x="2126" y="2968"/>
                  </a:cubicBezTo>
                  <a:cubicBezTo>
                    <a:pt x="2032" y="2687"/>
                    <a:pt x="2126" y="2468"/>
                    <a:pt x="2344" y="2281"/>
                  </a:cubicBezTo>
                  <a:cubicBezTo>
                    <a:pt x="2844" y="1843"/>
                    <a:pt x="3282" y="1375"/>
                    <a:pt x="3751" y="937"/>
                  </a:cubicBezTo>
                  <a:cubicBezTo>
                    <a:pt x="4438" y="312"/>
                    <a:pt x="5219" y="0"/>
                    <a:pt x="6157" y="31"/>
                  </a:cubicBezTo>
                  <a:cubicBezTo>
                    <a:pt x="7188" y="62"/>
                    <a:pt x="8031" y="468"/>
                    <a:pt x="8718" y="1250"/>
                  </a:cubicBezTo>
                  <a:cubicBezTo>
                    <a:pt x="8781" y="1343"/>
                    <a:pt x="8812" y="1406"/>
                    <a:pt x="8718" y="1468"/>
                  </a:cubicBezTo>
                  <a:cubicBezTo>
                    <a:pt x="8531" y="1625"/>
                    <a:pt x="8375" y="1781"/>
                    <a:pt x="8187" y="196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62" name="Freeform 4"/>
            <p:cNvSpPr>
              <a:spLocks noChangeArrowheads="1"/>
            </p:cNvSpPr>
            <p:nvPr/>
          </p:nvSpPr>
          <p:spPr bwMode="auto">
            <a:xfrm>
              <a:off x="5492750" y="1273175"/>
              <a:ext cx="2408238" cy="2386013"/>
            </a:xfrm>
            <a:custGeom>
              <a:avLst/>
              <a:gdLst>
                <a:gd name="T0" fmla="*/ 6656 w 6689"/>
                <a:gd name="T1" fmla="*/ 2688 h 6626"/>
                <a:gd name="T2" fmla="*/ 6656 w 6689"/>
                <a:gd name="T3" fmla="*/ 2688 h 6626"/>
                <a:gd name="T4" fmla="*/ 6438 w 6689"/>
                <a:gd name="T5" fmla="*/ 4032 h 6626"/>
                <a:gd name="T6" fmla="*/ 3063 w 6689"/>
                <a:gd name="T7" fmla="*/ 5625 h 6626"/>
                <a:gd name="T8" fmla="*/ 2781 w 6689"/>
                <a:gd name="T9" fmla="*/ 5688 h 6626"/>
                <a:gd name="T10" fmla="*/ 1875 w 6689"/>
                <a:gd name="T11" fmla="*/ 6625 h 6626"/>
                <a:gd name="T12" fmla="*/ 0 w 6689"/>
                <a:gd name="T13" fmla="*/ 4907 h 6626"/>
                <a:gd name="T14" fmla="*/ 94 w 6689"/>
                <a:gd name="T15" fmla="*/ 4781 h 6626"/>
                <a:gd name="T16" fmla="*/ 656 w 6689"/>
                <a:gd name="T17" fmla="*/ 4219 h 6626"/>
                <a:gd name="T18" fmla="*/ 1063 w 6689"/>
                <a:gd name="T19" fmla="*/ 3813 h 6626"/>
                <a:gd name="T20" fmla="*/ 969 w 6689"/>
                <a:gd name="T21" fmla="*/ 3250 h 6626"/>
                <a:gd name="T22" fmla="*/ 3344 w 6689"/>
                <a:gd name="T23" fmla="*/ 63 h 6626"/>
                <a:gd name="T24" fmla="*/ 4719 w 6689"/>
                <a:gd name="T25" fmla="*/ 188 h 6626"/>
                <a:gd name="T26" fmla="*/ 4594 w 6689"/>
                <a:gd name="T27" fmla="*/ 313 h 6626"/>
                <a:gd name="T28" fmla="*/ 2844 w 6689"/>
                <a:gd name="T29" fmla="*/ 1750 h 6626"/>
                <a:gd name="T30" fmla="*/ 2750 w 6689"/>
                <a:gd name="T31" fmla="*/ 2063 h 6626"/>
                <a:gd name="T32" fmla="*/ 3188 w 6689"/>
                <a:gd name="T33" fmla="*/ 3188 h 6626"/>
                <a:gd name="T34" fmla="*/ 3313 w 6689"/>
                <a:gd name="T35" fmla="*/ 3375 h 6626"/>
                <a:gd name="T36" fmla="*/ 4469 w 6689"/>
                <a:gd name="T37" fmla="*/ 4219 h 6626"/>
                <a:gd name="T38" fmla="*/ 6656 w 6689"/>
                <a:gd name="T39" fmla="*/ 2688 h 6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89" h="6626">
                  <a:moveTo>
                    <a:pt x="6656" y="2688"/>
                  </a:moveTo>
                  <a:lnTo>
                    <a:pt x="6656" y="2688"/>
                  </a:lnTo>
                  <a:cubicBezTo>
                    <a:pt x="6688" y="3188"/>
                    <a:pt x="6594" y="3625"/>
                    <a:pt x="6438" y="4032"/>
                  </a:cubicBezTo>
                  <a:cubicBezTo>
                    <a:pt x="5875" y="5313"/>
                    <a:pt x="4406" y="6032"/>
                    <a:pt x="3063" y="5625"/>
                  </a:cubicBezTo>
                  <a:cubicBezTo>
                    <a:pt x="2938" y="5594"/>
                    <a:pt x="2875" y="5625"/>
                    <a:pt x="2781" y="5688"/>
                  </a:cubicBezTo>
                  <a:cubicBezTo>
                    <a:pt x="2500" y="6000"/>
                    <a:pt x="2188" y="6313"/>
                    <a:pt x="1875" y="6625"/>
                  </a:cubicBezTo>
                  <a:cubicBezTo>
                    <a:pt x="1250" y="6063"/>
                    <a:pt x="625" y="5500"/>
                    <a:pt x="0" y="4907"/>
                  </a:cubicBezTo>
                  <a:cubicBezTo>
                    <a:pt x="31" y="4875"/>
                    <a:pt x="63" y="4813"/>
                    <a:pt x="94" y="4781"/>
                  </a:cubicBezTo>
                  <a:cubicBezTo>
                    <a:pt x="281" y="4594"/>
                    <a:pt x="469" y="4407"/>
                    <a:pt x="656" y="4219"/>
                  </a:cubicBezTo>
                  <a:cubicBezTo>
                    <a:pt x="781" y="4094"/>
                    <a:pt x="1000" y="3969"/>
                    <a:pt x="1063" y="3813"/>
                  </a:cubicBezTo>
                  <a:cubicBezTo>
                    <a:pt x="1094" y="3657"/>
                    <a:pt x="1000" y="3438"/>
                    <a:pt x="969" y="3250"/>
                  </a:cubicBezTo>
                  <a:cubicBezTo>
                    <a:pt x="750" y="1782"/>
                    <a:pt x="1844" y="313"/>
                    <a:pt x="3344" y="63"/>
                  </a:cubicBezTo>
                  <a:cubicBezTo>
                    <a:pt x="3813" y="0"/>
                    <a:pt x="4250" y="32"/>
                    <a:pt x="4719" y="188"/>
                  </a:cubicBezTo>
                  <a:cubicBezTo>
                    <a:pt x="4688" y="250"/>
                    <a:pt x="4625" y="282"/>
                    <a:pt x="4594" y="313"/>
                  </a:cubicBezTo>
                  <a:cubicBezTo>
                    <a:pt x="4000" y="813"/>
                    <a:pt x="3438" y="1282"/>
                    <a:pt x="2844" y="1750"/>
                  </a:cubicBezTo>
                  <a:cubicBezTo>
                    <a:pt x="2719" y="1844"/>
                    <a:pt x="2719" y="1938"/>
                    <a:pt x="2750" y="2063"/>
                  </a:cubicBezTo>
                  <a:cubicBezTo>
                    <a:pt x="2906" y="2438"/>
                    <a:pt x="3063" y="2813"/>
                    <a:pt x="3188" y="3188"/>
                  </a:cubicBezTo>
                  <a:cubicBezTo>
                    <a:pt x="3219" y="3250"/>
                    <a:pt x="3250" y="3344"/>
                    <a:pt x="3313" y="3375"/>
                  </a:cubicBezTo>
                  <a:cubicBezTo>
                    <a:pt x="3688" y="3657"/>
                    <a:pt x="4094" y="3938"/>
                    <a:pt x="4469" y="4219"/>
                  </a:cubicBezTo>
                  <a:cubicBezTo>
                    <a:pt x="5188" y="3719"/>
                    <a:pt x="5906" y="3219"/>
                    <a:pt x="6656" y="2688"/>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54" name="Group 153"/>
          <p:cNvGrpSpPr/>
          <p:nvPr/>
        </p:nvGrpSpPr>
        <p:grpSpPr>
          <a:xfrm>
            <a:off x="2356146" y="3841977"/>
            <a:ext cx="7476028" cy="469520"/>
            <a:chOff x="519298" y="3559668"/>
            <a:chExt cx="8276419" cy="519788"/>
          </a:xfrm>
        </p:grpSpPr>
        <p:grpSp>
          <p:nvGrpSpPr>
            <p:cNvPr id="64" name="Group 63"/>
            <p:cNvGrpSpPr/>
            <p:nvPr/>
          </p:nvGrpSpPr>
          <p:grpSpPr>
            <a:xfrm>
              <a:off x="519298" y="3559668"/>
              <a:ext cx="4079480" cy="519788"/>
              <a:chOff x="2135978" y="5141689"/>
              <a:chExt cx="4965308" cy="632656"/>
            </a:xfrm>
          </p:grpSpPr>
          <p:grpSp>
            <p:nvGrpSpPr>
              <p:cNvPr id="65" name="Group 64"/>
              <p:cNvGrpSpPr/>
              <p:nvPr/>
            </p:nvGrpSpPr>
            <p:grpSpPr>
              <a:xfrm>
                <a:off x="2135978" y="5141689"/>
                <a:ext cx="2415847" cy="632656"/>
                <a:chOff x="488153" y="5141689"/>
                <a:chExt cx="2415847" cy="632656"/>
              </a:xfrm>
            </p:grpSpPr>
            <p:grpSp>
              <p:nvGrpSpPr>
                <p:cNvPr id="88" name="Group 87"/>
                <p:cNvGrpSpPr/>
                <p:nvPr/>
              </p:nvGrpSpPr>
              <p:grpSpPr>
                <a:xfrm>
                  <a:off x="488153" y="5141689"/>
                  <a:ext cx="719552" cy="632656"/>
                  <a:chOff x="1971675" y="1065213"/>
                  <a:chExt cx="6230938" cy="5478462"/>
                </a:xfrm>
                <a:solidFill>
                  <a:srgbClr val="00506F"/>
                </a:solidFill>
              </p:grpSpPr>
              <p:sp>
                <p:nvSpPr>
                  <p:cNvPr id="103"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4"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5"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6"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7"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8"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89" name="Group 88"/>
                <p:cNvGrpSpPr/>
                <p:nvPr/>
              </p:nvGrpSpPr>
              <p:grpSpPr>
                <a:xfrm>
                  <a:off x="1331543" y="5141689"/>
                  <a:ext cx="719552" cy="632656"/>
                  <a:chOff x="1971675" y="1065213"/>
                  <a:chExt cx="6230938" cy="5478462"/>
                </a:xfrm>
                <a:solidFill>
                  <a:srgbClr val="0085BB"/>
                </a:solidFill>
              </p:grpSpPr>
              <p:sp>
                <p:nvSpPr>
                  <p:cNvPr id="97"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8"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9"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0"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1"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02"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90" name="Group 89"/>
                <p:cNvGrpSpPr/>
                <p:nvPr/>
              </p:nvGrpSpPr>
              <p:grpSpPr>
                <a:xfrm>
                  <a:off x="2184448" y="5141689"/>
                  <a:ext cx="719552" cy="632656"/>
                  <a:chOff x="1971675" y="1065213"/>
                  <a:chExt cx="6230938" cy="5478462"/>
                </a:xfrm>
                <a:solidFill>
                  <a:srgbClr val="007678"/>
                </a:solidFill>
              </p:grpSpPr>
              <p:sp>
                <p:nvSpPr>
                  <p:cNvPr id="91"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2"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3"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4"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5"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6"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grpSp>
            <p:nvGrpSpPr>
              <p:cNvPr id="66" name="Group 65"/>
              <p:cNvGrpSpPr/>
              <p:nvPr/>
            </p:nvGrpSpPr>
            <p:grpSpPr>
              <a:xfrm>
                <a:off x="4685439" y="5141689"/>
                <a:ext cx="2415847" cy="632656"/>
                <a:chOff x="488153" y="5141689"/>
                <a:chExt cx="2415847" cy="632656"/>
              </a:xfrm>
            </p:grpSpPr>
            <p:grpSp>
              <p:nvGrpSpPr>
                <p:cNvPr id="67" name="Group 66"/>
                <p:cNvGrpSpPr/>
                <p:nvPr/>
              </p:nvGrpSpPr>
              <p:grpSpPr>
                <a:xfrm>
                  <a:off x="488153" y="5141689"/>
                  <a:ext cx="719552" cy="632656"/>
                  <a:chOff x="1971675" y="1065213"/>
                  <a:chExt cx="6230938" cy="5478462"/>
                </a:xfrm>
                <a:solidFill>
                  <a:srgbClr val="00506F"/>
                </a:solidFill>
              </p:grpSpPr>
              <p:sp>
                <p:nvSpPr>
                  <p:cNvPr id="82"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3"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4"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5"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6"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7"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68" name="Group 67"/>
                <p:cNvGrpSpPr/>
                <p:nvPr/>
              </p:nvGrpSpPr>
              <p:grpSpPr>
                <a:xfrm>
                  <a:off x="1331543" y="5141689"/>
                  <a:ext cx="719552" cy="632656"/>
                  <a:chOff x="1971675" y="1065213"/>
                  <a:chExt cx="6230938" cy="5478462"/>
                </a:xfrm>
                <a:solidFill>
                  <a:srgbClr val="0085BB"/>
                </a:solidFill>
              </p:grpSpPr>
              <p:sp>
                <p:nvSpPr>
                  <p:cNvPr id="76"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7"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8"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9"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0"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81"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69" name="Group 68"/>
                <p:cNvGrpSpPr/>
                <p:nvPr/>
              </p:nvGrpSpPr>
              <p:grpSpPr>
                <a:xfrm>
                  <a:off x="2184448" y="5141689"/>
                  <a:ext cx="719552" cy="632656"/>
                  <a:chOff x="1971675" y="1065213"/>
                  <a:chExt cx="6230938" cy="5478462"/>
                </a:xfrm>
                <a:solidFill>
                  <a:srgbClr val="007678"/>
                </a:solidFill>
              </p:grpSpPr>
              <p:sp>
                <p:nvSpPr>
                  <p:cNvPr id="70"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1"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2"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3"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4"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75"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grpSp>
        <p:grpSp>
          <p:nvGrpSpPr>
            <p:cNvPr id="109" name="Group 108"/>
            <p:cNvGrpSpPr/>
            <p:nvPr/>
          </p:nvGrpSpPr>
          <p:grpSpPr>
            <a:xfrm>
              <a:off x="4716237" y="3559668"/>
              <a:ext cx="4079480" cy="519788"/>
              <a:chOff x="2135978" y="5141689"/>
              <a:chExt cx="4965308" cy="632656"/>
            </a:xfrm>
          </p:grpSpPr>
          <p:grpSp>
            <p:nvGrpSpPr>
              <p:cNvPr id="110" name="Group 109"/>
              <p:cNvGrpSpPr/>
              <p:nvPr/>
            </p:nvGrpSpPr>
            <p:grpSpPr>
              <a:xfrm>
                <a:off x="2135978" y="5141689"/>
                <a:ext cx="2415847" cy="632656"/>
                <a:chOff x="488153" y="5141689"/>
                <a:chExt cx="2415847" cy="632656"/>
              </a:xfrm>
            </p:grpSpPr>
            <p:grpSp>
              <p:nvGrpSpPr>
                <p:cNvPr id="133" name="Group 132"/>
                <p:cNvGrpSpPr/>
                <p:nvPr/>
              </p:nvGrpSpPr>
              <p:grpSpPr>
                <a:xfrm>
                  <a:off x="488153" y="5141689"/>
                  <a:ext cx="719552" cy="632656"/>
                  <a:chOff x="1971675" y="1065213"/>
                  <a:chExt cx="6230938" cy="5478462"/>
                </a:xfrm>
                <a:solidFill>
                  <a:srgbClr val="00506F"/>
                </a:solidFill>
              </p:grpSpPr>
              <p:sp>
                <p:nvSpPr>
                  <p:cNvPr id="148"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9"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50"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51"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52"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53"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34" name="Group 133"/>
                <p:cNvGrpSpPr/>
                <p:nvPr/>
              </p:nvGrpSpPr>
              <p:grpSpPr>
                <a:xfrm>
                  <a:off x="1331543" y="5141689"/>
                  <a:ext cx="719552" cy="632656"/>
                  <a:chOff x="1971675" y="1065213"/>
                  <a:chExt cx="6230938" cy="5478462"/>
                </a:xfrm>
                <a:solidFill>
                  <a:srgbClr val="0085BB"/>
                </a:solidFill>
              </p:grpSpPr>
              <p:sp>
                <p:nvSpPr>
                  <p:cNvPr id="142"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3"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4"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5"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6"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7"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35" name="Group 134"/>
                <p:cNvGrpSpPr/>
                <p:nvPr/>
              </p:nvGrpSpPr>
              <p:grpSpPr>
                <a:xfrm>
                  <a:off x="2184448" y="5141689"/>
                  <a:ext cx="719552" cy="632656"/>
                  <a:chOff x="1971675" y="1065213"/>
                  <a:chExt cx="6230938" cy="5478462"/>
                </a:xfrm>
                <a:solidFill>
                  <a:srgbClr val="007678"/>
                </a:solidFill>
              </p:grpSpPr>
              <p:sp>
                <p:nvSpPr>
                  <p:cNvPr id="136"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7"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8"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9"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0"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41"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grpSp>
            <p:nvGrpSpPr>
              <p:cNvPr id="111" name="Group 110"/>
              <p:cNvGrpSpPr/>
              <p:nvPr/>
            </p:nvGrpSpPr>
            <p:grpSpPr>
              <a:xfrm>
                <a:off x="4685439" y="5141689"/>
                <a:ext cx="2415847" cy="632656"/>
                <a:chOff x="488153" y="5141689"/>
                <a:chExt cx="2415847" cy="632656"/>
              </a:xfrm>
            </p:grpSpPr>
            <p:grpSp>
              <p:nvGrpSpPr>
                <p:cNvPr id="112" name="Group 111"/>
                <p:cNvGrpSpPr/>
                <p:nvPr/>
              </p:nvGrpSpPr>
              <p:grpSpPr>
                <a:xfrm>
                  <a:off x="488153" y="5141689"/>
                  <a:ext cx="719552" cy="632656"/>
                  <a:chOff x="1971675" y="1065213"/>
                  <a:chExt cx="6230938" cy="5478462"/>
                </a:xfrm>
                <a:solidFill>
                  <a:srgbClr val="00506F"/>
                </a:solidFill>
              </p:grpSpPr>
              <p:sp>
                <p:nvSpPr>
                  <p:cNvPr id="127"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8"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9"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0"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1"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32"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13" name="Group 112"/>
                <p:cNvGrpSpPr/>
                <p:nvPr/>
              </p:nvGrpSpPr>
              <p:grpSpPr>
                <a:xfrm>
                  <a:off x="1331543" y="5141689"/>
                  <a:ext cx="719552" cy="632656"/>
                  <a:chOff x="1971675" y="1065213"/>
                  <a:chExt cx="6230938" cy="5478462"/>
                </a:xfrm>
                <a:solidFill>
                  <a:srgbClr val="0085BB"/>
                </a:solidFill>
              </p:grpSpPr>
              <p:sp>
                <p:nvSpPr>
                  <p:cNvPr id="121"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2"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3"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4"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5"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6"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nvGrpSpPr>
                <p:cNvPr id="114" name="Group 113"/>
                <p:cNvGrpSpPr/>
                <p:nvPr/>
              </p:nvGrpSpPr>
              <p:grpSpPr>
                <a:xfrm>
                  <a:off x="2184448" y="5141689"/>
                  <a:ext cx="719552" cy="632656"/>
                  <a:chOff x="1971675" y="1065213"/>
                  <a:chExt cx="6230938" cy="5478462"/>
                </a:xfrm>
                <a:solidFill>
                  <a:srgbClr val="007678"/>
                </a:solidFill>
              </p:grpSpPr>
              <p:sp>
                <p:nvSpPr>
                  <p:cNvPr id="115" name="Freeform 2"/>
                  <p:cNvSpPr>
                    <a:spLocks noChangeArrowheads="1"/>
                  </p:cNvSpPr>
                  <p:nvPr/>
                </p:nvSpPr>
                <p:spPr bwMode="auto">
                  <a:xfrm>
                    <a:off x="3984625" y="2684463"/>
                    <a:ext cx="2205038" cy="3859212"/>
                  </a:xfrm>
                  <a:custGeom>
                    <a:avLst/>
                    <a:gdLst>
                      <a:gd name="T0" fmla="*/ 1281 w 6125"/>
                      <a:gd name="T1" fmla="*/ 5687 h 10719"/>
                      <a:gd name="T2" fmla="*/ 1281 w 6125"/>
                      <a:gd name="T3" fmla="*/ 5687 h 10719"/>
                      <a:gd name="T4" fmla="*/ 656 w 6125"/>
                      <a:gd name="T5" fmla="*/ 5937 h 10719"/>
                      <a:gd name="T6" fmla="*/ 31 w 6125"/>
                      <a:gd name="T7" fmla="*/ 5187 h 10719"/>
                      <a:gd name="T8" fmla="*/ 0 w 6125"/>
                      <a:gd name="T9" fmla="*/ 2531 h 10719"/>
                      <a:gd name="T10" fmla="*/ 0 w 6125"/>
                      <a:gd name="T11" fmla="*/ 781 h 10719"/>
                      <a:gd name="T12" fmla="*/ 812 w 6125"/>
                      <a:gd name="T13" fmla="*/ 0 h 10719"/>
                      <a:gd name="T14" fmla="*/ 5342 w 6125"/>
                      <a:gd name="T15" fmla="*/ 0 h 10719"/>
                      <a:gd name="T16" fmla="*/ 6124 w 6125"/>
                      <a:gd name="T17" fmla="*/ 781 h 10719"/>
                      <a:gd name="T18" fmla="*/ 6092 w 6125"/>
                      <a:gd name="T19" fmla="*/ 5124 h 10719"/>
                      <a:gd name="T20" fmla="*/ 5686 w 6125"/>
                      <a:gd name="T21" fmla="*/ 5874 h 10719"/>
                      <a:gd name="T22" fmla="*/ 4874 w 6125"/>
                      <a:gd name="T23" fmla="*/ 5718 h 10719"/>
                      <a:gd name="T24" fmla="*/ 4811 w 6125"/>
                      <a:gd name="T25" fmla="*/ 5687 h 10719"/>
                      <a:gd name="T26" fmla="*/ 4780 w 6125"/>
                      <a:gd name="T27" fmla="*/ 6312 h 10719"/>
                      <a:gd name="T28" fmla="*/ 4561 w 6125"/>
                      <a:gd name="T29" fmla="*/ 9749 h 10719"/>
                      <a:gd name="T30" fmla="*/ 4561 w 6125"/>
                      <a:gd name="T31" fmla="*/ 9905 h 10719"/>
                      <a:gd name="T32" fmla="*/ 3655 w 6125"/>
                      <a:gd name="T33" fmla="*/ 10718 h 10719"/>
                      <a:gd name="T34" fmla="*/ 2343 w 6125"/>
                      <a:gd name="T35" fmla="*/ 10718 h 10719"/>
                      <a:gd name="T36" fmla="*/ 1593 w 6125"/>
                      <a:gd name="T37" fmla="*/ 10030 h 10719"/>
                      <a:gd name="T38" fmla="*/ 1374 w 6125"/>
                      <a:gd name="T39" fmla="*/ 7062 h 10719"/>
                      <a:gd name="T40" fmla="*/ 1281 w 6125"/>
                      <a:gd name="T41" fmla="*/ 5687 h 10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25" h="10719">
                        <a:moveTo>
                          <a:pt x="1281" y="5687"/>
                        </a:moveTo>
                        <a:lnTo>
                          <a:pt x="1281" y="5687"/>
                        </a:lnTo>
                        <a:cubicBezTo>
                          <a:pt x="1093" y="5874"/>
                          <a:pt x="875" y="5968"/>
                          <a:pt x="656" y="5937"/>
                        </a:cubicBezTo>
                        <a:cubicBezTo>
                          <a:pt x="281" y="5874"/>
                          <a:pt x="31" y="5562"/>
                          <a:pt x="31" y="5187"/>
                        </a:cubicBezTo>
                        <a:cubicBezTo>
                          <a:pt x="0" y="4280"/>
                          <a:pt x="0" y="3405"/>
                          <a:pt x="0" y="2531"/>
                        </a:cubicBezTo>
                        <a:cubicBezTo>
                          <a:pt x="0" y="1938"/>
                          <a:pt x="0" y="1375"/>
                          <a:pt x="0" y="781"/>
                        </a:cubicBezTo>
                        <a:cubicBezTo>
                          <a:pt x="0" y="281"/>
                          <a:pt x="281" y="0"/>
                          <a:pt x="812" y="0"/>
                        </a:cubicBezTo>
                        <a:cubicBezTo>
                          <a:pt x="2312" y="0"/>
                          <a:pt x="3811" y="0"/>
                          <a:pt x="5342" y="0"/>
                        </a:cubicBezTo>
                        <a:cubicBezTo>
                          <a:pt x="5811" y="0"/>
                          <a:pt x="6124" y="281"/>
                          <a:pt x="6124" y="781"/>
                        </a:cubicBezTo>
                        <a:cubicBezTo>
                          <a:pt x="6124" y="2219"/>
                          <a:pt x="6092" y="3687"/>
                          <a:pt x="6092" y="5124"/>
                        </a:cubicBezTo>
                        <a:cubicBezTo>
                          <a:pt x="6092" y="5468"/>
                          <a:pt x="5967" y="5718"/>
                          <a:pt x="5686" y="5874"/>
                        </a:cubicBezTo>
                        <a:cubicBezTo>
                          <a:pt x="5374" y="5999"/>
                          <a:pt x="5124" y="5937"/>
                          <a:pt x="4874" y="5718"/>
                        </a:cubicBezTo>
                        <a:cubicBezTo>
                          <a:pt x="4874" y="5718"/>
                          <a:pt x="4842" y="5718"/>
                          <a:pt x="4811" y="5687"/>
                        </a:cubicBezTo>
                        <a:cubicBezTo>
                          <a:pt x="4811" y="5905"/>
                          <a:pt x="4780" y="6124"/>
                          <a:pt x="4780" y="6312"/>
                        </a:cubicBezTo>
                        <a:cubicBezTo>
                          <a:pt x="4717" y="7468"/>
                          <a:pt x="4624" y="8593"/>
                          <a:pt x="4561" y="9749"/>
                        </a:cubicBezTo>
                        <a:cubicBezTo>
                          <a:pt x="4561" y="9812"/>
                          <a:pt x="4561" y="9843"/>
                          <a:pt x="4561" y="9905"/>
                        </a:cubicBezTo>
                        <a:cubicBezTo>
                          <a:pt x="4499" y="10499"/>
                          <a:pt x="4249" y="10718"/>
                          <a:pt x="3655" y="10718"/>
                        </a:cubicBezTo>
                        <a:cubicBezTo>
                          <a:pt x="3217" y="10718"/>
                          <a:pt x="2781" y="10718"/>
                          <a:pt x="2343" y="10718"/>
                        </a:cubicBezTo>
                        <a:cubicBezTo>
                          <a:pt x="1906" y="10718"/>
                          <a:pt x="1625" y="10468"/>
                          <a:pt x="1593" y="10030"/>
                        </a:cubicBezTo>
                        <a:cubicBezTo>
                          <a:pt x="1500" y="9030"/>
                          <a:pt x="1437" y="8062"/>
                          <a:pt x="1374" y="7062"/>
                        </a:cubicBezTo>
                        <a:cubicBezTo>
                          <a:pt x="1343" y="6624"/>
                          <a:pt x="1312" y="6155"/>
                          <a:pt x="1281" y="568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6" name="Freeform 3"/>
                  <p:cNvSpPr>
                    <a:spLocks noChangeArrowheads="1"/>
                  </p:cNvSpPr>
                  <p:nvPr/>
                </p:nvSpPr>
                <p:spPr bwMode="auto">
                  <a:xfrm>
                    <a:off x="1971675" y="3517900"/>
                    <a:ext cx="1720850" cy="3025775"/>
                  </a:xfrm>
                  <a:custGeom>
                    <a:avLst/>
                    <a:gdLst>
                      <a:gd name="T0" fmla="*/ 3781 w 4782"/>
                      <a:gd name="T1" fmla="*/ 4467 h 8406"/>
                      <a:gd name="T2" fmla="*/ 3781 w 4782"/>
                      <a:gd name="T3" fmla="*/ 4467 h 8406"/>
                      <a:gd name="T4" fmla="*/ 3687 w 4782"/>
                      <a:gd name="T5" fmla="*/ 5717 h 8406"/>
                      <a:gd name="T6" fmla="*/ 3562 w 4782"/>
                      <a:gd name="T7" fmla="*/ 7874 h 8406"/>
                      <a:gd name="T8" fmla="*/ 2969 w 4782"/>
                      <a:gd name="T9" fmla="*/ 8405 h 8406"/>
                      <a:gd name="T10" fmla="*/ 1812 w 4782"/>
                      <a:gd name="T11" fmla="*/ 8405 h 8406"/>
                      <a:gd name="T12" fmla="*/ 1219 w 4782"/>
                      <a:gd name="T13" fmla="*/ 7905 h 8406"/>
                      <a:gd name="T14" fmla="*/ 1062 w 4782"/>
                      <a:gd name="T15" fmla="*/ 5217 h 8406"/>
                      <a:gd name="T16" fmla="*/ 1000 w 4782"/>
                      <a:gd name="T17" fmla="*/ 4467 h 8406"/>
                      <a:gd name="T18" fmla="*/ 937 w 4782"/>
                      <a:gd name="T19" fmla="*/ 4530 h 8406"/>
                      <a:gd name="T20" fmla="*/ 312 w 4782"/>
                      <a:gd name="T21" fmla="*/ 4592 h 8406"/>
                      <a:gd name="T22" fmla="*/ 0 w 4782"/>
                      <a:gd name="T23" fmla="*/ 4061 h 8406"/>
                      <a:gd name="T24" fmla="*/ 0 w 4782"/>
                      <a:gd name="T25" fmla="*/ 2780 h 8406"/>
                      <a:gd name="T26" fmla="*/ 0 w 4782"/>
                      <a:gd name="T27" fmla="*/ 625 h 8406"/>
                      <a:gd name="T28" fmla="*/ 625 w 4782"/>
                      <a:gd name="T29" fmla="*/ 0 h 8406"/>
                      <a:gd name="T30" fmla="*/ 4187 w 4782"/>
                      <a:gd name="T31" fmla="*/ 0 h 8406"/>
                      <a:gd name="T32" fmla="*/ 4781 w 4782"/>
                      <a:gd name="T33" fmla="*/ 625 h 8406"/>
                      <a:gd name="T34" fmla="*/ 4781 w 4782"/>
                      <a:gd name="T35" fmla="*/ 3967 h 8406"/>
                      <a:gd name="T36" fmla="*/ 4469 w 4782"/>
                      <a:gd name="T37" fmla="*/ 4592 h 8406"/>
                      <a:gd name="T38" fmla="*/ 3781 w 4782"/>
                      <a:gd name="T39" fmla="*/ 4467 h 8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82" h="8406">
                        <a:moveTo>
                          <a:pt x="3781" y="4467"/>
                        </a:moveTo>
                        <a:lnTo>
                          <a:pt x="3781" y="4467"/>
                        </a:lnTo>
                        <a:cubicBezTo>
                          <a:pt x="3750" y="4905"/>
                          <a:pt x="3719" y="5311"/>
                          <a:pt x="3687" y="5717"/>
                        </a:cubicBezTo>
                        <a:cubicBezTo>
                          <a:pt x="3656" y="6436"/>
                          <a:pt x="3594" y="7155"/>
                          <a:pt x="3562" y="7874"/>
                        </a:cubicBezTo>
                        <a:cubicBezTo>
                          <a:pt x="3531" y="8217"/>
                          <a:pt x="3312" y="8405"/>
                          <a:pt x="2969" y="8405"/>
                        </a:cubicBezTo>
                        <a:cubicBezTo>
                          <a:pt x="2594" y="8405"/>
                          <a:pt x="2187" y="8405"/>
                          <a:pt x="1812" y="8405"/>
                        </a:cubicBezTo>
                        <a:cubicBezTo>
                          <a:pt x="1500" y="8405"/>
                          <a:pt x="1250" y="8217"/>
                          <a:pt x="1219" y="7905"/>
                        </a:cubicBezTo>
                        <a:cubicBezTo>
                          <a:pt x="1187" y="6999"/>
                          <a:pt x="1125" y="6124"/>
                          <a:pt x="1062" y="5217"/>
                        </a:cubicBezTo>
                        <a:cubicBezTo>
                          <a:pt x="1031" y="4967"/>
                          <a:pt x="1031" y="4749"/>
                          <a:pt x="1000" y="4467"/>
                        </a:cubicBezTo>
                        <a:cubicBezTo>
                          <a:pt x="969" y="4499"/>
                          <a:pt x="937" y="4530"/>
                          <a:pt x="937" y="4530"/>
                        </a:cubicBezTo>
                        <a:cubicBezTo>
                          <a:pt x="750" y="4686"/>
                          <a:pt x="531" y="4717"/>
                          <a:pt x="312" y="4592"/>
                        </a:cubicBezTo>
                        <a:cubicBezTo>
                          <a:pt x="94" y="4499"/>
                          <a:pt x="0" y="4311"/>
                          <a:pt x="0" y="4061"/>
                        </a:cubicBezTo>
                        <a:cubicBezTo>
                          <a:pt x="0" y="3655"/>
                          <a:pt x="0" y="3217"/>
                          <a:pt x="0" y="2780"/>
                        </a:cubicBezTo>
                        <a:cubicBezTo>
                          <a:pt x="0" y="2061"/>
                          <a:pt x="0" y="1342"/>
                          <a:pt x="0" y="625"/>
                        </a:cubicBezTo>
                        <a:cubicBezTo>
                          <a:pt x="0" y="218"/>
                          <a:pt x="219" y="0"/>
                          <a:pt x="625" y="0"/>
                        </a:cubicBezTo>
                        <a:cubicBezTo>
                          <a:pt x="1812" y="0"/>
                          <a:pt x="3000" y="0"/>
                          <a:pt x="4187" y="0"/>
                        </a:cubicBezTo>
                        <a:cubicBezTo>
                          <a:pt x="4562" y="0"/>
                          <a:pt x="4781" y="218"/>
                          <a:pt x="4781" y="625"/>
                        </a:cubicBezTo>
                        <a:cubicBezTo>
                          <a:pt x="4781" y="1717"/>
                          <a:pt x="4781" y="2842"/>
                          <a:pt x="4781" y="3967"/>
                        </a:cubicBezTo>
                        <a:cubicBezTo>
                          <a:pt x="4781" y="4217"/>
                          <a:pt x="4750" y="4467"/>
                          <a:pt x="4469" y="4592"/>
                        </a:cubicBezTo>
                        <a:cubicBezTo>
                          <a:pt x="4250" y="4717"/>
                          <a:pt x="4000" y="4655"/>
                          <a:pt x="3781" y="4467"/>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7" name="Freeform 4"/>
                  <p:cNvSpPr>
                    <a:spLocks noChangeArrowheads="1"/>
                  </p:cNvSpPr>
                  <p:nvPr/>
                </p:nvSpPr>
                <p:spPr bwMode="auto">
                  <a:xfrm>
                    <a:off x="6470650" y="3506788"/>
                    <a:ext cx="1731963" cy="3036887"/>
                  </a:xfrm>
                  <a:custGeom>
                    <a:avLst/>
                    <a:gdLst>
                      <a:gd name="T0" fmla="*/ 1031 w 4813"/>
                      <a:gd name="T1" fmla="*/ 4531 h 8438"/>
                      <a:gd name="T2" fmla="*/ 1031 w 4813"/>
                      <a:gd name="T3" fmla="*/ 4531 h 8438"/>
                      <a:gd name="T4" fmla="*/ 656 w 4813"/>
                      <a:gd name="T5" fmla="*/ 4687 h 8438"/>
                      <a:gd name="T6" fmla="*/ 31 w 4813"/>
                      <a:gd name="T7" fmla="*/ 4062 h 8438"/>
                      <a:gd name="T8" fmla="*/ 0 w 4813"/>
                      <a:gd name="T9" fmla="*/ 1062 h 8438"/>
                      <a:gd name="T10" fmla="*/ 0 w 4813"/>
                      <a:gd name="T11" fmla="*/ 594 h 8438"/>
                      <a:gd name="T12" fmla="*/ 562 w 4813"/>
                      <a:gd name="T13" fmla="*/ 32 h 8438"/>
                      <a:gd name="T14" fmla="*/ 1156 w 4813"/>
                      <a:gd name="T15" fmla="*/ 32 h 8438"/>
                      <a:gd name="T16" fmla="*/ 4125 w 4813"/>
                      <a:gd name="T17" fmla="*/ 0 h 8438"/>
                      <a:gd name="T18" fmla="*/ 4812 w 4813"/>
                      <a:gd name="T19" fmla="*/ 719 h 8438"/>
                      <a:gd name="T20" fmla="*/ 4812 w 4813"/>
                      <a:gd name="T21" fmla="*/ 4062 h 8438"/>
                      <a:gd name="T22" fmla="*/ 4156 w 4813"/>
                      <a:gd name="T23" fmla="*/ 4687 h 8438"/>
                      <a:gd name="T24" fmla="*/ 3812 w 4813"/>
                      <a:gd name="T25" fmla="*/ 4531 h 8438"/>
                      <a:gd name="T26" fmla="*/ 3750 w 4813"/>
                      <a:gd name="T27" fmla="*/ 5187 h 8438"/>
                      <a:gd name="T28" fmla="*/ 3562 w 4813"/>
                      <a:gd name="T29" fmla="*/ 7906 h 8438"/>
                      <a:gd name="T30" fmla="*/ 3000 w 4813"/>
                      <a:gd name="T31" fmla="*/ 8437 h 8438"/>
                      <a:gd name="T32" fmla="*/ 1844 w 4813"/>
                      <a:gd name="T33" fmla="*/ 8437 h 8438"/>
                      <a:gd name="T34" fmla="*/ 1250 w 4813"/>
                      <a:gd name="T35" fmla="*/ 7906 h 8438"/>
                      <a:gd name="T36" fmla="*/ 1031 w 4813"/>
                      <a:gd name="T37" fmla="*/ 4687 h 8438"/>
                      <a:gd name="T38" fmla="*/ 1031 w 4813"/>
                      <a:gd name="T39" fmla="*/ 4531 h 8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13" h="8438">
                        <a:moveTo>
                          <a:pt x="1031" y="4531"/>
                        </a:moveTo>
                        <a:lnTo>
                          <a:pt x="1031" y="4531"/>
                        </a:lnTo>
                        <a:cubicBezTo>
                          <a:pt x="906" y="4593"/>
                          <a:pt x="781" y="4656"/>
                          <a:pt x="656" y="4687"/>
                        </a:cubicBezTo>
                        <a:cubicBezTo>
                          <a:pt x="312" y="4749"/>
                          <a:pt x="31" y="4468"/>
                          <a:pt x="31" y="4062"/>
                        </a:cubicBezTo>
                        <a:cubicBezTo>
                          <a:pt x="31" y="3062"/>
                          <a:pt x="0" y="2062"/>
                          <a:pt x="0" y="1062"/>
                        </a:cubicBezTo>
                        <a:cubicBezTo>
                          <a:pt x="0" y="906"/>
                          <a:pt x="0" y="750"/>
                          <a:pt x="0" y="594"/>
                        </a:cubicBezTo>
                        <a:cubicBezTo>
                          <a:pt x="31" y="282"/>
                          <a:pt x="250" y="32"/>
                          <a:pt x="562" y="32"/>
                        </a:cubicBezTo>
                        <a:cubicBezTo>
                          <a:pt x="750" y="0"/>
                          <a:pt x="937" y="32"/>
                          <a:pt x="1156" y="32"/>
                        </a:cubicBezTo>
                        <a:cubicBezTo>
                          <a:pt x="2125" y="32"/>
                          <a:pt x="3125" y="32"/>
                          <a:pt x="4125" y="0"/>
                        </a:cubicBezTo>
                        <a:cubicBezTo>
                          <a:pt x="4562" y="0"/>
                          <a:pt x="4812" y="282"/>
                          <a:pt x="4812" y="719"/>
                        </a:cubicBezTo>
                        <a:cubicBezTo>
                          <a:pt x="4781" y="1843"/>
                          <a:pt x="4812" y="2937"/>
                          <a:pt x="4812" y="4062"/>
                        </a:cubicBezTo>
                        <a:cubicBezTo>
                          <a:pt x="4812" y="4468"/>
                          <a:pt x="4531" y="4749"/>
                          <a:pt x="4156" y="4687"/>
                        </a:cubicBezTo>
                        <a:cubicBezTo>
                          <a:pt x="4031" y="4656"/>
                          <a:pt x="3937" y="4593"/>
                          <a:pt x="3812" y="4531"/>
                        </a:cubicBezTo>
                        <a:cubicBezTo>
                          <a:pt x="3781" y="4749"/>
                          <a:pt x="3750" y="4968"/>
                          <a:pt x="3750" y="5187"/>
                        </a:cubicBezTo>
                        <a:cubicBezTo>
                          <a:pt x="3687" y="6093"/>
                          <a:pt x="3625" y="6999"/>
                          <a:pt x="3562" y="7906"/>
                        </a:cubicBezTo>
                        <a:cubicBezTo>
                          <a:pt x="3562" y="8249"/>
                          <a:pt x="3312" y="8437"/>
                          <a:pt x="3000" y="8437"/>
                        </a:cubicBezTo>
                        <a:cubicBezTo>
                          <a:pt x="2594" y="8437"/>
                          <a:pt x="2219" y="8437"/>
                          <a:pt x="1844" y="8437"/>
                        </a:cubicBezTo>
                        <a:cubicBezTo>
                          <a:pt x="1500" y="8437"/>
                          <a:pt x="1281" y="8249"/>
                          <a:pt x="1250" y="7906"/>
                        </a:cubicBezTo>
                        <a:cubicBezTo>
                          <a:pt x="1187" y="6843"/>
                          <a:pt x="1094" y="5749"/>
                          <a:pt x="1031" y="4687"/>
                        </a:cubicBezTo>
                        <a:cubicBezTo>
                          <a:pt x="1031" y="4624"/>
                          <a:pt x="1031" y="4562"/>
                          <a:pt x="1031" y="45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8" name="Freeform 5"/>
                  <p:cNvSpPr>
                    <a:spLocks noChangeArrowheads="1"/>
                  </p:cNvSpPr>
                  <p:nvPr/>
                </p:nvSpPr>
                <p:spPr bwMode="auto">
                  <a:xfrm>
                    <a:off x="4367213" y="1065213"/>
                    <a:ext cx="1439862" cy="1439862"/>
                  </a:xfrm>
                  <a:custGeom>
                    <a:avLst/>
                    <a:gdLst>
                      <a:gd name="T0" fmla="*/ 3999 w 4000"/>
                      <a:gd name="T1" fmla="*/ 2031 h 4001"/>
                      <a:gd name="T2" fmla="*/ 3999 w 4000"/>
                      <a:gd name="T3" fmla="*/ 2031 h 4001"/>
                      <a:gd name="T4" fmla="*/ 2000 w 4000"/>
                      <a:gd name="T5" fmla="*/ 4000 h 4001"/>
                      <a:gd name="T6" fmla="*/ 0 w 4000"/>
                      <a:gd name="T7" fmla="*/ 2000 h 4001"/>
                      <a:gd name="T8" fmla="*/ 2000 w 4000"/>
                      <a:gd name="T9" fmla="*/ 31 h 4001"/>
                      <a:gd name="T10" fmla="*/ 3999 w 4000"/>
                      <a:gd name="T11" fmla="*/ 2031 h 4001"/>
                    </a:gdLst>
                    <a:ahLst/>
                    <a:cxnLst>
                      <a:cxn ang="0">
                        <a:pos x="T0" y="T1"/>
                      </a:cxn>
                      <a:cxn ang="0">
                        <a:pos x="T2" y="T3"/>
                      </a:cxn>
                      <a:cxn ang="0">
                        <a:pos x="T4" y="T5"/>
                      </a:cxn>
                      <a:cxn ang="0">
                        <a:pos x="T6" y="T7"/>
                      </a:cxn>
                      <a:cxn ang="0">
                        <a:pos x="T8" y="T9"/>
                      </a:cxn>
                      <a:cxn ang="0">
                        <a:pos x="T10" y="T11"/>
                      </a:cxn>
                    </a:cxnLst>
                    <a:rect l="0" t="0" r="r" b="b"/>
                    <a:pathLst>
                      <a:path w="4000" h="4001">
                        <a:moveTo>
                          <a:pt x="3999" y="2031"/>
                        </a:moveTo>
                        <a:lnTo>
                          <a:pt x="3999" y="2031"/>
                        </a:lnTo>
                        <a:cubicBezTo>
                          <a:pt x="3968" y="3125"/>
                          <a:pt x="3093" y="4000"/>
                          <a:pt x="2000" y="4000"/>
                        </a:cubicBezTo>
                        <a:cubicBezTo>
                          <a:pt x="906" y="4000"/>
                          <a:pt x="0" y="3094"/>
                          <a:pt x="0" y="2000"/>
                        </a:cubicBezTo>
                        <a:cubicBezTo>
                          <a:pt x="0" y="906"/>
                          <a:pt x="906" y="0"/>
                          <a:pt x="2000" y="31"/>
                        </a:cubicBezTo>
                        <a:cubicBezTo>
                          <a:pt x="3093" y="31"/>
                          <a:pt x="3999" y="906"/>
                          <a:pt x="3999" y="2031"/>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19" name="Freeform 6"/>
                  <p:cNvSpPr>
                    <a:spLocks noChangeArrowheads="1"/>
                  </p:cNvSpPr>
                  <p:nvPr/>
                </p:nvSpPr>
                <p:spPr bwMode="auto">
                  <a:xfrm>
                    <a:off x="6775450" y="2246313"/>
                    <a:ext cx="1125538" cy="1136650"/>
                  </a:xfrm>
                  <a:custGeom>
                    <a:avLst/>
                    <a:gdLst>
                      <a:gd name="T0" fmla="*/ 1562 w 3126"/>
                      <a:gd name="T1" fmla="*/ 3125 h 3158"/>
                      <a:gd name="T2" fmla="*/ 1562 w 3126"/>
                      <a:gd name="T3" fmla="*/ 3125 h 3158"/>
                      <a:gd name="T4" fmla="*/ 0 w 3126"/>
                      <a:gd name="T5" fmla="*/ 1594 h 3158"/>
                      <a:gd name="T6" fmla="*/ 1562 w 3126"/>
                      <a:gd name="T7" fmla="*/ 0 h 3158"/>
                      <a:gd name="T8" fmla="*/ 3125 w 3126"/>
                      <a:gd name="T9" fmla="*/ 1563 h 3158"/>
                      <a:gd name="T10" fmla="*/ 1562 w 3126"/>
                      <a:gd name="T11" fmla="*/ 3125 h 3158"/>
                    </a:gdLst>
                    <a:ahLst/>
                    <a:cxnLst>
                      <a:cxn ang="0">
                        <a:pos x="T0" y="T1"/>
                      </a:cxn>
                      <a:cxn ang="0">
                        <a:pos x="T2" y="T3"/>
                      </a:cxn>
                      <a:cxn ang="0">
                        <a:pos x="T4" y="T5"/>
                      </a:cxn>
                      <a:cxn ang="0">
                        <a:pos x="T6" y="T7"/>
                      </a:cxn>
                      <a:cxn ang="0">
                        <a:pos x="T8" y="T9"/>
                      </a:cxn>
                      <a:cxn ang="0">
                        <a:pos x="T10" y="T11"/>
                      </a:cxn>
                    </a:cxnLst>
                    <a:rect l="0" t="0" r="r" b="b"/>
                    <a:pathLst>
                      <a:path w="3126" h="3158">
                        <a:moveTo>
                          <a:pt x="1562" y="3125"/>
                        </a:moveTo>
                        <a:lnTo>
                          <a:pt x="1562" y="3125"/>
                        </a:lnTo>
                        <a:cubicBezTo>
                          <a:pt x="718" y="3157"/>
                          <a:pt x="0" y="2438"/>
                          <a:pt x="0" y="1594"/>
                        </a:cubicBezTo>
                        <a:cubicBezTo>
                          <a:pt x="0" y="719"/>
                          <a:pt x="687" y="32"/>
                          <a:pt x="1562" y="0"/>
                        </a:cubicBezTo>
                        <a:cubicBezTo>
                          <a:pt x="2406" y="0"/>
                          <a:pt x="3125" y="719"/>
                          <a:pt x="3125" y="1563"/>
                        </a:cubicBezTo>
                        <a:cubicBezTo>
                          <a:pt x="3125" y="2438"/>
                          <a:pt x="2437" y="3125"/>
                          <a:pt x="1562"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120" name="Freeform 7"/>
                  <p:cNvSpPr>
                    <a:spLocks noChangeArrowheads="1"/>
                  </p:cNvSpPr>
                  <p:nvPr/>
                </p:nvSpPr>
                <p:spPr bwMode="auto">
                  <a:xfrm>
                    <a:off x="2263775" y="2246313"/>
                    <a:ext cx="1136650" cy="1136650"/>
                  </a:xfrm>
                  <a:custGeom>
                    <a:avLst/>
                    <a:gdLst>
                      <a:gd name="T0" fmla="*/ 1563 w 3158"/>
                      <a:gd name="T1" fmla="*/ 3125 h 3158"/>
                      <a:gd name="T2" fmla="*/ 1563 w 3158"/>
                      <a:gd name="T3" fmla="*/ 3125 h 3158"/>
                      <a:gd name="T4" fmla="*/ 32 w 3158"/>
                      <a:gd name="T5" fmla="*/ 1563 h 3158"/>
                      <a:gd name="T6" fmla="*/ 1625 w 3158"/>
                      <a:gd name="T7" fmla="*/ 0 h 3158"/>
                      <a:gd name="T8" fmla="*/ 3157 w 3158"/>
                      <a:gd name="T9" fmla="*/ 1594 h 3158"/>
                      <a:gd name="T10" fmla="*/ 1563 w 3158"/>
                      <a:gd name="T11" fmla="*/ 3125 h 3158"/>
                    </a:gdLst>
                    <a:ahLst/>
                    <a:cxnLst>
                      <a:cxn ang="0">
                        <a:pos x="T0" y="T1"/>
                      </a:cxn>
                      <a:cxn ang="0">
                        <a:pos x="T2" y="T3"/>
                      </a:cxn>
                      <a:cxn ang="0">
                        <a:pos x="T4" y="T5"/>
                      </a:cxn>
                      <a:cxn ang="0">
                        <a:pos x="T6" y="T7"/>
                      </a:cxn>
                      <a:cxn ang="0">
                        <a:pos x="T8" y="T9"/>
                      </a:cxn>
                      <a:cxn ang="0">
                        <a:pos x="T10" y="T11"/>
                      </a:cxn>
                    </a:cxnLst>
                    <a:rect l="0" t="0" r="r" b="b"/>
                    <a:pathLst>
                      <a:path w="3158" h="3158">
                        <a:moveTo>
                          <a:pt x="1563" y="3125"/>
                        </a:moveTo>
                        <a:lnTo>
                          <a:pt x="1563" y="3125"/>
                        </a:lnTo>
                        <a:cubicBezTo>
                          <a:pt x="688" y="3125"/>
                          <a:pt x="0" y="2407"/>
                          <a:pt x="32" y="1563"/>
                        </a:cubicBezTo>
                        <a:cubicBezTo>
                          <a:pt x="32" y="688"/>
                          <a:pt x="750" y="0"/>
                          <a:pt x="1625" y="0"/>
                        </a:cubicBezTo>
                        <a:cubicBezTo>
                          <a:pt x="2469" y="32"/>
                          <a:pt x="3157" y="750"/>
                          <a:pt x="3157" y="1594"/>
                        </a:cubicBezTo>
                        <a:cubicBezTo>
                          <a:pt x="3125" y="2469"/>
                          <a:pt x="2407" y="3157"/>
                          <a:pt x="1563" y="3125"/>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grpSp>
          </p:grpSp>
        </p:grpSp>
      </p:grpSp>
      <p:sp>
        <p:nvSpPr>
          <p:cNvPr id="158" name="Title 1">
            <a:extLst>
              <a:ext uri="{FF2B5EF4-FFF2-40B4-BE49-F238E27FC236}">
                <a16:creationId xmlns:a16="http://schemas.microsoft.com/office/drawing/2014/main" id="{0344D3A4-3179-4ECF-A73A-ED313201D443}"/>
              </a:ext>
            </a:extLst>
          </p:cNvPr>
          <p:cNvSpPr>
            <a:spLocks noGrp="1"/>
          </p:cNvSpPr>
          <p:nvPr>
            <p:ph type="title"/>
          </p:nvPr>
        </p:nvSpPr>
        <p:spPr/>
        <p:txBody>
          <a:bodyPr>
            <a:normAutofit/>
          </a:bodyPr>
          <a:lstStyle/>
          <a:p>
            <a:r>
              <a:rPr lang="en-US" sz="3200" spc="-100" dirty="0" err="1">
                <a:solidFill>
                  <a:srgbClr val="005170"/>
                </a:solidFill>
              </a:rPr>
              <a:t>NIEMOpen</a:t>
            </a:r>
            <a:r>
              <a:rPr lang="en-US" sz="3200" spc="-100" dirty="0">
                <a:solidFill>
                  <a:srgbClr val="005170"/>
                </a:solidFill>
              </a:rPr>
              <a:t> Community Stakeholders</a:t>
            </a:r>
            <a:endParaRPr lang="en-US" spc="-100" dirty="0">
              <a:solidFill>
                <a:srgbClr val="005170"/>
              </a:solidFill>
            </a:endParaRPr>
          </a:p>
        </p:txBody>
      </p:sp>
    </p:spTree>
    <p:extLst>
      <p:ext uri="{BB962C8B-B14F-4D97-AF65-F5344CB8AC3E}">
        <p14:creationId xmlns:p14="http://schemas.microsoft.com/office/powerpoint/2010/main" val="1310703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2">
            <a:extLst>
              <a:ext uri="{FF2B5EF4-FFF2-40B4-BE49-F238E27FC236}">
                <a16:creationId xmlns:a16="http://schemas.microsoft.com/office/drawing/2014/main" id="{FF0DB513-F81E-4F6B-8FD1-DF746E18C660}"/>
              </a:ext>
            </a:extLst>
          </p:cNvPr>
          <p:cNvSpPr>
            <a:spLocks noGrp="1"/>
          </p:cNvSpPr>
          <p:nvPr>
            <p:ph type="title"/>
          </p:nvPr>
        </p:nvSpPr>
        <p:spPr>
          <a:ln/>
        </p:spPr>
        <p:txBody>
          <a:bodyPr>
            <a:noAutofit/>
          </a:bodyPr>
          <a:lstStyle/>
          <a:p>
            <a:pPr eaLnBrk="1" hangingPunct="1"/>
            <a:r>
              <a:rPr lang="en-US" altLang="en-US" sz="3200" dirty="0">
                <a:solidFill>
                  <a:srgbClr val="005170"/>
                </a:solidFill>
              </a:rPr>
              <a:t>Value Proposition – Interoperability </a:t>
            </a:r>
          </a:p>
        </p:txBody>
      </p:sp>
      <p:grpSp>
        <p:nvGrpSpPr>
          <p:cNvPr id="2" name="Group 1">
            <a:extLst>
              <a:ext uri="{FF2B5EF4-FFF2-40B4-BE49-F238E27FC236}">
                <a16:creationId xmlns:a16="http://schemas.microsoft.com/office/drawing/2014/main" id="{113946CE-30B6-4041-990B-AB7372182D60}"/>
              </a:ext>
            </a:extLst>
          </p:cNvPr>
          <p:cNvGrpSpPr/>
          <p:nvPr/>
        </p:nvGrpSpPr>
        <p:grpSpPr>
          <a:xfrm>
            <a:off x="2301885" y="1089295"/>
            <a:ext cx="7494029" cy="3432843"/>
            <a:chOff x="1444230" y="1538579"/>
            <a:chExt cx="6254354" cy="2182126"/>
          </a:xfrm>
        </p:grpSpPr>
        <p:sp>
          <p:nvSpPr>
            <p:cNvPr id="5" name="Rectangle 4">
              <a:extLst>
                <a:ext uri="{FF2B5EF4-FFF2-40B4-BE49-F238E27FC236}">
                  <a16:creationId xmlns:a16="http://schemas.microsoft.com/office/drawing/2014/main" id="{3E540F09-A91D-48D3-8234-1FFC921EE13A}"/>
                </a:ext>
              </a:extLst>
            </p:cNvPr>
            <p:cNvSpPr/>
            <p:nvPr/>
          </p:nvSpPr>
          <p:spPr>
            <a:xfrm>
              <a:off x="1445420" y="2616995"/>
              <a:ext cx="2921794" cy="1103710"/>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05740" rIns="20574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NIEMOpen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eliminates confusion by providing consistency of data definitions between agencies</a:t>
              </a:r>
            </a:p>
          </p:txBody>
        </p:sp>
        <p:sp>
          <p:nvSpPr>
            <p:cNvPr id="8" name="Rectangle 7">
              <a:extLst>
                <a:ext uri="{FF2B5EF4-FFF2-40B4-BE49-F238E27FC236}">
                  <a16:creationId xmlns:a16="http://schemas.microsoft.com/office/drawing/2014/main" id="{ED8EB8A9-1D7B-4AA2-9081-6C121651F042}"/>
                </a:ext>
              </a:extLst>
            </p:cNvPr>
            <p:cNvSpPr/>
            <p:nvPr/>
          </p:nvSpPr>
          <p:spPr>
            <a:xfrm>
              <a:off x="4776789" y="2616995"/>
              <a:ext cx="2921794" cy="1103710"/>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05740" rIns="20574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NIEMOpen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is open-nonproprietary, scalable, tailorable. Platform, language, system, and network agnostic</a:t>
              </a:r>
            </a:p>
          </p:txBody>
        </p:sp>
        <p:sp>
          <p:nvSpPr>
            <p:cNvPr id="12" name="Rectangle 11">
              <a:extLst>
                <a:ext uri="{FF2B5EF4-FFF2-40B4-BE49-F238E27FC236}">
                  <a16:creationId xmlns:a16="http://schemas.microsoft.com/office/drawing/2014/main" id="{0D0CEA01-2EF1-466A-B1B2-BB46F2FC2892}"/>
                </a:ext>
              </a:extLst>
            </p:cNvPr>
            <p:cNvSpPr/>
            <p:nvPr/>
          </p:nvSpPr>
          <p:spPr>
            <a:xfrm>
              <a:off x="1445420"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Common Language and Vocabulary</a:t>
              </a: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5" name="Rectangle 14">
              <a:extLst>
                <a:ext uri="{FF2B5EF4-FFF2-40B4-BE49-F238E27FC236}">
                  <a16:creationId xmlns:a16="http://schemas.microsoft.com/office/drawing/2014/main" id="{17BAD4F5-1262-44F3-8145-2FFA517E4E58}"/>
                </a:ext>
              </a:extLst>
            </p:cNvPr>
            <p:cNvSpPr/>
            <p:nvPr/>
          </p:nvSpPr>
          <p:spPr>
            <a:xfrm>
              <a:off x="4776789"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Agnostic Implementation</a:t>
              </a:r>
            </a:p>
          </p:txBody>
        </p:sp>
        <p:sp>
          <p:nvSpPr>
            <p:cNvPr id="51208" name="Text Placeholder 4">
              <a:extLst>
                <a:ext uri="{FF2B5EF4-FFF2-40B4-BE49-F238E27FC236}">
                  <a16:creationId xmlns:a16="http://schemas.microsoft.com/office/drawing/2014/main" id="{3B8A30E9-D533-406D-973C-44E06726A2E4}"/>
                </a:ext>
              </a:extLst>
            </p:cNvPr>
            <p:cNvSpPr txBox="1">
              <a:spLocks/>
            </p:cNvSpPr>
            <p:nvPr/>
          </p:nvSpPr>
          <p:spPr bwMode="auto">
            <a:xfrm>
              <a:off x="1444230" y="1538579"/>
              <a:ext cx="625435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1" indent="-285750" algn="l" defTabSz="457200" rtl="0" eaLnBrk="1" fontAlgn="auto" latinLnBrk="0" hangingPunct="1">
                <a:lnSpc>
                  <a:spcPct val="100000"/>
                </a:lnSpc>
                <a:spcBef>
                  <a:spcPct val="20000"/>
                </a:spcBef>
                <a:spcAft>
                  <a:spcPts val="0"/>
                </a:spcAft>
                <a:buClrTx/>
                <a:buSzTx/>
                <a:buFontTx/>
                <a:buNone/>
                <a:tabLst/>
                <a:defRPr/>
              </a:pPr>
              <a:r>
                <a:rPr kumimoji="0" lang="en-US" altLang="en-US" sz="28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rPr>
                <a:t>The interoperable nature of </a:t>
              </a:r>
              <a:r>
                <a:rPr kumimoji="0" lang="en-US" altLang="en-US" sz="2800" b="0" i="0" u="none" strike="noStrike" kern="1200" cap="none" spc="0" normalizeH="0" baseline="0" noProof="0" dirty="0" err="1">
                  <a:ln>
                    <a:noFill/>
                  </a:ln>
                  <a:solidFill>
                    <a:srgbClr val="334052"/>
                  </a:solidFill>
                  <a:effectLst/>
                  <a:uLnTx/>
                  <a:uFillTx/>
                  <a:latin typeface="Arial" panose="020B0604020202020204" pitchFamily="34" charset="0"/>
                  <a:ea typeface="+mn-ea"/>
                  <a:cs typeface="Arial" panose="020B0604020202020204" pitchFamily="34" charset="0"/>
                </a:rPr>
                <a:t>NIEMOpen</a:t>
              </a:r>
              <a:r>
                <a:rPr kumimoji="0" lang="en-US" altLang="en-US" sz="28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rPr>
                <a:t> establishes:</a:t>
              </a:r>
            </a:p>
          </p:txBody>
        </p:sp>
      </p:grpSp>
      <p:sp>
        <p:nvSpPr>
          <p:cNvPr id="3" name="TextBox 2">
            <a:extLst>
              <a:ext uri="{FF2B5EF4-FFF2-40B4-BE49-F238E27FC236}">
                <a16:creationId xmlns:a16="http://schemas.microsoft.com/office/drawing/2014/main" id="{3F12F0DF-1B27-4A2B-8E1D-A3D4C1B848F7}"/>
              </a:ext>
            </a:extLst>
          </p:cNvPr>
          <p:cNvSpPr txBox="1"/>
          <p:nvPr/>
        </p:nvSpPr>
        <p:spPr>
          <a:xfrm>
            <a:off x="1673437" y="4955333"/>
            <a:ext cx="8750922" cy="830997"/>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rgbClr val="334052"/>
                </a:solidFill>
                <a:effectLst/>
                <a:uLnTx/>
                <a:uFillTx/>
                <a:latin typeface="Arial"/>
                <a:ea typeface="+mn-ea"/>
                <a:cs typeface="+mn-cs"/>
              </a:rPr>
              <a:t>NIEMOpen</a:t>
            </a:r>
            <a:r>
              <a:rPr kumimoji="0" lang="en-US" sz="2400" b="0" i="0" u="none" strike="noStrike" kern="1200" cap="none" spc="0" normalizeH="0" baseline="0" noProof="0" dirty="0">
                <a:ln>
                  <a:noFill/>
                </a:ln>
                <a:solidFill>
                  <a:srgbClr val="334052"/>
                </a:solidFill>
                <a:effectLst/>
                <a:uLnTx/>
                <a:uFillTx/>
                <a:latin typeface="Arial"/>
                <a:ea typeface="+mn-ea"/>
                <a:cs typeface="+mn-cs"/>
              </a:rPr>
              <a:t> enables systems to work together at the data 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34052"/>
                </a:solidFill>
                <a:effectLst/>
                <a:uLnTx/>
                <a:uFillTx/>
                <a:latin typeface="Arial"/>
                <a:ea typeface="+mn-ea"/>
                <a:cs typeface="+mn-cs"/>
              </a:rPr>
              <a:t>Implementers decide how agencies’ systems are implemented </a:t>
            </a:r>
          </a:p>
        </p:txBody>
      </p:sp>
      <p:pic>
        <p:nvPicPr>
          <p:cNvPr id="10" name="Picture 2" descr="Image result for interoperability icon">
            <a:extLst>
              <a:ext uri="{FF2B5EF4-FFF2-40B4-BE49-F238E27FC236}">
                <a16:creationId xmlns:a16="http://schemas.microsoft.com/office/drawing/2014/main" id="{36C563E1-0F10-4561-977A-A7612D7775EA}"/>
              </a:ext>
            </a:extLst>
          </p:cNvPr>
          <p:cNvPicPr>
            <a:picLocks noChangeAspect="1" noChangeArrowheads="1"/>
          </p:cNvPicPr>
          <p:nvPr/>
        </p:nvPicPr>
        <p:blipFill>
          <a:blip r:embed="rId3" cstate="screen">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5495444" y="3929553"/>
            <a:ext cx="1201113" cy="1185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302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2">
            <a:extLst>
              <a:ext uri="{FF2B5EF4-FFF2-40B4-BE49-F238E27FC236}">
                <a16:creationId xmlns:a16="http://schemas.microsoft.com/office/drawing/2014/main" id="{97BCBE4F-A367-4D95-83DB-BB104C332393}"/>
              </a:ext>
            </a:extLst>
          </p:cNvPr>
          <p:cNvSpPr>
            <a:spLocks noGrp="1"/>
          </p:cNvSpPr>
          <p:nvPr>
            <p:ph type="title"/>
          </p:nvPr>
        </p:nvSpPr>
        <p:spPr>
          <a:ln/>
        </p:spPr>
        <p:txBody>
          <a:bodyPr>
            <a:normAutofit/>
          </a:bodyPr>
          <a:lstStyle/>
          <a:p>
            <a:pPr eaLnBrk="1" hangingPunct="1"/>
            <a:r>
              <a:rPr lang="en-US" altLang="en-US" sz="3200" dirty="0">
                <a:solidFill>
                  <a:srgbClr val="005170"/>
                </a:solidFill>
              </a:rPr>
              <a:t>Value Proposition – Reusability </a:t>
            </a:r>
          </a:p>
        </p:txBody>
      </p:sp>
      <p:sp>
        <p:nvSpPr>
          <p:cNvPr id="3" name="Slide Number Placeholder 2">
            <a:extLst>
              <a:ext uri="{FF2B5EF4-FFF2-40B4-BE49-F238E27FC236}">
                <a16:creationId xmlns:a16="http://schemas.microsoft.com/office/drawing/2014/main" id="{E6DBBB53-2498-4B4A-B3A5-694277795B73}"/>
              </a:ext>
            </a:extLst>
          </p:cNvPr>
          <p:cNvSpPr>
            <a:spLocks noGrp="1"/>
          </p:cNvSpPr>
          <p:nvPr>
            <p:ph type="sldNum" sz="quarter" idx="4"/>
          </p:nvPr>
        </p:nvSpPr>
        <p:spPr>
          <a:xfrm>
            <a:off x="0" y="6356350"/>
            <a:ext cx="284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209025A-EA80-164B-A95B-D8212A632042}" type="slidenum">
              <a:rPr kumimoji="0" lang="en-US" sz="1100" b="0" i="0" u="none" strike="noStrike" kern="1200" cap="none" spc="0" normalizeH="0" baseline="0" noProof="0" smtClean="0">
                <a:ln>
                  <a:noFill/>
                </a:ln>
                <a:solidFill>
                  <a:srgbClr val="949C9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57</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grpSp>
        <p:nvGrpSpPr>
          <p:cNvPr id="2" name="Group 1">
            <a:extLst>
              <a:ext uri="{FF2B5EF4-FFF2-40B4-BE49-F238E27FC236}">
                <a16:creationId xmlns:a16="http://schemas.microsoft.com/office/drawing/2014/main" id="{7279DE46-8CC3-4762-9E18-300BD732FFC8}"/>
              </a:ext>
            </a:extLst>
          </p:cNvPr>
          <p:cNvGrpSpPr/>
          <p:nvPr/>
        </p:nvGrpSpPr>
        <p:grpSpPr>
          <a:xfrm>
            <a:off x="1953876" y="1258089"/>
            <a:ext cx="8284248" cy="4390704"/>
            <a:chOff x="1390830" y="1291162"/>
            <a:chExt cx="6307753" cy="2892295"/>
          </a:xfrm>
        </p:grpSpPr>
        <p:sp>
          <p:nvSpPr>
            <p:cNvPr id="5" name="Rectangle 4">
              <a:extLst>
                <a:ext uri="{FF2B5EF4-FFF2-40B4-BE49-F238E27FC236}">
                  <a16:creationId xmlns:a16="http://schemas.microsoft.com/office/drawing/2014/main" id="{A92615E8-B46C-4CF3-99F5-6F719EE58ADE}"/>
                </a:ext>
              </a:extLst>
            </p:cNvPr>
            <p:cNvSpPr/>
            <p:nvPr/>
          </p:nvSpPr>
          <p:spPr>
            <a:xfrm>
              <a:off x="1445420" y="2616995"/>
              <a:ext cx="2921794" cy="1361301"/>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05740" rIns="20574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Decreases the development time for information exchanges that use similar sets of data</a:t>
              </a:r>
            </a:p>
          </p:txBody>
        </p:sp>
        <p:sp>
          <p:nvSpPr>
            <p:cNvPr id="8" name="Rectangle 7">
              <a:extLst>
                <a:ext uri="{FF2B5EF4-FFF2-40B4-BE49-F238E27FC236}">
                  <a16:creationId xmlns:a16="http://schemas.microsoft.com/office/drawing/2014/main" id="{00D6EC25-EB0F-47C2-8711-BC4F0C7C9D66}"/>
                </a:ext>
              </a:extLst>
            </p:cNvPr>
            <p:cNvSpPr/>
            <p:nvPr/>
          </p:nvSpPr>
          <p:spPr>
            <a:xfrm>
              <a:off x="4776789" y="2616995"/>
              <a:ext cx="2921794" cy="1361300"/>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lIns="205740" rIns="205740"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Allows practitioners to increase the syntactic and semantic consistency in data definitions across their information exchanges</a:t>
              </a:r>
            </a:p>
          </p:txBody>
        </p:sp>
        <p:sp>
          <p:nvSpPr>
            <p:cNvPr id="12" name="Rectangle 11">
              <a:extLst>
                <a:ext uri="{FF2B5EF4-FFF2-40B4-BE49-F238E27FC236}">
                  <a16:creationId xmlns:a16="http://schemas.microsoft.com/office/drawing/2014/main" id="{0474EE8E-E6CB-4179-8AB5-463E301F8F46}"/>
                </a:ext>
              </a:extLst>
            </p:cNvPr>
            <p:cNvSpPr/>
            <p:nvPr/>
          </p:nvSpPr>
          <p:spPr>
            <a:xfrm>
              <a:off x="1445420"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Decrease Development Time</a:t>
              </a: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5" name="Rectangle 14">
              <a:extLst>
                <a:ext uri="{FF2B5EF4-FFF2-40B4-BE49-F238E27FC236}">
                  <a16:creationId xmlns:a16="http://schemas.microsoft.com/office/drawing/2014/main" id="{99D51FC0-5BE5-47B1-93DF-011F373F7090}"/>
                </a:ext>
              </a:extLst>
            </p:cNvPr>
            <p:cNvSpPr/>
            <p:nvPr/>
          </p:nvSpPr>
          <p:spPr>
            <a:xfrm>
              <a:off x="4776789"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Increase Consistency</a:t>
              </a: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2232" name="Text Placeholder 4">
              <a:extLst>
                <a:ext uri="{FF2B5EF4-FFF2-40B4-BE49-F238E27FC236}">
                  <a16:creationId xmlns:a16="http://schemas.microsoft.com/office/drawing/2014/main" id="{217B4B76-25F9-4BE4-A599-56EB0F53F853}"/>
                </a:ext>
              </a:extLst>
            </p:cNvPr>
            <p:cNvSpPr txBox="1">
              <a:spLocks/>
            </p:cNvSpPr>
            <p:nvPr/>
          </p:nvSpPr>
          <p:spPr bwMode="auto">
            <a:xfrm>
              <a:off x="1390830" y="1291162"/>
              <a:ext cx="625435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1" indent="-285750" algn="ctr" defTabSz="457200" rtl="0" eaLnBrk="1" fontAlgn="auto" latinLnBrk="0" hangingPunct="1">
                <a:lnSpc>
                  <a:spcPct val="100000"/>
                </a:lnSpc>
                <a:spcBef>
                  <a:spcPct val="20000"/>
                </a:spcBef>
                <a:spcAft>
                  <a:spcPts val="0"/>
                </a:spcAft>
                <a:buClrTx/>
                <a:buSzTx/>
                <a:buFontTx/>
                <a:buNone/>
                <a:tabLst/>
                <a:defRPr/>
              </a:pPr>
              <a:r>
                <a:rPr kumimoji="0" lang="en-US" altLang="en-US" sz="28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rPr>
                <a:t>The reuse of IEPDs, in part and whole, </a:t>
              </a:r>
              <a:br>
                <a:rPr kumimoji="0" lang="en-US" altLang="en-US" sz="28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rPr>
              </a:br>
              <a:r>
                <a:rPr kumimoji="0" lang="en-US" altLang="en-US" sz="28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rPr>
                <a:t>within </a:t>
              </a:r>
              <a:r>
                <a:rPr kumimoji="0" lang="en-US" altLang="en-US" sz="2800" b="0" i="0" u="none" strike="noStrike" kern="1200" cap="none" spc="0" normalizeH="0" baseline="0" noProof="0" dirty="0" err="1">
                  <a:ln>
                    <a:noFill/>
                  </a:ln>
                  <a:solidFill>
                    <a:srgbClr val="334052"/>
                  </a:solidFill>
                  <a:effectLst/>
                  <a:uLnTx/>
                  <a:uFillTx/>
                  <a:latin typeface="Arial" panose="020B0604020202020204" pitchFamily="34" charset="0"/>
                  <a:ea typeface="+mn-ea"/>
                  <a:cs typeface="Arial" panose="020B0604020202020204" pitchFamily="34" charset="0"/>
                </a:rPr>
                <a:t>NIEMOpen</a:t>
              </a:r>
              <a:r>
                <a:rPr kumimoji="0" lang="en-US" altLang="en-US" sz="28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rPr>
                <a:t> will:</a:t>
              </a:r>
            </a:p>
          </p:txBody>
        </p:sp>
        <p:pic>
          <p:nvPicPr>
            <p:cNvPr id="18" name="Picture 2">
              <a:extLst>
                <a:ext uri="{FF2B5EF4-FFF2-40B4-BE49-F238E27FC236}">
                  <a16:creationId xmlns:a16="http://schemas.microsoft.com/office/drawing/2014/main" id="{258D55F0-A148-4A9B-BA9F-D651EA5D9D4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01085" y="3483611"/>
              <a:ext cx="887243" cy="699846"/>
            </a:xfrm>
            <a:prstGeom prst="rect">
              <a:avLst/>
            </a:prstGeom>
            <a:noFill/>
            <a:ln w="28575">
              <a:noFill/>
              <a:miter lim="800000"/>
              <a:headEnd/>
              <a:tailEnd/>
            </a:ln>
            <a:effectLst/>
          </p:spPr>
        </p:pic>
      </p:grpSp>
    </p:spTree>
    <p:extLst>
      <p:ext uri="{BB962C8B-B14F-4D97-AF65-F5344CB8AC3E}">
        <p14:creationId xmlns:p14="http://schemas.microsoft.com/office/powerpoint/2010/main" val="1877978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2">
            <a:extLst>
              <a:ext uri="{FF2B5EF4-FFF2-40B4-BE49-F238E27FC236}">
                <a16:creationId xmlns:a16="http://schemas.microsoft.com/office/drawing/2014/main" id="{7065C37D-A6E9-4D81-9593-4EF256A079DE}"/>
              </a:ext>
            </a:extLst>
          </p:cNvPr>
          <p:cNvSpPr>
            <a:spLocks noGrp="1"/>
          </p:cNvSpPr>
          <p:nvPr>
            <p:ph type="title"/>
          </p:nvPr>
        </p:nvSpPr>
        <p:spPr>
          <a:noFill/>
          <a:ln>
            <a:noFill/>
          </a:ln>
        </p:spPr>
        <p:txBody>
          <a:bodyPr vert="horz" wrap="square" lIns="91440" tIns="45720" rIns="91440" bIns="45720" numCol="1" rtlCol="0" anchor="t" anchorCtr="0" compatLnSpc="1">
            <a:prstTxWarp prst="textNoShape">
              <a:avLst/>
            </a:prstTxWarp>
            <a:normAutofit/>
          </a:bodyPr>
          <a:lstStyle/>
          <a:p>
            <a:r>
              <a:rPr lang="en-US" altLang="en-US" sz="3200" dirty="0">
                <a:solidFill>
                  <a:srgbClr val="005170"/>
                </a:solidFill>
              </a:rPr>
              <a:t>Value Proposition – Standardization </a:t>
            </a:r>
          </a:p>
        </p:txBody>
      </p:sp>
      <p:sp>
        <p:nvSpPr>
          <p:cNvPr id="3" name="Slide Number Placeholder 2">
            <a:extLst>
              <a:ext uri="{FF2B5EF4-FFF2-40B4-BE49-F238E27FC236}">
                <a16:creationId xmlns:a16="http://schemas.microsoft.com/office/drawing/2014/main" id="{6743FA17-BD64-4C02-8F85-68C08AC59B09}"/>
              </a:ext>
            </a:extLst>
          </p:cNvPr>
          <p:cNvSpPr>
            <a:spLocks noGrp="1"/>
          </p:cNvSpPr>
          <p:nvPr>
            <p:ph type="sldNum" sz="quarter" idx="4"/>
          </p:nvPr>
        </p:nvSpPr>
        <p:spPr>
          <a:xfrm>
            <a:off x="0" y="6356350"/>
            <a:ext cx="284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7209025A-EA80-164B-A95B-D8212A632042}" type="slidenum">
              <a:rPr kumimoji="0" lang="en-US" sz="1100" b="0" i="0" u="none" strike="noStrike" kern="1200" cap="none" spc="0" normalizeH="0" baseline="0" noProof="0" smtClean="0">
                <a:ln>
                  <a:noFill/>
                </a:ln>
                <a:solidFill>
                  <a:srgbClr val="949C9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58</a:t>
            </a:fld>
            <a:endParaRPr kumimoji="0" lang="en-US" sz="1100" b="0" i="0" u="none" strike="noStrike" kern="1200" cap="none" spc="0" normalizeH="0" baseline="0" noProof="0" dirty="0">
              <a:ln>
                <a:noFill/>
              </a:ln>
              <a:solidFill>
                <a:srgbClr val="949C9D"/>
              </a:solidFill>
              <a:effectLst/>
              <a:uLnTx/>
              <a:uFillTx/>
              <a:latin typeface="Arial"/>
              <a:ea typeface="+mn-ea"/>
              <a:cs typeface="+mn-cs"/>
            </a:endParaRPr>
          </a:p>
        </p:txBody>
      </p:sp>
      <p:grpSp>
        <p:nvGrpSpPr>
          <p:cNvPr id="2" name="Group 1">
            <a:extLst>
              <a:ext uri="{FF2B5EF4-FFF2-40B4-BE49-F238E27FC236}">
                <a16:creationId xmlns:a16="http://schemas.microsoft.com/office/drawing/2014/main" id="{ADDFDFC1-5B67-4122-95F8-FA72458B55A1}"/>
              </a:ext>
            </a:extLst>
          </p:cNvPr>
          <p:cNvGrpSpPr/>
          <p:nvPr/>
        </p:nvGrpSpPr>
        <p:grpSpPr>
          <a:xfrm>
            <a:off x="1917866" y="1321289"/>
            <a:ext cx="8140005" cy="4364854"/>
            <a:chOff x="1444229" y="1436817"/>
            <a:chExt cx="6254354" cy="2712108"/>
          </a:xfrm>
        </p:grpSpPr>
        <p:sp>
          <p:nvSpPr>
            <p:cNvPr id="5" name="Rectangle 4">
              <a:extLst>
                <a:ext uri="{FF2B5EF4-FFF2-40B4-BE49-F238E27FC236}">
                  <a16:creationId xmlns:a16="http://schemas.microsoft.com/office/drawing/2014/main" id="{C8E7A4E7-AF49-4271-A991-CA1CD79800B9}"/>
                </a:ext>
              </a:extLst>
            </p:cNvPr>
            <p:cNvSpPr/>
            <p:nvPr/>
          </p:nvSpPr>
          <p:spPr>
            <a:xfrm>
              <a:off x="1445420" y="2616995"/>
              <a:ext cx="2921794" cy="1103710"/>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Arial" pitchFamily="34" charset="0"/>
                  <a:ea typeface="+mn-ea"/>
                  <a:cs typeface="Arial" pitchFamily="34" charset="0"/>
                </a:rPr>
                <a:t>NIEMOpen</a:t>
              </a: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 Practitioners can leverage NIEM’s large support community to decrease development time for exchanges and increase conformance</a:t>
              </a:r>
            </a:p>
          </p:txBody>
        </p:sp>
        <p:sp>
          <p:nvSpPr>
            <p:cNvPr id="8" name="Rectangle 7">
              <a:extLst>
                <a:ext uri="{FF2B5EF4-FFF2-40B4-BE49-F238E27FC236}">
                  <a16:creationId xmlns:a16="http://schemas.microsoft.com/office/drawing/2014/main" id="{5828752E-25AF-45C8-A514-6F776446BA40}"/>
                </a:ext>
              </a:extLst>
            </p:cNvPr>
            <p:cNvSpPr/>
            <p:nvPr/>
          </p:nvSpPr>
          <p:spPr>
            <a:xfrm>
              <a:off x="4776789" y="2616995"/>
              <a:ext cx="2921794" cy="1103710"/>
            </a:xfrm>
            <a:prstGeom prst="rect">
              <a:avLst/>
            </a:prstGeom>
            <a:solidFill>
              <a:schemeClr val="bg1"/>
            </a:solidFill>
            <a:ln w="28575">
              <a:solidFill>
                <a:schemeClr val="accent2">
                  <a:lumMod val="5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nchor="ct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rPr>
                <a:t>Repeatable approach that decreases the inconsistencies and duration of development</a:t>
              </a:r>
            </a:p>
          </p:txBody>
        </p:sp>
        <p:sp>
          <p:nvSpPr>
            <p:cNvPr id="12" name="Rectangle 11">
              <a:extLst>
                <a:ext uri="{FF2B5EF4-FFF2-40B4-BE49-F238E27FC236}">
                  <a16:creationId xmlns:a16="http://schemas.microsoft.com/office/drawing/2014/main" id="{667407C6-802C-476E-B376-921E67F8A1E6}"/>
                </a:ext>
              </a:extLst>
            </p:cNvPr>
            <p:cNvSpPr/>
            <p:nvPr/>
          </p:nvSpPr>
          <p:spPr>
            <a:xfrm>
              <a:off x="1445420"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Large Support Community</a:t>
              </a: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5" name="Rectangle 14">
              <a:extLst>
                <a:ext uri="{FF2B5EF4-FFF2-40B4-BE49-F238E27FC236}">
                  <a16:creationId xmlns:a16="http://schemas.microsoft.com/office/drawing/2014/main" id="{96CE3296-5143-473F-B22F-6E345F8CE571}"/>
                </a:ext>
              </a:extLst>
            </p:cNvPr>
            <p:cNvSpPr/>
            <p:nvPr/>
          </p:nvSpPr>
          <p:spPr>
            <a:xfrm>
              <a:off x="4776789" y="2059781"/>
              <a:ext cx="2921794" cy="571500"/>
            </a:xfrm>
            <a:prstGeom prst="rect">
              <a:avLst/>
            </a:prstGeom>
            <a:solidFill>
              <a:schemeClr val="accent1">
                <a:lumMod val="50000"/>
              </a:schemeClr>
            </a:solidFill>
            <a:ln w="28575">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Structured Approach</a:t>
              </a:r>
              <a:endParaRPr kumimoji="0" lang="en-US" sz="24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53256" name="Text Placeholder 4">
              <a:extLst>
                <a:ext uri="{FF2B5EF4-FFF2-40B4-BE49-F238E27FC236}">
                  <a16:creationId xmlns:a16="http://schemas.microsoft.com/office/drawing/2014/main" id="{684BE195-0538-46A3-B820-1EDE5762ED51}"/>
                </a:ext>
              </a:extLst>
            </p:cNvPr>
            <p:cNvSpPr txBox="1">
              <a:spLocks/>
            </p:cNvSpPr>
            <p:nvPr/>
          </p:nvSpPr>
          <p:spPr bwMode="auto">
            <a:xfrm>
              <a:off x="1444229" y="1436817"/>
              <a:ext cx="6254354"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marL="342900" indent="-342900" eaLnBrk="0" hangingPunct="0">
                <a:defRPr>
                  <a:solidFill>
                    <a:schemeClr val="tx1"/>
                  </a:solidFill>
                  <a:latin typeface="Arial" panose="020B0604020202020204" pitchFamily="34" charset="0"/>
                  <a:cs typeface="Arial" panose="020B0604020202020204" pitchFamily="34" charset="0"/>
                </a:defRPr>
              </a:lvl1pPr>
              <a:lvl2pPr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rPr>
                <a:t>The formalization of </a:t>
              </a:r>
              <a:r>
                <a:rPr kumimoji="0" lang="en-US" altLang="en-US" sz="2800" b="0" i="0" u="none" strike="noStrike" kern="1200" cap="none" spc="0" normalizeH="0" baseline="0" noProof="0" dirty="0" err="1">
                  <a:ln>
                    <a:noFill/>
                  </a:ln>
                  <a:solidFill>
                    <a:srgbClr val="334052"/>
                  </a:solidFill>
                  <a:effectLst/>
                  <a:uLnTx/>
                  <a:uFillTx/>
                  <a:latin typeface="Arial" panose="020B0604020202020204" pitchFamily="34" charset="0"/>
                  <a:ea typeface="+mn-ea"/>
                  <a:cs typeface="Arial" panose="020B0604020202020204" pitchFamily="34" charset="0"/>
                </a:rPr>
                <a:t>NIEMOpen</a:t>
              </a:r>
              <a:r>
                <a:rPr kumimoji="0" lang="en-US" altLang="en-US" sz="28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rPr>
                <a:t> as a standard enables</a:t>
              </a:r>
              <a:endParaRPr kumimoji="0" lang="en-US" altLang="en-US" sz="2400" b="0" i="0" u="none" strike="noStrike" kern="1200" cap="none" spc="0" normalizeH="0" baseline="0" noProof="0" dirty="0">
                <a:ln>
                  <a:noFill/>
                </a:ln>
                <a:solidFill>
                  <a:srgbClr val="334052"/>
                </a:solidFill>
                <a:effectLst/>
                <a:uLnTx/>
                <a:uFillTx/>
                <a:latin typeface="Arial" panose="020B0604020202020204" pitchFamily="34" charset="0"/>
                <a:ea typeface="+mn-ea"/>
                <a:cs typeface="Arial" panose="020B0604020202020204" pitchFamily="34" charset="0"/>
              </a:endParaRPr>
            </a:p>
          </p:txBody>
        </p:sp>
        <p:pic>
          <p:nvPicPr>
            <p:cNvPr id="18" name="Picture 2">
              <a:extLst>
                <a:ext uri="{FF2B5EF4-FFF2-40B4-BE49-F238E27FC236}">
                  <a16:creationId xmlns:a16="http://schemas.microsoft.com/office/drawing/2014/main" id="{C14C011B-ACAA-4E00-BE47-56221500C24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88479" y="3477419"/>
              <a:ext cx="887423" cy="671506"/>
            </a:xfrm>
            <a:prstGeom prst="rect">
              <a:avLst/>
            </a:prstGeom>
            <a:noFill/>
            <a:ln w="28575">
              <a:noFill/>
              <a:miter lim="800000"/>
              <a:headEnd/>
              <a:tailEnd/>
            </a:ln>
            <a:effectLst/>
          </p:spPr>
        </p:pic>
      </p:grpSp>
    </p:spTree>
    <p:extLst>
      <p:ext uri="{BB962C8B-B14F-4D97-AF65-F5344CB8AC3E}">
        <p14:creationId xmlns:p14="http://schemas.microsoft.com/office/powerpoint/2010/main" val="30904432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93B4-505B-4208-90FC-0511A1CEEF42}"/>
              </a:ext>
            </a:extLst>
          </p:cNvPr>
          <p:cNvSpPr>
            <a:spLocks noGrp="1"/>
          </p:cNvSpPr>
          <p:nvPr>
            <p:ph type="title"/>
          </p:nvPr>
        </p:nvSpPr>
        <p:spPr>
          <a:prstGeom prst="rect">
            <a:avLst/>
          </a:prstGeom>
        </p:spPr>
        <p:txBody>
          <a:bodyPr vert="horz" lIns="91440" tIns="45720" rIns="91440" bIns="45720" rtlCol="0" anchor="t">
            <a:normAutofit/>
          </a:bodyPr>
          <a:lstStyle/>
          <a:p>
            <a:r>
              <a:rPr lang="en-US" sz="3600" dirty="0">
                <a:solidFill>
                  <a:srgbClr val="005170"/>
                </a:solidFill>
              </a:rPr>
              <a:t>Interoperability Solution</a:t>
            </a:r>
          </a:p>
        </p:txBody>
      </p:sp>
      <p:sp>
        <p:nvSpPr>
          <p:cNvPr id="4" name="TextBox 3">
            <a:extLst>
              <a:ext uri="{FF2B5EF4-FFF2-40B4-BE49-F238E27FC236}">
                <a16:creationId xmlns:a16="http://schemas.microsoft.com/office/drawing/2014/main" id="{4252807A-1DBA-40DA-8F2F-AE339FB7CAFB}"/>
              </a:ext>
            </a:extLst>
          </p:cNvPr>
          <p:cNvSpPr txBox="1"/>
          <p:nvPr/>
        </p:nvSpPr>
        <p:spPr>
          <a:xfrm>
            <a:off x="883920" y="838200"/>
            <a:ext cx="10347960" cy="6444841"/>
          </a:xfrm>
          <a:prstGeom prst="rect">
            <a:avLst/>
          </a:prstGeom>
        </p:spPr>
        <p:txBody>
          <a:bodyPr vert="horz" lIns="91440" tIns="45720" rIns="91440" bIns="45720" rtlCol="0">
            <a:normAutofit/>
          </a:bodyPr>
          <a:lstStyle>
            <a:lvl1pPr marL="457200" indent="0" defTabSz="457200">
              <a:spcBef>
                <a:spcPct val="20000"/>
              </a:spcBef>
              <a:buClr>
                <a:schemeClr val="tx2"/>
              </a:buClr>
              <a:buFont typeface="Arial"/>
              <a:buNone/>
              <a:tabLst>
                <a:tab pos="457200" algn="l"/>
              </a:tabLst>
              <a:defRPr sz="2400">
                <a:solidFill>
                  <a:srgbClr val="334052"/>
                </a:solidFill>
              </a:defRPr>
            </a:lvl1pPr>
            <a:lvl2pPr marL="742950" indent="-285750" defTabSz="457200">
              <a:spcBef>
                <a:spcPct val="20000"/>
              </a:spcBef>
              <a:buClr>
                <a:schemeClr val="tx2"/>
              </a:buClr>
              <a:buFont typeface="Arial"/>
              <a:buChar char="–"/>
              <a:defRPr sz="2800">
                <a:solidFill>
                  <a:schemeClr val="bg1">
                    <a:lumMod val="50000"/>
                  </a:schemeClr>
                </a:solidFill>
              </a:defRPr>
            </a:lvl2pPr>
            <a:lvl3pPr marL="1143000" indent="-228600" defTabSz="457200">
              <a:spcBef>
                <a:spcPct val="20000"/>
              </a:spcBef>
              <a:buClr>
                <a:schemeClr val="tx2"/>
              </a:buClr>
              <a:buFont typeface="Arial"/>
              <a:buChar char="•"/>
              <a:defRPr sz="2400">
                <a:solidFill>
                  <a:schemeClr val="bg1">
                    <a:lumMod val="50000"/>
                  </a:schemeClr>
                </a:solidFill>
              </a:defRPr>
            </a:lvl3pPr>
            <a:lvl4pPr marL="1600200" indent="-228600" defTabSz="457200">
              <a:spcBef>
                <a:spcPct val="20000"/>
              </a:spcBef>
              <a:buClr>
                <a:schemeClr val="tx2"/>
              </a:buClr>
              <a:buFont typeface="Arial"/>
              <a:buChar char="–"/>
              <a:defRPr sz="2000">
                <a:solidFill>
                  <a:schemeClr val="bg1">
                    <a:lumMod val="50000"/>
                  </a:schemeClr>
                </a:solidFill>
              </a:defRPr>
            </a:lvl4pPr>
            <a:lvl5pPr marL="2057400" indent="-228600" defTabSz="457200">
              <a:spcBef>
                <a:spcPct val="20000"/>
              </a:spcBef>
              <a:buClr>
                <a:schemeClr val="tx2"/>
              </a:buClr>
              <a:buFont typeface="Arial"/>
              <a:buChar char="»"/>
              <a:defRPr sz="2000">
                <a:solidFill>
                  <a:schemeClr val="bg1">
                    <a:lumMod val="50000"/>
                  </a:schemeClr>
                </a:solidFill>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r>
              <a:rPr lang="en-US" sz="2000" dirty="0">
                <a:solidFill>
                  <a:srgbClr val="000000"/>
                </a:solidFill>
              </a:rPr>
              <a:t>The key factor to achieve Enterprise interoperability is </a:t>
            </a:r>
            <a:r>
              <a:rPr lang="en-US" sz="2000" b="1" u="sng" dirty="0">
                <a:solidFill>
                  <a:srgbClr val="000000"/>
                </a:solidFill>
              </a:rPr>
              <a:t>data </a:t>
            </a:r>
            <a:r>
              <a:rPr lang="en-US" sz="2000" dirty="0">
                <a:solidFill>
                  <a:srgbClr val="000000"/>
                </a:solidFill>
              </a:rPr>
              <a:t> </a:t>
            </a:r>
          </a:p>
          <a:p>
            <a:r>
              <a:rPr lang="en-US" sz="2000" dirty="0">
                <a:solidFill>
                  <a:srgbClr val="000000"/>
                </a:solidFill>
              </a:rPr>
              <a:t>To exchange data, systems must establish: </a:t>
            </a:r>
          </a:p>
          <a:p>
            <a:endParaRPr lang="en-US" sz="2000" dirty="0">
              <a:solidFill>
                <a:srgbClr val="000000"/>
              </a:solidFill>
            </a:endParaRPr>
          </a:p>
          <a:p>
            <a:pPr marL="742950" indent="-285750">
              <a:buClr>
                <a:schemeClr val="bg1"/>
              </a:buClr>
              <a:buFont typeface="Arial" panose="020B0604020202020204" pitchFamily="34" charset="0"/>
              <a:buChar char="•"/>
            </a:pPr>
            <a:r>
              <a:rPr lang="en-US" sz="2000" b="1" u="sng" dirty="0">
                <a:solidFill>
                  <a:srgbClr val="000000"/>
                </a:solidFill>
              </a:rPr>
              <a:t>Semantic interoperability:</a:t>
            </a:r>
            <a:r>
              <a:rPr lang="en-US" sz="2000" dirty="0">
                <a:solidFill>
                  <a:srgbClr val="000000"/>
                </a:solidFill>
              </a:rPr>
              <a:t> is the ability of computer systems to exchange data with unambiguous, shared meaning. Semantic interoperability is a requirement to enable machine computable logic, inferencing, knowledge discovery, and data federation between information systems.</a:t>
            </a:r>
          </a:p>
          <a:p>
            <a:pPr marL="742950" indent="-285750">
              <a:buClr>
                <a:schemeClr val="bg1"/>
              </a:buClr>
              <a:buFont typeface="Arial" panose="020B0604020202020204" pitchFamily="34" charset="0"/>
              <a:buChar char="•"/>
            </a:pPr>
            <a:endParaRPr lang="en-US" sz="2000" dirty="0">
              <a:solidFill>
                <a:srgbClr val="000000"/>
              </a:solidFill>
            </a:endParaRPr>
          </a:p>
          <a:p>
            <a:pPr marL="742950" indent="-285750">
              <a:buClr>
                <a:schemeClr val="bg1"/>
              </a:buClr>
              <a:buFont typeface="Arial" panose="020B0604020202020204" pitchFamily="34" charset="0"/>
              <a:buChar char="•"/>
            </a:pPr>
            <a:r>
              <a:rPr lang="en-US" sz="2000" b="1" u="sng" dirty="0">
                <a:solidFill>
                  <a:srgbClr val="000000"/>
                </a:solidFill>
              </a:rPr>
              <a:t>Syntactic interoperability: </a:t>
            </a:r>
            <a:r>
              <a:rPr lang="en-US" sz="2000" dirty="0">
                <a:solidFill>
                  <a:srgbClr val="000000"/>
                </a:solidFill>
              </a:rPr>
              <a:t>refers to the packaging and transmission mechanisms for data. Syntactic interoperability is a prerequisite for semantic interoperability. Enabled by metadata</a:t>
            </a:r>
          </a:p>
          <a:p>
            <a:pPr>
              <a:buClr>
                <a:schemeClr val="bg1"/>
              </a:buClr>
            </a:pPr>
            <a:endParaRPr lang="en-US" sz="2000" dirty="0">
              <a:solidFill>
                <a:srgbClr val="000000"/>
              </a:solidFill>
            </a:endParaRPr>
          </a:p>
          <a:p>
            <a:pPr marL="742950" indent="-285750">
              <a:buClr>
                <a:schemeClr val="bg1"/>
              </a:buClr>
              <a:buFont typeface="Arial" panose="020B0604020202020204" pitchFamily="34" charset="0"/>
              <a:buChar char="•"/>
            </a:pPr>
            <a:r>
              <a:rPr lang="en-US" sz="2000" b="1" u="sng" dirty="0">
                <a:solidFill>
                  <a:srgbClr val="000000"/>
                </a:solidFill>
              </a:rPr>
              <a:t>Essential Metadata:</a:t>
            </a:r>
            <a:r>
              <a:rPr lang="en-US" sz="2000" dirty="0">
                <a:solidFill>
                  <a:srgbClr val="000000"/>
                </a:solidFill>
              </a:rPr>
              <a:t> data that defines and describes other data for Access, Correlation, Discovery, Records Management (Life cycle Management), Audit, and Protection</a:t>
            </a:r>
          </a:p>
          <a:p>
            <a:pPr marL="742950" indent="-285750">
              <a:buClr>
                <a:schemeClr val="bg1"/>
              </a:buClr>
              <a:buFont typeface="Arial" panose="020B0604020202020204" pitchFamily="34" charset="0"/>
              <a:buChar char="•"/>
            </a:pPr>
            <a:endParaRPr lang="en-US" sz="2000" dirty="0">
              <a:solidFill>
                <a:srgbClr val="000000"/>
              </a:solidFill>
            </a:endParaRPr>
          </a:p>
        </p:txBody>
      </p:sp>
      <p:sp>
        <p:nvSpPr>
          <p:cNvPr id="3" name="Rectangle 2"/>
          <p:cNvSpPr/>
          <p:nvPr/>
        </p:nvSpPr>
        <p:spPr>
          <a:xfrm>
            <a:off x="1890445" y="6019800"/>
            <a:ext cx="8839200" cy="707886"/>
          </a:xfrm>
          <a:prstGeom prst="rect">
            <a:avLst/>
          </a:prstGeom>
          <a:noFill/>
        </p:spPr>
        <p:txBody>
          <a:bodyPr wrap="square">
            <a:spAutoFit/>
          </a:bodyPr>
          <a:lstStyle/>
          <a:p>
            <a:pPr algn="ctr"/>
            <a:r>
              <a:rPr lang="en-US" sz="2000" dirty="0" err="1">
                <a:solidFill>
                  <a:srgbClr val="000000"/>
                </a:solidFill>
                <a:effectLst>
                  <a:outerShdw blurRad="38100" dist="38100" dir="2700000" algn="tl">
                    <a:srgbClr val="000000">
                      <a:alpha val="43137"/>
                    </a:srgbClr>
                  </a:outerShdw>
                </a:effectLst>
              </a:rPr>
              <a:t>NIEMOpen</a:t>
            </a:r>
            <a:r>
              <a:rPr lang="en-US" sz="2000" dirty="0">
                <a:solidFill>
                  <a:srgbClr val="000000"/>
                </a:solidFill>
                <a:effectLst>
                  <a:outerShdw blurRad="38100" dist="38100" dir="2700000" algn="tl">
                    <a:srgbClr val="000000">
                      <a:alpha val="43137"/>
                    </a:srgbClr>
                  </a:outerShdw>
                </a:effectLst>
              </a:rPr>
              <a:t> is a tool for Interoperability Challenges at the Data Level</a:t>
            </a:r>
          </a:p>
          <a:p>
            <a:pPr algn="ctr"/>
            <a:endParaRPr lang="en-US" sz="2000" dirty="0">
              <a:solidFill>
                <a:srgbClr val="000000"/>
              </a:solidFill>
            </a:endParaRPr>
          </a:p>
        </p:txBody>
      </p:sp>
    </p:spTree>
    <p:extLst>
      <p:ext uri="{BB962C8B-B14F-4D97-AF65-F5344CB8AC3E}">
        <p14:creationId xmlns:p14="http://schemas.microsoft.com/office/powerpoint/2010/main" val="250001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2EA2-FFC4-48A0-BB3E-70138ED22347}"/>
              </a:ext>
            </a:extLst>
          </p:cNvPr>
          <p:cNvSpPr>
            <a:spLocks noGrp="1"/>
          </p:cNvSpPr>
          <p:nvPr>
            <p:ph type="title"/>
          </p:nvPr>
        </p:nvSpPr>
        <p:spPr>
          <a:xfrm>
            <a:off x="1891749" y="278945"/>
            <a:ext cx="8408502" cy="811358"/>
          </a:xfrm>
        </p:spPr>
        <p:txBody>
          <a:bodyPr>
            <a:normAutofit/>
          </a:bodyPr>
          <a:lstStyle/>
          <a:p>
            <a:r>
              <a:rPr lang="en-US" sz="3600" dirty="0">
                <a:solidFill>
                  <a:srgbClr val="005170"/>
                </a:solidFill>
              </a:rPr>
              <a:t>DoD Interoperability Solution</a:t>
            </a:r>
          </a:p>
        </p:txBody>
      </p:sp>
      <p:sp>
        <p:nvSpPr>
          <p:cNvPr id="4" name="Content Placeholder 3">
            <a:extLst>
              <a:ext uri="{FF2B5EF4-FFF2-40B4-BE49-F238E27FC236}">
                <a16:creationId xmlns:a16="http://schemas.microsoft.com/office/drawing/2014/main" id="{BB2BE220-9BFD-4FB6-B15D-4F024914D149}"/>
              </a:ext>
            </a:extLst>
          </p:cNvPr>
          <p:cNvSpPr>
            <a:spLocks noGrp="1"/>
          </p:cNvSpPr>
          <p:nvPr>
            <p:ph sz="quarter" idx="11"/>
          </p:nvPr>
        </p:nvSpPr>
        <p:spPr>
          <a:xfrm>
            <a:off x="1891749" y="1090303"/>
            <a:ext cx="8488016" cy="5354040"/>
          </a:xfrm>
        </p:spPr>
        <p:txBody>
          <a:bodyPr vert="horz" lIns="91440" tIns="45720" rIns="91440" bIns="45720" rtlCol="0">
            <a:normAutofit/>
          </a:bodyPr>
          <a:lstStyle/>
          <a:p>
            <a:pPr marL="0" indent="0">
              <a:lnSpc>
                <a:spcPct val="120000"/>
              </a:lnSpc>
              <a:spcBef>
                <a:spcPts val="0"/>
              </a:spcBef>
              <a:spcAft>
                <a:spcPts val="1800"/>
              </a:spcAft>
              <a:buNone/>
            </a:pPr>
            <a:r>
              <a:rPr lang="en-US" sz="2600" dirty="0">
                <a:solidFill>
                  <a:srgbClr val="000000"/>
                </a:solidFill>
              </a:rPr>
              <a:t>The key factor to achieve interoperability is </a:t>
            </a:r>
            <a:r>
              <a:rPr lang="en-US" sz="2600" b="1" u="sng" dirty="0">
                <a:solidFill>
                  <a:srgbClr val="000000"/>
                </a:solidFill>
              </a:rPr>
              <a:t>data</a:t>
            </a:r>
          </a:p>
          <a:p>
            <a:pPr>
              <a:lnSpc>
                <a:spcPct val="120000"/>
              </a:lnSpc>
              <a:spcBef>
                <a:spcPts val="0"/>
              </a:spcBef>
              <a:spcAft>
                <a:spcPts val="1200"/>
              </a:spcAft>
            </a:pPr>
            <a:r>
              <a:rPr lang="en-US" sz="2200" dirty="0">
                <a:solidFill>
                  <a:srgbClr val="000000"/>
                </a:solidFill>
              </a:rPr>
              <a:t>Information exchange is critical to ensuring timely information is available when and where it is needed</a:t>
            </a:r>
          </a:p>
          <a:p>
            <a:pPr>
              <a:lnSpc>
                <a:spcPct val="120000"/>
              </a:lnSpc>
              <a:spcBef>
                <a:spcPts val="0"/>
              </a:spcBef>
              <a:spcAft>
                <a:spcPts val="1200"/>
              </a:spcAft>
            </a:pPr>
            <a:r>
              <a:rPr lang="en-US" sz="2200" dirty="0">
                <a:solidFill>
                  <a:srgbClr val="000000"/>
                </a:solidFill>
              </a:rPr>
              <a:t>To exchange data, systems must have agreement on: </a:t>
            </a:r>
          </a:p>
          <a:p>
            <a:pPr lvl="1">
              <a:lnSpc>
                <a:spcPct val="120000"/>
              </a:lnSpc>
              <a:spcBef>
                <a:spcPts val="0"/>
              </a:spcBef>
              <a:spcAft>
                <a:spcPts val="1200"/>
              </a:spcAft>
            </a:pPr>
            <a:r>
              <a:rPr lang="en-US" sz="1900" b="1" dirty="0">
                <a:solidFill>
                  <a:srgbClr val="000000"/>
                </a:solidFill>
              </a:rPr>
              <a:t>Syntactic</a:t>
            </a:r>
            <a:r>
              <a:rPr lang="en-US" sz="1900" dirty="0">
                <a:solidFill>
                  <a:srgbClr val="000000"/>
                </a:solidFill>
              </a:rPr>
              <a:t>: 	Data encodings and representation</a:t>
            </a:r>
          </a:p>
          <a:p>
            <a:pPr lvl="1">
              <a:lnSpc>
                <a:spcPct val="120000"/>
              </a:lnSpc>
              <a:spcBef>
                <a:spcPts val="0"/>
              </a:spcBef>
              <a:spcAft>
                <a:spcPts val="1200"/>
              </a:spcAft>
            </a:pPr>
            <a:r>
              <a:rPr lang="en-US" sz="1900" b="1" dirty="0">
                <a:solidFill>
                  <a:srgbClr val="000000"/>
                </a:solidFill>
              </a:rPr>
              <a:t>Semantic</a:t>
            </a:r>
            <a:r>
              <a:rPr lang="en-US" sz="1900" dirty="0">
                <a:solidFill>
                  <a:srgbClr val="000000"/>
                </a:solidFill>
              </a:rPr>
              <a:t>: 	Consistent terminology and meanings</a:t>
            </a:r>
          </a:p>
          <a:p>
            <a:pPr marL="0" indent="0">
              <a:lnSpc>
                <a:spcPct val="120000"/>
              </a:lnSpc>
              <a:spcBef>
                <a:spcPts val="0"/>
              </a:spcBef>
              <a:spcAft>
                <a:spcPts val="600"/>
              </a:spcAft>
              <a:buNone/>
            </a:pPr>
            <a:endParaRPr lang="en-US" sz="1600" b="1" dirty="0">
              <a:solidFill>
                <a:srgbClr val="000000"/>
              </a:solidFill>
            </a:endParaRPr>
          </a:p>
          <a:p>
            <a:pPr marL="0" indent="0">
              <a:lnSpc>
                <a:spcPct val="120000"/>
              </a:lnSpc>
              <a:spcBef>
                <a:spcPts val="0"/>
              </a:spcBef>
              <a:spcAft>
                <a:spcPts val="600"/>
              </a:spcAft>
              <a:buNone/>
            </a:pPr>
            <a:endParaRPr lang="en-US" sz="1600" b="1" dirty="0">
              <a:solidFill>
                <a:srgbClr val="000000"/>
              </a:solidFill>
            </a:endParaRPr>
          </a:p>
          <a:p>
            <a:pPr marL="0" indent="0" algn="ctr">
              <a:lnSpc>
                <a:spcPct val="120000"/>
              </a:lnSpc>
              <a:spcBef>
                <a:spcPts val="0"/>
              </a:spcBef>
              <a:spcAft>
                <a:spcPts val="600"/>
              </a:spcAft>
              <a:buNone/>
            </a:pPr>
            <a:r>
              <a:rPr lang="en-US" sz="2400" b="1" dirty="0" err="1">
                <a:solidFill>
                  <a:srgbClr val="005170"/>
                </a:solidFill>
              </a:rPr>
              <a:t>NIEMOpen</a:t>
            </a:r>
            <a:r>
              <a:rPr lang="en-US" sz="2400" b="1" dirty="0">
                <a:solidFill>
                  <a:srgbClr val="005170"/>
                </a:solidFill>
              </a:rPr>
              <a:t> Solves the Interoperability Challenge </a:t>
            </a:r>
          </a:p>
          <a:p>
            <a:pPr marL="0" indent="0" algn="ctr">
              <a:lnSpc>
                <a:spcPct val="120000"/>
              </a:lnSpc>
              <a:spcBef>
                <a:spcPts val="0"/>
              </a:spcBef>
              <a:spcAft>
                <a:spcPts val="600"/>
              </a:spcAft>
              <a:buNone/>
            </a:pPr>
            <a:r>
              <a:rPr lang="en-US" sz="2400" b="1" dirty="0">
                <a:solidFill>
                  <a:srgbClr val="005170"/>
                </a:solidFill>
              </a:rPr>
              <a:t>at the Data Level</a:t>
            </a:r>
          </a:p>
          <a:p>
            <a:pPr marL="0" indent="0">
              <a:lnSpc>
                <a:spcPct val="110000"/>
              </a:lnSpc>
              <a:spcBef>
                <a:spcPts val="0"/>
              </a:spcBef>
              <a:spcAft>
                <a:spcPts val="600"/>
              </a:spcAft>
              <a:buNone/>
            </a:pPr>
            <a:endParaRPr lang="en-US" sz="1400" dirty="0"/>
          </a:p>
          <a:p>
            <a:pPr marL="0" indent="0">
              <a:lnSpc>
                <a:spcPct val="110000"/>
              </a:lnSpc>
              <a:spcBef>
                <a:spcPts val="0"/>
              </a:spcBef>
              <a:spcAft>
                <a:spcPts val="600"/>
              </a:spcAft>
              <a:buNone/>
            </a:pPr>
            <a:endParaRPr lang="en-US" sz="1400" dirty="0"/>
          </a:p>
          <a:p>
            <a:pPr>
              <a:lnSpc>
                <a:spcPct val="110000"/>
              </a:lnSpc>
              <a:spcBef>
                <a:spcPts val="0"/>
              </a:spcBef>
              <a:spcAft>
                <a:spcPts val="600"/>
              </a:spcAft>
            </a:pPr>
            <a:endParaRPr lang="en-US" sz="1400" dirty="0"/>
          </a:p>
        </p:txBody>
      </p:sp>
    </p:spTree>
    <p:extLst>
      <p:ext uri="{BB962C8B-B14F-4D97-AF65-F5344CB8AC3E}">
        <p14:creationId xmlns:p14="http://schemas.microsoft.com/office/powerpoint/2010/main" val="13219977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431B6-0463-F848-8707-3C17F24ECC7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57374" y="1679395"/>
            <a:ext cx="8877250" cy="4200939"/>
          </a:xfrm>
          <a:prstGeom prst="rect">
            <a:avLst/>
          </a:prstGeom>
        </p:spPr>
      </p:pic>
      <p:sp>
        <p:nvSpPr>
          <p:cNvPr id="2" name="Title 1">
            <a:extLst>
              <a:ext uri="{FF2B5EF4-FFF2-40B4-BE49-F238E27FC236}">
                <a16:creationId xmlns:a16="http://schemas.microsoft.com/office/drawing/2014/main" id="{4EC1F352-85C0-F84C-8DCB-83721EE88B51}"/>
              </a:ext>
            </a:extLst>
          </p:cNvPr>
          <p:cNvSpPr>
            <a:spLocks noGrp="1"/>
          </p:cNvSpPr>
          <p:nvPr>
            <p:ph type="title"/>
          </p:nvPr>
        </p:nvSpPr>
        <p:spPr>
          <a:xfrm>
            <a:off x="609599" y="1390446"/>
            <a:ext cx="10972800" cy="811358"/>
          </a:xfrm>
        </p:spPr>
        <p:txBody>
          <a:bodyPr>
            <a:normAutofit/>
          </a:bodyPr>
          <a:lstStyle/>
          <a:p>
            <a:r>
              <a:rPr lang="en-US" sz="2025" dirty="0">
                <a:solidFill>
                  <a:srgbClr val="000000"/>
                </a:solidFill>
                <a:latin typeface="+mn-lt"/>
              </a:rPr>
              <a:t>Transform a Model Into Required Representations</a:t>
            </a:r>
          </a:p>
        </p:txBody>
      </p:sp>
      <p:sp>
        <p:nvSpPr>
          <p:cNvPr id="5" name="Title 1">
            <a:extLst>
              <a:ext uri="{FF2B5EF4-FFF2-40B4-BE49-F238E27FC236}">
                <a16:creationId xmlns:a16="http://schemas.microsoft.com/office/drawing/2014/main" id="{42DDCE1E-7A28-4891-A1F5-35B07E210566}"/>
              </a:ext>
            </a:extLst>
          </p:cNvPr>
          <p:cNvSpPr txBox="1">
            <a:spLocks/>
          </p:cNvSpPr>
          <p:nvPr/>
        </p:nvSpPr>
        <p:spPr>
          <a:xfrm>
            <a:off x="0" y="374510"/>
            <a:ext cx="12192000" cy="559223"/>
          </a:xfrm>
          <a:prstGeom prst="rect">
            <a:avLst/>
          </a:prstGeom>
        </p:spPr>
        <p:txBody>
          <a:bodyPr vert="horz" lIns="91440" tIns="45720" rIns="91440" bIns="45720" rtlCol="0" anchor="t">
            <a:noAutofit/>
          </a:bodyPr>
          <a:lstStyle>
            <a:lvl1pPr>
              <a:lnSpc>
                <a:spcPct val="80000"/>
              </a:lnSpc>
              <a:spcBef>
                <a:spcPct val="0"/>
              </a:spcBef>
              <a:buNone/>
              <a:defRPr sz="3600" b="1" cap="all" spc="-100">
                <a:effectLst/>
                <a:latin typeface="+mj-lt"/>
                <a:ea typeface="+mj-ea"/>
                <a:cs typeface="+mj-cs"/>
              </a:defRPr>
            </a:lvl1p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en-US" sz="3200" b="1" i="0" u="none" strike="noStrike" kern="1200" cap="all" spc="-100" normalizeH="0" baseline="0" noProof="0" dirty="0">
                <a:ln>
                  <a:noFill/>
                </a:ln>
                <a:solidFill>
                  <a:srgbClr val="005170"/>
                </a:solidFill>
                <a:effectLst/>
                <a:uLnTx/>
                <a:uFillTx/>
                <a:latin typeface="Arial"/>
                <a:ea typeface="+mj-ea"/>
                <a:cs typeface="+mj-cs"/>
              </a:rPr>
              <a:t>	NIEM…More than XML</a:t>
            </a:r>
          </a:p>
        </p:txBody>
      </p:sp>
    </p:spTree>
    <p:extLst>
      <p:ext uri="{BB962C8B-B14F-4D97-AF65-F5344CB8AC3E}">
        <p14:creationId xmlns:p14="http://schemas.microsoft.com/office/powerpoint/2010/main" val="3589611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D2752ED-6330-094D-976C-2BB6AAAF348D}"/>
              </a:ext>
            </a:extLst>
          </p:cNvPr>
          <p:cNvSpPr>
            <a:spLocks noGrp="1"/>
          </p:cNvSpPr>
          <p:nvPr>
            <p:ph type="body" sz="quarter" idx="13"/>
          </p:nvPr>
        </p:nvSpPr>
        <p:spPr>
          <a:xfrm>
            <a:off x="609600" y="1200150"/>
            <a:ext cx="7066547" cy="4777956"/>
          </a:xfrm>
        </p:spPr>
        <p:txBody>
          <a:bodyPr>
            <a:noAutofit/>
          </a:bodyPr>
          <a:lstStyle/>
          <a:p>
            <a:pPr marL="0" indent="0">
              <a:spcBef>
                <a:spcPts val="0"/>
              </a:spcBef>
              <a:spcAft>
                <a:spcPts val="600"/>
              </a:spcAft>
              <a:buNone/>
            </a:pPr>
            <a:r>
              <a:rPr lang="en-US" sz="1800" dirty="0">
                <a:solidFill>
                  <a:srgbClr val="000000"/>
                </a:solidFill>
              </a:rPr>
              <a:t>The NTAC has created a draft metamodel </a:t>
            </a:r>
          </a:p>
          <a:p>
            <a:pPr marL="398463" indent="-282575">
              <a:spcBef>
                <a:spcPts val="0"/>
              </a:spcBef>
              <a:spcAft>
                <a:spcPts val="600"/>
              </a:spcAft>
            </a:pPr>
            <a:r>
              <a:rPr lang="en-US" sz="1400" dirty="0">
                <a:solidFill>
                  <a:srgbClr val="000000"/>
                </a:solidFill>
              </a:rPr>
              <a:t>Represents a </a:t>
            </a:r>
            <a:r>
              <a:rPr lang="en-US" sz="1400" dirty="0" err="1">
                <a:solidFill>
                  <a:srgbClr val="000000"/>
                </a:solidFill>
              </a:rPr>
              <a:t>NIEMOpen</a:t>
            </a:r>
            <a:r>
              <a:rPr lang="en-US" sz="1400" dirty="0">
                <a:solidFill>
                  <a:srgbClr val="000000"/>
                </a:solidFill>
              </a:rPr>
              <a:t> model (</a:t>
            </a:r>
            <a:r>
              <a:rPr lang="en-US" sz="1400" dirty="0" err="1">
                <a:solidFill>
                  <a:srgbClr val="000000"/>
                </a:solidFill>
              </a:rPr>
              <a:t>NIEMOpen</a:t>
            </a:r>
            <a:r>
              <a:rPr lang="en-US" sz="1400" dirty="0">
                <a:solidFill>
                  <a:srgbClr val="000000"/>
                </a:solidFill>
              </a:rPr>
              <a:t> data definitions) as a data object</a:t>
            </a:r>
          </a:p>
          <a:p>
            <a:pPr marL="398463" indent="-282575">
              <a:spcBef>
                <a:spcPts val="0"/>
              </a:spcBef>
              <a:spcAft>
                <a:spcPts val="600"/>
              </a:spcAft>
            </a:pPr>
            <a:r>
              <a:rPr lang="en-US" sz="1400" dirty="0">
                <a:solidFill>
                  <a:srgbClr val="000000"/>
                </a:solidFill>
              </a:rPr>
              <a:t>Work in progress</a:t>
            </a:r>
          </a:p>
          <a:p>
            <a:pPr marL="0" indent="0">
              <a:spcBef>
                <a:spcPts val="0"/>
              </a:spcBef>
              <a:spcAft>
                <a:spcPts val="600"/>
              </a:spcAft>
              <a:buNone/>
            </a:pPr>
            <a:r>
              <a:rPr lang="en-US" sz="1800" dirty="0">
                <a:solidFill>
                  <a:srgbClr val="000000"/>
                </a:solidFill>
              </a:rPr>
              <a:t>We can represent </a:t>
            </a:r>
            <a:r>
              <a:rPr lang="en-US" sz="1800" dirty="0" err="1">
                <a:solidFill>
                  <a:srgbClr val="000000"/>
                </a:solidFill>
              </a:rPr>
              <a:t>NIEMOpen</a:t>
            </a:r>
            <a:r>
              <a:rPr lang="en-US" sz="1800" dirty="0">
                <a:solidFill>
                  <a:srgbClr val="000000"/>
                </a:solidFill>
              </a:rPr>
              <a:t> reference schemas as a "model description" data object</a:t>
            </a:r>
          </a:p>
          <a:p>
            <a:pPr marL="398463" indent="-282575">
              <a:spcBef>
                <a:spcPts val="0"/>
              </a:spcBef>
              <a:spcAft>
                <a:spcPts val="600"/>
              </a:spcAft>
            </a:pPr>
            <a:r>
              <a:rPr lang="en-US" sz="1400" dirty="0">
                <a:solidFill>
                  <a:srgbClr val="000000"/>
                </a:solidFill>
              </a:rPr>
              <a:t>Most features are supported, but not necessarily all; it's a draft</a:t>
            </a:r>
          </a:p>
          <a:p>
            <a:pPr marL="398463" indent="-282575">
              <a:spcBef>
                <a:spcPts val="0"/>
              </a:spcBef>
              <a:spcAft>
                <a:spcPts val="600"/>
              </a:spcAft>
            </a:pPr>
            <a:r>
              <a:rPr lang="en-US" sz="1400" dirty="0">
                <a:solidFill>
                  <a:srgbClr val="000000"/>
                </a:solidFill>
              </a:rPr>
              <a:t>This could be handled as XML, JSON, or other formats</a:t>
            </a:r>
          </a:p>
          <a:p>
            <a:pPr marL="0" indent="0">
              <a:spcBef>
                <a:spcPts val="0"/>
              </a:spcBef>
              <a:spcAft>
                <a:spcPts val="600"/>
              </a:spcAft>
              <a:buNone/>
            </a:pPr>
            <a:r>
              <a:rPr lang="en-US" sz="1800" dirty="0">
                <a:solidFill>
                  <a:srgbClr val="000000"/>
                </a:solidFill>
              </a:rPr>
              <a:t>We can convert </a:t>
            </a:r>
            <a:r>
              <a:rPr lang="en-US" sz="1800" dirty="0" err="1">
                <a:solidFill>
                  <a:srgbClr val="000000"/>
                </a:solidFill>
              </a:rPr>
              <a:t>NIEMOpen</a:t>
            </a:r>
            <a:r>
              <a:rPr lang="en-US" sz="1800" dirty="0">
                <a:solidFill>
                  <a:srgbClr val="000000"/>
                </a:solidFill>
              </a:rPr>
              <a:t> data descriptions into conformant XML Schema</a:t>
            </a:r>
          </a:p>
          <a:p>
            <a:pPr marL="0" indent="0">
              <a:spcBef>
                <a:spcPts val="0"/>
              </a:spcBef>
              <a:spcAft>
                <a:spcPts val="600"/>
              </a:spcAft>
              <a:buNone/>
            </a:pPr>
            <a:r>
              <a:rPr lang="en-US" sz="1800" dirty="0">
                <a:solidFill>
                  <a:srgbClr val="000000"/>
                </a:solidFill>
              </a:rPr>
              <a:t>The metamodel is represented as XML data</a:t>
            </a:r>
          </a:p>
        </p:txBody>
      </p:sp>
      <p:pic>
        <p:nvPicPr>
          <p:cNvPr id="5" name="Content Placeholder 4">
            <a:extLst>
              <a:ext uri="{FF2B5EF4-FFF2-40B4-BE49-F238E27FC236}">
                <a16:creationId xmlns:a16="http://schemas.microsoft.com/office/drawing/2014/main" id="{04D978D7-1D2D-1241-A233-73FD8C3FB3F2}"/>
              </a:ext>
            </a:extLst>
          </p:cNvPr>
          <p:cNvPicPr>
            <a:picLocks noGrp="1" noChangeAspect="1"/>
          </p:cNvPicPr>
          <p:nvPr>
            <p:ph sz="half" idx="4294967295"/>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80300" y="1941513"/>
            <a:ext cx="4711700" cy="2647950"/>
          </a:xfrm>
          <a:prstGeom prst="rect">
            <a:avLst/>
          </a:prstGeom>
        </p:spPr>
      </p:pic>
      <p:sp>
        <p:nvSpPr>
          <p:cNvPr id="4" name="Title 1">
            <a:extLst>
              <a:ext uri="{FF2B5EF4-FFF2-40B4-BE49-F238E27FC236}">
                <a16:creationId xmlns:a16="http://schemas.microsoft.com/office/drawing/2014/main" id="{E6160F47-9EF0-4079-833D-E7A3F5F5BE7E}"/>
              </a:ext>
            </a:extLst>
          </p:cNvPr>
          <p:cNvSpPr txBox="1">
            <a:spLocks/>
          </p:cNvSpPr>
          <p:nvPr/>
        </p:nvSpPr>
        <p:spPr>
          <a:xfrm>
            <a:off x="0" y="382383"/>
            <a:ext cx="12192000" cy="526552"/>
          </a:xfrm>
          <a:prstGeom prst="rect">
            <a:avLst/>
          </a:prstGeom>
        </p:spPr>
        <p:txBody>
          <a:bodyPr vert="horz" lIns="91440" tIns="45720" rIns="91440" bIns="45720" rtlCol="0" anchor="t">
            <a:noAutofit/>
          </a:bodyPr>
          <a:lstStyle>
            <a:defPPr>
              <a:defRPr lang="en-US"/>
            </a:defPPr>
            <a:lvl1pPr>
              <a:lnSpc>
                <a:spcPct val="80000"/>
              </a:lnSpc>
              <a:spcBef>
                <a:spcPct val="0"/>
              </a:spcBef>
              <a:buNone/>
              <a:defRPr sz="3600" b="1" cap="all" spc="-100">
                <a:effectLst/>
                <a:latin typeface="+mj-lt"/>
                <a:ea typeface="+mj-ea"/>
                <a:cs typeface="+mj-cs"/>
              </a:defRPr>
            </a:lvl1p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en-US" sz="3200" b="1" i="0" u="none" strike="noStrike" kern="1200" cap="all" spc="-100" normalizeH="0" baseline="0" noProof="0" dirty="0">
                <a:ln>
                  <a:noFill/>
                </a:ln>
                <a:solidFill>
                  <a:srgbClr val="005170"/>
                </a:solidFill>
                <a:effectLst/>
                <a:uLnTx/>
                <a:uFillTx/>
                <a:latin typeface="Arial"/>
                <a:ea typeface="+mj-ea"/>
                <a:cs typeface="+mj-cs"/>
              </a:rPr>
              <a:t>	Step 1: </a:t>
            </a:r>
            <a:r>
              <a:rPr kumimoji="0" lang="en-US" sz="3200" b="1" i="0" u="none" strike="noStrike" kern="1200" cap="all" spc="-100" normalizeH="0" baseline="0" noProof="0" dirty="0" err="1">
                <a:ln>
                  <a:noFill/>
                </a:ln>
                <a:solidFill>
                  <a:srgbClr val="005170"/>
                </a:solidFill>
                <a:effectLst/>
                <a:uLnTx/>
                <a:uFillTx/>
                <a:latin typeface="Arial"/>
                <a:ea typeface="+mj-ea"/>
                <a:cs typeface="+mj-cs"/>
              </a:rPr>
              <a:t>NIEMOpen</a:t>
            </a:r>
            <a:r>
              <a:rPr kumimoji="0" lang="en-US" sz="3200" b="1" i="0" u="none" strike="noStrike" kern="1200" cap="all" spc="-100" normalizeH="0" baseline="0" noProof="0" dirty="0">
                <a:ln>
                  <a:noFill/>
                </a:ln>
                <a:solidFill>
                  <a:srgbClr val="005170"/>
                </a:solidFill>
                <a:effectLst/>
                <a:uLnTx/>
                <a:uFillTx/>
                <a:latin typeface="Arial"/>
                <a:ea typeface="+mj-ea"/>
                <a:cs typeface="+mj-cs"/>
              </a:rPr>
              <a:t> 5.0 Release </a:t>
            </a:r>
          </a:p>
        </p:txBody>
      </p:sp>
    </p:spTree>
    <p:extLst>
      <p:ext uri="{BB962C8B-B14F-4D97-AF65-F5344CB8AC3E}">
        <p14:creationId xmlns:p14="http://schemas.microsoft.com/office/powerpoint/2010/main" val="4196465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206D02-3246-0048-A87D-83815DDEDBD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30011" y="2111582"/>
            <a:ext cx="4502273" cy="3546268"/>
          </a:xfrm>
          <a:prstGeom prst="rect">
            <a:avLst/>
          </a:prstGeom>
        </p:spPr>
      </p:pic>
      <p:sp>
        <p:nvSpPr>
          <p:cNvPr id="3" name="Content Placeholder 2">
            <a:extLst>
              <a:ext uri="{FF2B5EF4-FFF2-40B4-BE49-F238E27FC236}">
                <a16:creationId xmlns:a16="http://schemas.microsoft.com/office/drawing/2014/main" id="{4585DEE0-6F82-B84C-8DF2-30F963B48C9E}"/>
              </a:ext>
            </a:extLst>
          </p:cNvPr>
          <p:cNvSpPr>
            <a:spLocks noGrp="1"/>
          </p:cNvSpPr>
          <p:nvPr>
            <p:ph type="body" sz="quarter" idx="13"/>
          </p:nvPr>
        </p:nvSpPr>
        <p:spPr>
          <a:xfrm>
            <a:off x="609600" y="1200150"/>
            <a:ext cx="6970295" cy="4777956"/>
          </a:xfrm>
        </p:spPr>
        <p:txBody>
          <a:bodyPr>
            <a:noAutofit/>
          </a:bodyPr>
          <a:lstStyle/>
          <a:p>
            <a:pPr marL="0" indent="0">
              <a:spcBef>
                <a:spcPts val="0"/>
              </a:spcBef>
              <a:spcAft>
                <a:spcPts val="600"/>
              </a:spcAft>
              <a:buNone/>
            </a:pPr>
            <a:r>
              <a:rPr lang="en-US" sz="1600" dirty="0">
                <a:solidFill>
                  <a:srgbClr val="000000"/>
                </a:solidFill>
              </a:rPr>
              <a:t>The </a:t>
            </a:r>
            <a:r>
              <a:rPr lang="en-US" sz="1600" dirty="0" err="1">
                <a:solidFill>
                  <a:srgbClr val="000000"/>
                </a:solidFill>
              </a:rPr>
              <a:t>NIEMOpen</a:t>
            </a:r>
            <a:r>
              <a:rPr lang="en-US" sz="1600" dirty="0">
                <a:solidFill>
                  <a:srgbClr val="000000"/>
                </a:solidFill>
              </a:rPr>
              <a:t> metamodel is a data model that describes </a:t>
            </a:r>
            <a:r>
              <a:rPr lang="en-US" sz="1600" dirty="0" err="1">
                <a:solidFill>
                  <a:srgbClr val="000000"/>
                </a:solidFill>
              </a:rPr>
              <a:t>NIEMOpen</a:t>
            </a:r>
            <a:r>
              <a:rPr lang="en-US" sz="1600" dirty="0">
                <a:solidFill>
                  <a:srgbClr val="000000"/>
                </a:solidFill>
              </a:rPr>
              <a:t> data models</a:t>
            </a:r>
          </a:p>
          <a:p>
            <a:pPr marL="0" indent="0">
              <a:spcBef>
                <a:spcPts val="0"/>
              </a:spcBef>
              <a:spcAft>
                <a:spcPts val="600"/>
              </a:spcAft>
              <a:buNone/>
            </a:pPr>
            <a:r>
              <a:rPr lang="en-US" sz="1600" dirty="0">
                <a:solidFill>
                  <a:srgbClr val="000000"/>
                </a:solidFill>
              </a:rPr>
              <a:t>It carries the aspects of </a:t>
            </a:r>
            <a:r>
              <a:rPr lang="en-US" sz="1600" dirty="0" err="1">
                <a:solidFill>
                  <a:srgbClr val="000000"/>
                </a:solidFill>
              </a:rPr>
              <a:t>NIEMOpen</a:t>
            </a:r>
            <a:r>
              <a:rPr lang="en-US" sz="1600" dirty="0">
                <a:solidFill>
                  <a:srgbClr val="000000"/>
                </a:solidFill>
              </a:rPr>
              <a:t> models that we care about, without a focus on XML Schema-specific features</a:t>
            </a:r>
          </a:p>
          <a:p>
            <a:pPr marL="0" indent="0">
              <a:spcBef>
                <a:spcPts val="0"/>
              </a:spcBef>
              <a:spcAft>
                <a:spcPts val="600"/>
              </a:spcAft>
              <a:buNone/>
            </a:pPr>
            <a:r>
              <a:rPr lang="en-US" sz="1600" dirty="0">
                <a:solidFill>
                  <a:srgbClr val="000000"/>
                </a:solidFill>
              </a:rPr>
              <a:t>A data component has a </a:t>
            </a:r>
            <a:r>
              <a:rPr lang="en-US" sz="1600" b="1" dirty="0">
                <a:solidFill>
                  <a:srgbClr val="000000"/>
                </a:solidFill>
              </a:rPr>
              <a:t>name</a:t>
            </a:r>
            <a:r>
              <a:rPr lang="en-US" sz="1600" dirty="0">
                <a:solidFill>
                  <a:srgbClr val="000000"/>
                </a:solidFill>
              </a:rPr>
              <a:t>, </a:t>
            </a:r>
            <a:r>
              <a:rPr lang="en-US" sz="1600" b="1" dirty="0">
                <a:solidFill>
                  <a:srgbClr val="000000"/>
                </a:solidFill>
              </a:rPr>
              <a:t>namespace</a:t>
            </a:r>
            <a:r>
              <a:rPr lang="en-US" sz="1600" dirty="0">
                <a:solidFill>
                  <a:srgbClr val="000000"/>
                </a:solidFill>
              </a:rPr>
              <a:t>, and a human-readable </a:t>
            </a:r>
            <a:r>
              <a:rPr lang="en-US" sz="1600" b="1" dirty="0">
                <a:solidFill>
                  <a:srgbClr val="000000"/>
                </a:solidFill>
              </a:rPr>
              <a:t>definition:</a:t>
            </a:r>
          </a:p>
          <a:p>
            <a:pPr marL="515938" lvl="1" indent="-282575">
              <a:spcBef>
                <a:spcPts val="0"/>
              </a:spcBef>
              <a:spcAft>
                <a:spcPts val="600"/>
              </a:spcAft>
              <a:buFont typeface="Arial" panose="020B0604020202020204" pitchFamily="34" charset="0"/>
              <a:buChar char="•"/>
            </a:pPr>
            <a:r>
              <a:rPr lang="en-US" sz="1600" dirty="0">
                <a:solidFill>
                  <a:srgbClr val="000000"/>
                </a:solidFill>
              </a:rPr>
              <a:t>A </a:t>
            </a:r>
            <a:r>
              <a:rPr lang="en-US" sz="1600" b="1" dirty="0">
                <a:solidFill>
                  <a:srgbClr val="000000"/>
                </a:solidFill>
              </a:rPr>
              <a:t>Class</a:t>
            </a:r>
            <a:r>
              <a:rPr lang="en-US" sz="1600" dirty="0">
                <a:solidFill>
                  <a:srgbClr val="000000"/>
                </a:solidFill>
              </a:rPr>
              <a:t> defines a category of object. e.g., a vehicle</a:t>
            </a:r>
          </a:p>
          <a:p>
            <a:pPr marL="515938" lvl="1" indent="-282575">
              <a:spcBef>
                <a:spcPts val="0"/>
              </a:spcBef>
              <a:spcAft>
                <a:spcPts val="600"/>
              </a:spcAft>
              <a:buFont typeface="Arial" panose="020B0604020202020204" pitchFamily="34" charset="0"/>
              <a:buChar char="•"/>
            </a:pPr>
            <a:r>
              <a:rPr lang="en-US" sz="1600" dirty="0">
                <a:solidFill>
                  <a:srgbClr val="000000"/>
                </a:solidFill>
              </a:rPr>
              <a:t>A </a:t>
            </a:r>
            <a:r>
              <a:rPr lang="en-US" sz="1600" b="1" dirty="0">
                <a:solidFill>
                  <a:srgbClr val="000000"/>
                </a:solidFill>
              </a:rPr>
              <a:t>Datatype</a:t>
            </a:r>
            <a:r>
              <a:rPr lang="en-US" sz="1600" dirty="0">
                <a:solidFill>
                  <a:srgbClr val="000000"/>
                </a:solidFill>
              </a:rPr>
              <a:t> defines a category of simple data: e.g., a string, date, or enumeration</a:t>
            </a:r>
          </a:p>
          <a:p>
            <a:pPr marL="515938" lvl="1" indent="-282575">
              <a:spcBef>
                <a:spcPts val="0"/>
              </a:spcBef>
              <a:spcAft>
                <a:spcPts val="600"/>
              </a:spcAft>
              <a:buFont typeface="Arial" panose="020B0604020202020204" pitchFamily="34" charset="0"/>
              <a:buChar char="•"/>
            </a:pPr>
            <a:r>
              <a:rPr lang="en-US" sz="1600" dirty="0">
                <a:solidFill>
                  <a:srgbClr val="000000"/>
                </a:solidFill>
              </a:rPr>
              <a:t>An </a:t>
            </a:r>
            <a:r>
              <a:rPr lang="en-US" sz="1600" b="1" dirty="0">
                <a:solidFill>
                  <a:srgbClr val="000000"/>
                </a:solidFill>
              </a:rPr>
              <a:t>Object Property</a:t>
            </a:r>
            <a:r>
              <a:rPr lang="en-US" sz="1600" dirty="0">
                <a:solidFill>
                  <a:srgbClr val="000000"/>
                </a:solidFill>
              </a:rPr>
              <a:t> represents a relationship to an object</a:t>
            </a:r>
          </a:p>
          <a:p>
            <a:pPr marL="515938" lvl="1" indent="-282575">
              <a:spcBef>
                <a:spcPts val="0"/>
              </a:spcBef>
              <a:spcAft>
                <a:spcPts val="600"/>
              </a:spcAft>
              <a:buFont typeface="Arial" panose="020B0604020202020204" pitchFamily="34" charset="0"/>
              <a:buChar char="•"/>
            </a:pPr>
            <a:r>
              <a:rPr lang="en-US" sz="1600" dirty="0">
                <a:solidFill>
                  <a:srgbClr val="000000"/>
                </a:solidFill>
              </a:rPr>
              <a:t>A </a:t>
            </a:r>
            <a:r>
              <a:rPr lang="en-US" sz="1600" b="1" dirty="0">
                <a:solidFill>
                  <a:srgbClr val="000000"/>
                </a:solidFill>
              </a:rPr>
              <a:t>Data Property </a:t>
            </a:r>
            <a:r>
              <a:rPr lang="en-US" sz="1600" dirty="0">
                <a:solidFill>
                  <a:srgbClr val="000000"/>
                </a:solidFill>
              </a:rPr>
              <a:t>represents a characteristic with a simple data values</a:t>
            </a:r>
          </a:p>
        </p:txBody>
      </p:sp>
      <p:sp>
        <p:nvSpPr>
          <p:cNvPr id="5" name="Title 1">
            <a:extLst>
              <a:ext uri="{FF2B5EF4-FFF2-40B4-BE49-F238E27FC236}">
                <a16:creationId xmlns:a16="http://schemas.microsoft.com/office/drawing/2014/main" id="{1EAAC7E6-D29D-4427-B91A-FECD0D0BB2F8}"/>
              </a:ext>
            </a:extLst>
          </p:cNvPr>
          <p:cNvSpPr txBox="1">
            <a:spLocks/>
          </p:cNvSpPr>
          <p:nvPr/>
        </p:nvSpPr>
        <p:spPr>
          <a:xfrm>
            <a:off x="0" y="387758"/>
            <a:ext cx="12183931" cy="554943"/>
          </a:xfrm>
          <a:prstGeom prst="rect">
            <a:avLst/>
          </a:prstGeom>
        </p:spPr>
        <p:txBody>
          <a:bodyPr vert="horz" lIns="91440" tIns="45720" rIns="91440" bIns="45720" rtlCol="0" anchor="t">
            <a:noAutofit/>
          </a:bodyPr>
          <a:lstStyle>
            <a:defPPr>
              <a:defRPr lang="en-US"/>
            </a:defPPr>
            <a:lvl1pPr>
              <a:lnSpc>
                <a:spcPct val="80000"/>
              </a:lnSpc>
              <a:spcBef>
                <a:spcPct val="0"/>
              </a:spcBef>
              <a:buNone/>
              <a:defRPr sz="3600" b="1" cap="all" spc="-100">
                <a:effectLst/>
                <a:latin typeface="+mj-lt"/>
                <a:ea typeface="+mj-ea"/>
                <a:cs typeface="+mj-cs"/>
              </a:defRPr>
            </a:lvl1pPr>
          </a:lstStyle>
          <a:p>
            <a:pPr marL="0" marR="0" lvl="0" indent="0" algn="l" defTabSz="457200" rtl="0" eaLnBrk="1" fontAlgn="auto" latinLnBrk="0" hangingPunct="1">
              <a:lnSpc>
                <a:spcPct val="80000"/>
              </a:lnSpc>
              <a:spcBef>
                <a:spcPct val="0"/>
              </a:spcBef>
              <a:spcAft>
                <a:spcPts val="0"/>
              </a:spcAft>
              <a:buClrTx/>
              <a:buSzTx/>
              <a:buFontTx/>
              <a:buNone/>
              <a:tabLst/>
              <a:defRPr/>
            </a:pPr>
            <a:r>
              <a:rPr kumimoji="0" lang="en-US" sz="3200" b="1" i="0" u="none" strike="noStrike" kern="1200" cap="all" spc="-100" normalizeH="0" baseline="0" noProof="0" dirty="0">
                <a:ln>
                  <a:noFill/>
                </a:ln>
                <a:solidFill>
                  <a:srgbClr val="005170"/>
                </a:solidFill>
                <a:effectLst/>
                <a:uLnTx/>
                <a:uFillTx/>
                <a:latin typeface="Arial"/>
                <a:ea typeface="+mj-ea"/>
                <a:cs typeface="+mj-cs"/>
              </a:rPr>
              <a:t>	</a:t>
            </a:r>
            <a:r>
              <a:rPr kumimoji="0" lang="en-US" sz="3200" b="1" i="0" u="none" strike="noStrike" kern="1200" cap="all" spc="-100" normalizeH="0" baseline="0" noProof="0" dirty="0" err="1">
                <a:ln>
                  <a:noFill/>
                </a:ln>
                <a:solidFill>
                  <a:srgbClr val="005170"/>
                </a:solidFill>
                <a:effectLst/>
                <a:uLnTx/>
                <a:uFillTx/>
                <a:latin typeface="Arial"/>
                <a:ea typeface="+mj-ea"/>
                <a:cs typeface="+mj-cs"/>
              </a:rPr>
              <a:t>NIEMOpen</a:t>
            </a:r>
            <a:r>
              <a:rPr kumimoji="0" lang="en-US" sz="3200" b="1" i="0" u="none" strike="noStrike" kern="1200" cap="all" spc="-100" normalizeH="0" baseline="0" noProof="0" dirty="0">
                <a:ln>
                  <a:noFill/>
                </a:ln>
                <a:solidFill>
                  <a:srgbClr val="005170"/>
                </a:solidFill>
                <a:effectLst/>
                <a:uLnTx/>
                <a:uFillTx/>
                <a:latin typeface="Arial"/>
                <a:ea typeface="+mj-ea"/>
                <a:cs typeface="+mj-cs"/>
              </a:rPr>
              <a:t> Metamodel</a:t>
            </a:r>
          </a:p>
        </p:txBody>
      </p:sp>
    </p:spTree>
    <p:extLst>
      <p:ext uri="{BB962C8B-B14F-4D97-AF65-F5344CB8AC3E}">
        <p14:creationId xmlns:p14="http://schemas.microsoft.com/office/powerpoint/2010/main" val="1488543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93B4-505B-4208-90FC-0511A1CEEF42}"/>
              </a:ext>
            </a:extLst>
          </p:cNvPr>
          <p:cNvSpPr>
            <a:spLocks noGrp="1"/>
          </p:cNvSpPr>
          <p:nvPr>
            <p:ph type="title" idx="4294967295"/>
          </p:nvPr>
        </p:nvSpPr>
        <p:spPr>
          <a:xfrm>
            <a:off x="0" y="388938"/>
            <a:ext cx="10787063" cy="811212"/>
          </a:xfrm>
          <a:prstGeom prst="rect">
            <a:avLst/>
          </a:prstGeom>
        </p:spPr>
        <p:txBody>
          <a:bodyPr/>
          <a:lstStyle/>
          <a:p>
            <a:r>
              <a:rPr lang="en-US" dirty="0"/>
              <a:t>Metadata</a:t>
            </a:r>
          </a:p>
        </p:txBody>
      </p:sp>
      <p:sp>
        <p:nvSpPr>
          <p:cNvPr id="4" name="TextBox 3">
            <a:extLst>
              <a:ext uri="{FF2B5EF4-FFF2-40B4-BE49-F238E27FC236}">
                <a16:creationId xmlns:a16="http://schemas.microsoft.com/office/drawing/2014/main" id="{4252807A-1DBA-40DA-8F2F-AE339FB7CAFB}"/>
              </a:ext>
            </a:extLst>
          </p:cNvPr>
          <p:cNvSpPr txBox="1"/>
          <p:nvPr/>
        </p:nvSpPr>
        <p:spPr>
          <a:xfrm>
            <a:off x="883920" y="1305801"/>
            <a:ext cx="10347960"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3B3835"/>
                </a:solidFill>
                <a:effectLst/>
                <a:latin typeface="Helvetica Neue"/>
              </a:rPr>
              <a:t>Metadata is data that defines and describes other data</a:t>
            </a:r>
          </a:p>
          <a:p>
            <a:pPr marL="285750" indent="-285750">
              <a:buFont typeface="Arial" panose="020B0604020202020204" pitchFamily="34" charset="0"/>
              <a:buChar char="•"/>
            </a:pPr>
            <a:endParaRPr lang="en-US" dirty="0">
              <a:solidFill>
                <a:srgbClr val="3B3835"/>
              </a:solidFill>
              <a:latin typeface="Helvetica Neue"/>
            </a:endParaRPr>
          </a:p>
          <a:p>
            <a:pPr marL="285750" indent="-285750">
              <a:buFont typeface="Arial" panose="020B0604020202020204" pitchFamily="34" charset="0"/>
              <a:buChar char="•"/>
            </a:pPr>
            <a:r>
              <a:rPr lang="en-US" dirty="0">
                <a:solidFill>
                  <a:srgbClr val="3B3835"/>
                </a:solidFill>
                <a:latin typeface="Helvetica Neue"/>
              </a:rPr>
              <a:t>Types of metadata</a:t>
            </a:r>
            <a:endParaRPr lang="en-US" b="0" i="0" dirty="0">
              <a:solidFill>
                <a:srgbClr val="3B3835"/>
              </a:solidFill>
              <a:effectLst/>
            </a:endParaRPr>
          </a:p>
        </p:txBody>
      </p:sp>
      <p:sp>
        <p:nvSpPr>
          <p:cNvPr id="6" name="TextBox 5">
            <a:extLst>
              <a:ext uri="{FF2B5EF4-FFF2-40B4-BE49-F238E27FC236}">
                <a16:creationId xmlns:a16="http://schemas.microsoft.com/office/drawing/2014/main" id="{CB5D6F32-F0D5-45F3-ADBA-C9B90FE07018}"/>
              </a:ext>
            </a:extLst>
          </p:cNvPr>
          <p:cNvSpPr txBox="1"/>
          <p:nvPr/>
        </p:nvSpPr>
        <p:spPr>
          <a:xfrm>
            <a:off x="664634" y="5747561"/>
            <a:ext cx="10786532" cy="646331"/>
          </a:xfrm>
          <a:prstGeom prst="rect">
            <a:avLst/>
          </a:prstGeom>
          <a:noFill/>
        </p:spPr>
        <p:txBody>
          <a:bodyPr wrap="square">
            <a:spAutoFit/>
          </a:bodyPr>
          <a:lstStyle/>
          <a:p>
            <a:r>
              <a:rPr lang="en-US" b="0" i="0" u="none" strike="noStrike" dirty="0">
                <a:solidFill>
                  <a:schemeClr val="tx1">
                    <a:lumMod val="50000"/>
                  </a:schemeClr>
                </a:solidFill>
                <a:effectLst/>
                <a:latin typeface="Arial" panose="020B0604020202020204" pitchFamily="34" charset="0"/>
                <a:hlinkClick r:id="rId3">
                  <a:extLst>
                    <a:ext uri="{A12FA001-AC4F-418D-AE19-62706E023703}">
                      <ahyp:hlinkClr xmlns:ahyp="http://schemas.microsoft.com/office/drawing/2018/hyperlinkcolor" val="tx"/>
                    </a:ext>
                  </a:extLst>
                </a:hlinkClick>
              </a:rPr>
              <a:t>Ref: </a:t>
            </a:r>
            <a:r>
              <a:rPr lang="en-US" b="0" i="0" u="none" strike="noStrike" dirty="0">
                <a:solidFill>
                  <a:schemeClr val="tx1">
                    <a:lumMod val="50000"/>
                  </a:schemeClr>
                </a:solidFill>
                <a:effectLst/>
                <a:latin typeface="Arial" panose="020B0604020202020204" pitchFamily="34" charset="0"/>
              </a:rPr>
              <a:t>https://groups.niso.org/apps/group_public/download.php/17446/Understanding%20Metadata.pdf</a:t>
            </a:r>
            <a:endParaRPr lang="en-US" b="0" i="0" dirty="0">
              <a:solidFill>
                <a:srgbClr val="202122"/>
              </a:solidFill>
              <a:effectLst/>
              <a:latin typeface="Arial" panose="020B0604020202020204" pitchFamily="34" charset="0"/>
            </a:endParaRPr>
          </a:p>
          <a:p>
            <a:endParaRPr lang="en-US" b="0" i="0" dirty="0">
              <a:solidFill>
                <a:srgbClr val="202122"/>
              </a:solidFill>
              <a:effectLst/>
              <a:latin typeface="Arial" panose="020B0604020202020204" pitchFamily="34" charset="0"/>
            </a:endParaRPr>
          </a:p>
        </p:txBody>
      </p:sp>
      <p:pic>
        <p:nvPicPr>
          <p:cNvPr id="5" name="Picture 4">
            <a:extLst>
              <a:ext uri="{FF2B5EF4-FFF2-40B4-BE49-F238E27FC236}">
                <a16:creationId xmlns:a16="http://schemas.microsoft.com/office/drawing/2014/main" id="{97C9B21E-440A-47B3-88EA-BA4C49058D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262" y="2225251"/>
            <a:ext cx="8753475" cy="3124200"/>
          </a:xfrm>
          <a:prstGeom prst="rect">
            <a:avLst/>
          </a:prstGeom>
        </p:spPr>
      </p:pic>
    </p:spTree>
    <p:extLst>
      <p:ext uri="{BB962C8B-B14F-4D97-AF65-F5344CB8AC3E}">
        <p14:creationId xmlns:p14="http://schemas.microsoft.com/office/powerpoint/2010/main" val="39248059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NIEMOpen</a:t>
            </a:r>
            <a:r>
              <a:rPr lang="en-US" dirty="0"/>
              <a:t> Moves to OASIS </a:t>
            </a:r>
          </a:p>
        </p:txBody>
      </p:sp>
      <p:sp>
        <p:nvSpPr>
          <p:cNvPr id="5" name="Rectangle 4"/>
          <p:cNvSpPr/>
          <p:nvPr/>
        </p:nvSpPr>
        <p:spPr>
          <a:xfrm>
            <a:off x="1661270" y="922635"/>
            <a:ext cx="7296346" cy="1338828"/>
          </a:xfrm>
          <a:prstGeom prst="rect">
            <a:avLst/>
          </a:prstGeom>
        </p:spPr>
        <p:txBody>
          <a:bodyPr wrap="square">
            <a:spAutoFit/>
          </a:bodyPr>
          <a:lstStyle/>
          <a:p>
            <a:pPr defTabSz="457200"/>
            <a:r>
              <a:rPr lang="en-US" b="1" dirty="0">
                <a:solidFill>
                  <a:srgbClr val="000000"/>
                </a:solidFill>
                <a:latin typeface="Arial"/>
              </a:rPr>
              <a:t>Becomes:</a:t>
            </a:r>
            <a:r>
              <a:rPr lang="en-US" dirty="0">
                <a:solidFill>
                  <a:srgbClr val="000000"/>
                </a:solidFill>
                <a:latin typeface="Arial"/>
              </a:rPr>
              <a:t> an OASIS “Open Project”</a:t>
            </a:r>
          </a:p>
          <a:p>
            <a:pPr defTabSz="457200"/>
            <a:endParaRPr lang="en-US" sz="900" dirty="0">
              <a:solidFill>
                <a:srgbClr val="000000"/>
              </a:solidFill>
              <a:latin typeface="Arial"/>
            </a:endParaRPr>
          </a:p>
          <a:p>
            <a:pPr defTabSz="457200"/>
            <a:r>
              <a:rPr lang="en-US" b="1" dirty="0">
                <a:solidFill>
                  <a:srgbClr val="000000"/>
                </a:solidFill>
                <a:latin typeface="Arial"/>
              </a:rPr>
              <a:t>Why the Move:</a:t>
            </a:r>
            <a:r>
              <a:rPr lang="en-US" dirty="0">
                <a:solidFill>
                  <a:srgbClr val="000000"/>
                </a:solidFill>
                <a:latin typeface="Arial"/>
              </a:rPr>
              <a:t> it’s the next logical </a:t>
            </a:r>
            <a:r>
              <a:rPr lang="en-US" dirty="0" err="1">
                <a:solidFill>
                  <a:srgbClr val="000000"/>
                </a:solidFill>
                <a:latin typeface="Arial"/>
              </a:rPr>
              <a:t>NIEMOpen</a:t>
            </a:r>
            <a:r>
              <a:rPr lang="en-US" dirty="0">
                <a:solidFill>
                  <a:srgbClr val="000000"/>
                </a:solidFill>
                <a:latin typeface="Arial"/>
              </a:rPr>
              <a:t> maturity step and allows </a:t>
            </a:r>
            <a:r>
              <a:rPr lang="en-US" dirty="0" err="1">
                <a:solidFill>
                  <a:srgbClr val="000000"/>
                </a:solidFill>
                <a:latin typeface="Arial"/>
              </a:rPr>
              <a:t>NIEMOpen</a:t>
            </a:r>
            <a:r>
              <a:rPr lang="en-US" dirty="0">
                <a:solidFill>
                  <a:srgbClr val="000000"/>
                </a:solidFill>
                <a:latin typeface="Arial"/>
              </a:rPr>
              <a:t> to be designated a standard. This move shifts leadership and resourcing to the OASIS user community. </a:t>
            </a:r>
            <a:endParaRPr lang="en-US" dirty="0">
              <a:solidFill>
                <a:srgbClr val="8B8B8B"/>
              </a:solidFill>
              <a:latin typeface="Arial"/>
            </a:endParaRPr>
          </a:p>
        </p:txBody>
      </p:sp>
      <p:pic>
        <p:nvPicPr>
          <p:cNvPr id="9" name="Picture 8"/>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9497" y="2982860"/>
            <a:ext cx="3899808" cy="2540680"/>
          </a:xfrm>
          <a:prstGeom prst="rect">
            <a:avLst/>
          </a:prstGeom>
        </p:spPr>
      </p:pic>
      <p:sp>
        <p:nvSpPr>
          <p:cNvPr id="10" name="Content Placeholder 2">
            <a:extLst>
              <a:ext uri="{FF2B5EF4-FFF2-40B4-BE49-F238E27FC236}">
                <a16:creationId xmlns:a16="http://schemas.microsoft.com/office/drawing/2014/main" id="{6EB14AE5-4CE4-4FF2-A359-810D54EAD8E2}"/>
              </a:ext>
            </a:extLst>
          </p:cNvPr>
          <p:cNvSpPr txBox="1">
            <a:spLocks/>
          </p:cNvSpPr>
          <p:nvPr/>
        </p:nvSpPr>
        <p:spPr>
          <a:xfrm>
            <a:off x="1366093" y="2261463"/>
            <a:ext cx="7886700" cy="4351338"/>
          </a:xfrm>
          <a:prstGeom prst="rect">
            <a:avLst/>
          </a:prstGeom>
        </p:spPr>
        <p:txBody>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solidFill>
                  <a:srgbClr val="000000"/>
                </a:solidFill>
              </a:rPr>
              <a:t>Aligns with the Law mandating the use of voluntary consensus standards over government developed standards:</a:t>
            </a:r>
          </a:p>
          <a:p>
            <a:pPr lvl="1"/>
            <a:r>
              <a:rPr lang="en-US" sz="1800" dirty="0">
                <a:solidFill>
                  <a:srgbClr val="000000"/>
                </a:solidFill>
              </a:rPr>
              <a:t>National Technology Transfer and Advancement Act of 1995 (NTTAA), Public Law 104-113 </a:t>
            </a:r>
          </a:p>
          <a:p>
            <a:pPr lvl="1"/>
            <a:r>
              <a:rPr lang="en-US" sz="1800" dirty="0">
                <a:solidFill>
                  <a:srgbClr val="000000"/>
                </a:solidFill>
              </a:rPr>
              <a:t>Government at every level favors standards  - OMB 119</a:t>
            </a:r>
          </a:p>
          <a:p>
            <a:r>
              <a:rPr lang="en-US" sz="1800" dirty="0">
                <a:solidFill>
                  <a:srgbClr val="000000"/>
                </a:solidFill>
              </a:rPr>
              <a:t>Align with NIST the government cited assessment body for compliance of systems</a:t>
            </a:r>
          </a:p>
          <a:p>
            <a:r>
              <a:rPr lang="en-US" sz="1800" dirty="0">
                <a:solidFill>
                  <a:srgbClr val="000000"/>
                </a:solidFill>
              </a:rPr>
              <a:t>Government and Industry favors formal standards</a:t>
            </a:r>
          </a:p>
          <a:p>
            <a:r>
              <a:rPr lang="en-US" sz="1800" dirty="0">
                <a:solidFill>
                  <a:srgbClr val="000000"/>
                </a:solidFill>
              </a:rPr>
              <a:t>Inherent Interoperability due to rigor in vetting standards</a:t>
            </a:r>
          </a:p>
          <a:p>
            <a:r>
              <a:rPr lang="en-US" sz="1800" dirty="0">
                <a:solidFill>
                  <a:srgbClr val="000000"/>
                </a:solidFill>
              </a:rPr>
              <a:t>Increases awareness of </a:t>
            </a:r>
            <a:r>
              <a:rPr lang="en-US" sz="1800" dirty="0" err="1">
                <a:solidFill>
                  <a:srgbClr val="000000"/>
                </a:solidFill>
              </a:rPr>
              <a:t>NIEMOpen</a:t>
            </a:r>
            <a:r>
              <a:rPr lang="en-US" sz="1800" dirty="0">
                <a:solidFill>
                  <a:srgbClr val="000000"/>
                </a:solidFill>
              </a:rPr>
              <a:t> to larger audience</a:t>
            </a:r>
          </a:p>
          <a:p>
            <a:r>
              <a:rPr lang="en-US" sz="1800" dirty="0" err="1">
                <a:solidFill>
                  <a:srgbClr val="000000"/>
                </a:solidFill>
              </a:rPr>
              <a:t>NIEMOpen</a:t>
            </a:r>
            <a:r>
              <a:rPr lang="en-US" sz="1800" dirty="0">
                <a:solidFill>
                  <a:srgbClr val="000000"/>
                </a:solidFill>
              </a:rPr>
              <a:t> already meets most of the criteria for becoming a standard</a:t>
            </a:r>
          </a:p>
          <a:p>
            <a:r>
              <a:rPr lang="en-US" sz="1800" dirty="0">
                <a:solidFill>
                  <a:srgbClr val="000000"/>
                </a:solidFill>
              </a:rPr>
              <a:t>Increased visibility, contribution, and use by open source tool developers</a:t>
            </a:r>
          </a:p>
          <a:p>
            <a:r>
              <a:rPr lang="en-US" sz="1800" dirty="0">
                <a:solidFill>
                  <a:srgbClr val="000000"/>
                </a:solidFill>
              </a:rPr>
              <a:t>Compliance argument over competing government developed standards</a:t>
            </a:r>
          </a:p>
        </p:txBody>
      </p:sp>
    </p:spTree>
    <p:extLst>
      <p:ext uri="{BB962C8B-B14F-4D97-AF65-F5344CB8AC3E}">
        <p14:creationId xmlns:p14="http://schemas.microsoft.com/office/powerpoint/2010/main" val="3054056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1BF5-A664-42B5-9AB9-085DFF7F92A4}"/>
              </a:ext>
            </a:extLst>
          </p:cNvPr>
          <p:cNvSpPr>
            <a:spLocks noGrp="1"/>
          </p:cNvSpPr>
          <p:nvPr>
            <p:ph type="title"/>
          </p:nvPr>
        </p:nvSpPr>
        <p:spPr/>
        <p:txBody>
          <a:bodyPr/>
          <a:lstStyle/>
          <a:p>
            <a:r>
              <a:rPr lang="en-US" dirty="0"/>
              <a:t>Reasons for </a:t>
            </a:r>
            <a:r>
              <a:rPr lang="en-US" dirty="0" err="1"/>
              <a:t>NIEMOpen</a:t>
            </a:r>
            <a:r>
              <a:rPr lang="en-US" dirty="0"/>
              <a:t> an Open Source standard</a:t>
            </a:r>
          </a:p>
        </p:txBody>
      </p:sp>
      <p:sp>
        <p:nvSpPr>
          <p:cNvPr id="3" name="Content Placeholder 2">
            <a:extLst>
              <a:ext uri="{FF2B5EF4-FFF2-40B4-BE49-F238E27FC236}">
                <a16:creationId xmlns:a16="http://schemas.microsoft.com/office/drawing/2014/main" id="{2E63E2B6-20BA-4564-8539-CF10B205C876}"/>
              </a:ext>
            </a:extLst>
          </p:cNvPr>
          <p:cNvSpPr>
            <a:spLocks noGrp="1"/>
          </p:cNvSpPr>
          <p:nvPr>
            <p:ph type="body" sz="quarter" idx="13"/>
          </p:nvPr>
        </p:nvSpPr>
        <p:spPr/>
        <p:txBody>
          <a:bodyPr>
            <a:normAutofit fontScale="92500"/>
          </a:bodyPr>
          <a:lstStyle/>
          <a:p>
            <a:pPr>
              <a:lnSpc>
                <a:spcPct val="100000"/>
              </a:lnSpc>
            </a:pPr>
            <a:r>
              <a:rPr lang="en-US" dirty="0"/>
              <a:t>Aligns with the Law mandating the use of voluntary consensus standards over government developed standards:</a:t>
            </a:r>
          </a:p>
          <a:p>
            <a:pPr marL="514350" lvl="2">
              <a:spcBef>
                <a:spcPts val="750"/>
              </a:spcBef>
            </a:pPr>
            <a:r>
              <a:rPr lang="en-US" sz="2100" dirty="0"/>
              <a:t>National Technology Transfer and Advancement Act of 1995 (NTTAA), Public Law 104-113 </a:t>
            </a:r>
          </a:p>
          <a:p>
            <a:pPr marL="514350" lvl="2">
              <a:spcBef>
                <a:spcPts val="750"/>
              </a:spcBef>
            </a:pPr>
            <a:r>
              <a:rPr lang="en-US" sz="2100" dirty="0"/>
              <a:t>Government at every level favors standards  - OMB 119</a:t>
            </a:r>
          </a:p>
          <a:p>
            <a:r>
              <a:rPr lang="en-US" dirty="0"/>
              <a:t>Align with NIST the government cited assessment body for compliance of systems</a:t>
            </a:r>
          </a:p>
          <a:p>
            <a:r>
              <a:rPr lang="en-US" dirty="0"/>
              <a:t>Government and Industry favors formal standards</a:t>
            </a:r>
          </a:p>
          <a:p>
            <a:r>
              <a:rPr lang="en-US" dirty="0"/>
              <a:t>Inherent Interoperability due to rigor in vetting standards</a:t>
            </a:r>
          </a:p>
          <a:p>
            <a:r>
              <a:rPr lang="en-US" dirty="0"/>
              <a:t>Increases awareness of </a:t>
            </a:r>
            <a:r>
              <a:rPr lang="en-US" dirty="0" err="1"/>
              <a:t>NIEMOpen</a:t>
            </a:r>
            <a:r>
              <a:rPr lang="en-US" dirty="0"/>
              <a:t> to larger audience</a:t>
            </a:r>
          </a:p>
          <a:p>
            <a:r>
              <a:rPr lang="en-US" dirty="0" err="1"/>
              <a:t>NIEMOpen</a:t>
            </a:r>
            <a:r>
              <a:rPr lang="en-US" dirty="0"/>
              <a:t> already meets most of the criteria for becoming a standard</a:t>
            </a:r>
          </a:p>
          <a:p>
            <a:r>
              <a:rPr lang="en-US" dirty="0"/>
              <a:t>Increased visibility, contribution, and use by open-source tool developers</a:t>
            </a:r>
          </a:p>
          <a:p>
            <a:r>
              <a:rPr lang="en-US" dirty="0"/>
              <a:t>Compliance argument over competing government developed standards</a:t>
            </a:r>
          </a:p>
        </p:txBody>
      </p:sp>
    </p:spTree>
    <p:extLst>
      <p:ext uri="{BB962C8B-B14F-4D97-AF65-F5344CB8AC3E}">
        <p14:creationId xmlns:p14="http://schemas.microsoft.com/office/powerpoint/2010/main" val="25579321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388275"/>
            <a:ext cx="10972800" cy="505908"/>
          </a:xfrm>
          <a:noFill/>
          <a:ln w="9525">
            <a:noFill/>
            <a:miter lim="800000"/>
            <a:headEnd/>
            <a:tailEnd/>
          </a:ln>
          <a:effectLst/>
        </p:spPr>
        <p:txBody>
          <a:bodyPr vert="horz" wrap="square" lIns="0" tIns="13335" rIns="0" bIns="0" numCol="1" rtlCol="0" anchor="t" anchorCtr="0" compatLnSpc="1">
            <a:prstTxWarp prst="textNoShape">
              <a:avLst/>
            </a:prstTxWarp>
            <a:spAutoFit/>
          </a:bodyPr>
          <a:lstStyle/>
          <a:p>
            <a:pPr marL="12700">
              <a:lnSpc>
                <a:spcPct val="100000"/>
              </a:lnSpc>
              <a:spcBef>
                <a:spcPts val="105"/>
              </a:spcBef>
            </a:pPr>
            <a:r>
              <a:rPr lang="en-US" sz="3200" spc="-65" dirty="0" err="1">
                <a:solidFill>
                  <a:srgbClr val="005170"/>
                </a:solidFill>
              </a:rPr>
              <a:t>NIEMOpen</a:t>
            </a:r>
            <a:r>
              <a:rPr lang="en-US" sz="3200" spc="-65" dirty="0">
                <a:solidFill>
                  <a:srgbClr val="005170"/>
                </a:solidFill>
              </a:rPr>
              <a:t> – The Big Picture 	</a:t>
            </a:r>
          </a:p>
        </p:txBody>
      </p:sp>
      <p:sp>
        <p:nvSpPr>
          <p:cNvPr id="9" name="TextBox 8"/>
          <p:cNvSpPr txBox="1"/>
          <p:nvPr/>
        </p:nvSpPr>
        <p:spPr>
          <a:xfrm>
            <a:off x="504825" y="1119035"/>
            <a:ext cx="11153775" cy="585288"/>
          </a:xfrm>
          <a:prstGeom prst="rect">
            <a:avLst/>
          </a:prstGeom>
          <a:noFill/>
        </p:spPr>
        <p:txBody>
          <a:bodyPr vert="horz" wrap="square" lIns="0" tIns="0" rIns="0" bIns="0" rtlCol="0">
            <a:spAutoFit/>
          </a:bodyPr>
          <a:lstStyle/>
          <a:p>
            <a:pPr marL="0" marR="0" lvl="0" indent="0" algn="ctr" defTabSz="457200" rtl="0" eaLnBrk="1" fontAlgn="auto" latinLnBrk="0" hangingPunct="1">
              <a:lnSpc>
                <a:spcPct val="110000"/>
              </a:lnSpc>
              <a:spcBef>
                <a:spcPts val="400"/>
              </a:spcBef>
              <a:spcAft>
                <a:spcPct val="0"/>
              </a:spcAft>
              <a:buClrTx/>
              <a:buSzTx/>
              <a:buFontTx/>
              <a:buNone/>
              <a:tabLst/>
              <a:defRPr/>
            </a:pPr>
            <a:r>
              <a:rPr kumimoji="0" lang="en-US" sz="1800" b="0" i="0" u="none" strike="noStrike" kern="1200" cap="none" spc="0" normalizeH="0" baseline="0" noProof="0" dirty="0" err="1">
                <a:ln>
                  <a:noFill/>
                </a:ln>
                <a:solidFill>
                  <a:srgbClr val="334052"/>
                </a:solidFill>
                <a:effectLst/>
                <a:uLnTx/>
                <a:uFillTx/>
                <a:latin typeface="Arial"/>
                <a:ea typeface="Calibri" panose="020F0502020204030204" pitchFamily="34" charset="0"/>
                <a:cs typeface="Arial"/>
              </a:rPr>
              <a:t>NIEMOpen</a:t>
            </a:r>
            <a:r>
              <a:rPr kumimoji="0" lang="en-US" sz="1800" b="0" i="0" u="none" strike="noStrike" kern="1200" cap="none" spc="0" normalizeH="0" baseline="0" noProof="0" dirty="0">
                <a:ln>
                  <a:noFill/>
                </a:ln>
                <a:solidFill>
                  <a:srgbClr val="334052"/>
                </a:solidFill>
                <a:effectLst/>
                <a:uLnTx/>
                <a:uFillTx/>
                <a:latin typeface="Arial"/>
                <a:ea typeface="Calibri" panose="020F0502020204030204" pitchFamily="34" charset="0"/>
                <a:cs typeface="Arial"/>
              </a:rPr>
              <a:t> enables organizations to move information across organizational boundaries in order to interoperate </a:t>
            </a:r>
            <a:r>
              <a:rPr kumimoji="0" lang="en-US" sz="1800" b="0" i="0" u="none" strike="noStrike" kern="1200" cap="none" spc="0" normalizeH="0" baseline="0" noProof="0" dirty="0">
                <a:ln>
                  <a:noFill/>
                </a:ln>
                <a:solidFill>
                  <a:srgbClr val="334052"/>
                </a:solidFill>
                <a:effectLst/>
                <a:uLnTx/>
                <a:uFillTx/>
                <a:latin typeface="Arial"/>
                <a:ea typeface="Calibri" panose="020F0502020204030204" pitchFamily="34" charset="0"/>
                <a:cs typeface="Arial"/>
                <a:sym typeface="Symbol" panose="05050102010706020507" pitchFamily="18" charset="2"/>
              </a:rPr>
              <a:t> </a:t>
            </a:r>
            <a:r>
              <a:rPr kumimoji="0" lang="en-US" sz="1800" b="0" i="0" u="none" strike="noStrike" kern="1200" cap="none" spc="0" normalizeH="0" baseline="0" noProof="0" dirty="0">
                <a:ln>
                  <a:noFill/>
                </a:ln>
                <a:solidFill>
                  <a:srgbClr val="334052"/>
                </a:solidFill>
                <a:effectLst/>
                <a:uLnTx/>
                <a:uFillTx/>
                <a:latin typeface="Arial"/>
                <a:ea typeface="Calibri" panose="020F0502020204030204" pitchFamily="34" charset="0"/>
                <a:cs typeface="Arial"/>
              </a:rPr>
              <a:t>and act as one </a:t>
            </a:r>
            <a:r>
              <a:rPr kumimoji="0" lang="en-US" sz="1800" b="0" i="0" u="none" strike="noStrike" kern="1200" cap="none" spc="0" normalizeH="0" baseline="0" noProof="0" dirty="0">
                <a:ln>
                  <a:noFill/>
                </a:ln>
                <a:solidFill>
                  <a:srgbClr val="334052"/>
                </a:solidFill>
                <a:effectLst/>
                <a:uLnTx/>
                <a:uFillTx/>
                <a:latin typeface="Arial"/>
                <a:ea typeface="Calibri" panose="020F0502020204030204" pitchFamily="34" charset="0"/>
                <a:cs typeface="Arial"/>
                <a:sym typeface="Symbol" panose="05050102010706020507" pitchFamily="18" charset="2"/>
              </a:rPr>
              <a:t> </a:t>
            </a:r>
            <a:r>
              <a:rPr kumimoji="0" lang="en-US" sz="1800" b="0" i="0" u="none" strike="noStrike" kern="1200" cap="none" spc="0" normalizeH="0" baseline="0" noProof="0" dirty="0">
                <a:ln>
                  <a:noFill/>
                </a:ln>
                <a:solidFill>
                  <a:srgbClr val="334052"/>
                </a:solidFill>
                <a:effectLst/>
                <a:uLnTx/>
                <a:uFillTx/>
                <a:latin typeface="Arial"/>
                <a:ea typeface="Calibri" panose="020F0502020204030204" pitchFamily="34" charset="0"/>
                <a:cs typeface="Arial"/>
              </a:rPr>
              <a:t>while each maintains authority for their own existing systems</a:t>
            </a:r>
            <a:r>
              <a:rPr kumimoji="0" lang="en-US" sz="1800" b="0" i="0" u="none" strike="noStrike" kern="1200" cap="none" spc="0" normalizeH="0" baseline="0" noProof="0" dirty="0">
                <a:ln>
                  <a:noFill/>
                </a:ln>
                <a:solidFill>
                  <a:srgbClr val="334052"/>
                </a:solidFill>
                <a:effectLst/>
                <a:uLnTx/>
                <a:uFillTx/>
                <a:latin typeface="Arial"/>
                <a:ea typeface="+mn-ea"/>
                <a:cs typeface="Arial"/>
              </a:rPr>
              <a:t> </a:t>
            </a:r>
          </a:p>
        </p:txBody>
      </p:sp>
      <p:sp>
        <p:nvSpPr>
          <p:cNvPr id="12" name="Rounded Rectangle 11"/>
          <p:cNvSpPr/>
          <p:nvPr/>
        </p:nvSpPr>
        <p:spPr bwMode="auto">
          <a:xfrm>
            <a:off x="6232441" y="1763984"/>
            <a:ext cx="4099559" cy="4595253"/>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50" normalizeH="0" baseline="0" noProof="0" dirty="0">
                <a:ln>
                  <a:noFill/>
                </a:ln>
                <a:solidFill>
                  <a:srgbClr val="005170"/>
                </a:solidFill>
                <a:effectLst/>
                <a:uLnTx/>
                <a:uFillTx/>
                <a:latin typeface="Arial"/>
                <a:ea typeface="+mn-ea"/>
                <a:cs typeface="Arial"/>
              </a:rPr>
              <a:t>Repeatable, Reusable Process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5170"/>
                </a:solidFill>
                <a:effectLst/>
                <a:uLnTx/>
                <a:uFillTx/>
                <a:latin typeface="Arial"/>
                <a:ea typeface="+mn-ea"/>
                <a:cs typeface="Arial"/>
              </a:rPr>
              <a:t>(Exchange Specification Lifecycle</a:t>
            </a:r>
            <a:r>
              <a:rPr kumimoji="0" lang="en-US" sz="1600" b="0" i="0" u="none" strike="noStrike" kern="1200" cap="none" spc="-50" normalizeH="0" baseline="0" noProof="0" dirty="0">
                <a:ln>
                  <a:noFill/>
                </a:ln>
                <a:solidFill>
                  <a:srgbClr val="005170"/>
                </a:solidFill>
                <a:effectLst/>
                <a:uLnTx/>
                <a:uFillTx/>
                <a:latin typeface="Arial"/>
                <a:ea typeface="+mn-ea"/>
                <a:cs typeface="Arial"/>
              </a:rPr>
              <a:t>)</a:t>
            </a:r>
            <a:endParaRPr kumimoji="0" lang="en-US" sz="1600" b="1" i="0" u="none" strike="noStrike" kern="1200" cap="none" spc="-50" normalizeH="0" baseline="0" noProof="0" dirty="0">
              <a:ln>
                <a:noFill/>
              </a:ln>
              <a:solidFill>
                <a:srgbClr val="005170"/>
              </a:solidFill>
              <a:effectLst/>
              <a:uLnTx/>
              <a:uFillTx/>
              <a:latin typeface="Arial"/>
              <a:ea typeface="+mn-ea"/>
              <a:cs typeface="Arial"/>
            </a:endParaRPr>
          </a:p>
        </p:txBody>
      </p:sp>
      <p:sp>
        <p:nvSpPr>
          <p:cNvPr id="10" name="Rounded Rectangle 9"/>
          <p:cNvSpPr/>
          <p:nvPr/>
        </p:nvSpPr>
        <p:spPr bwMode="auto">
          <a:xfrm>
            <a:off x="1940466" y="1743587"/>
            <a:ext cx="4099559" cy="4595253"/>
          </a:xfrm>
          <a:prstGeom prst="roundRect">
            <a:avLst>
              <a:gd name="adj" fmla="val 5374"/>
            </a:avLst>
          </a:prstGeom>
          <a:no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anchor="t" anchorCtr="0"/>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50" normalizeH="0" baseline="0" noProof="0" dirty="0">
                <a:ln>
                  <a:noFill/>
                </a:ln>
                <a:solidFill>
                  <a:srgbClr val="005170"/>
                </a:solidFill>
                <a:effectLst/>
                <a:uLnTx/>
                <a:uFillTx/>
                <a:latin typeface="Arial"/>
                <a:ea typeface="+mn-ea"/>
                <a:cs typeface="Arial"/>
              </a:rPr>
              <a:t>Common Language</a:t>
            </a:r>
            <a:br>
              <a:rPr kumimoji="0" lang="en-US" sz="2100" b="1" i="0" u="none" strike="noStrike" kern="1200" cap="none" spc="-50" normalizeH="0" baseline="0" noProof="0" dirty="0">
                <a:ln>
                  <a:noFill/>
                </a:ln>
                <a:solidFill>
                  <a:srgbClr val="005170"/>
                </a:solidFill>
                <a:effectLst/>
                <a:uLnTx/>
                <a:uFillTx/>
                <a:latin typeface="Arial"/>
                <a:ea typeface="+mn-ea"/>
                <a:cs typeface="Arial"/>
              </a:rPr>
            </a:br>
            <a:r>
              <a:rPr kumimoji="0" lang="en-US" sz="1600" b="0" i="0" u="none" strike="noStrike" kern="1200" cap="none" spc="0" normalizeH="0" baseline="0" noProof="0" dirty="0">
                <a:ln>
                  <a:noFill/>
                </a:ln>
                <a:solidFill>
                  <a:srgbClr val="005170"/>
                </a:solidFill>
                <a:effectLst/>
                <a:uLnTx/>
                <a:uFillTx/>
                <a:latin typeface="Arial"/>
                <a:ea typeface="+mn-ea"/>
                <a:cs typeface="Arial"/>
              </a:rPr>
              <a:t>(Data Model Lifecycle)</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solidFill>
              <a:effectLst/>
              <a:uLnTx/>
              <a:uFillTx/>
              <a:latin typeface="Arial"/>
              <a:ea typeface="+mn-ea"/>
              <a:cs typeface="Arial"/>
            </a:endParaRPr>
          </a:p>
        </p:txBody>
      </p:sp>
      <p:sp>
        <p:nvSpPr>
          <p:cNvPr id="58" name="Rectangle 57"/>
          <p:cNvSpPr>
            <a:spLocks noChangeArrowheads="1"/>
          </p:cNvSpPr>
          <p:nvPr/>
        </p:nvSpPr>
        <p:spPr bwMode="auto">
          <a:xfrm>
            <a:off x="2019631" y="5569127"/>
            <a:ext cx="3927282" cy="626805"/>
          </a:xfrm>
          <a:prstGeom prst="rect">
            <a:avLst/>
          </a:prstGeom>
          <a:noFill/>
          <a:ln w="9525">
            <a:noFill/>
            <a:miter lim="800000"/>
            <a:headEnd/>
            <a:tailEnd/>
          </a:ln>
        </p:spPr>
        <p:txBody>
          <a:bodyPr/>
          <a:lstStyle/>
          <a:p>
            <a:pPr marL="0" marR="0" lvl="0" indent="1588"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5170"/>
                </a:solidFill>
                <a:effectLst/>
                <a:uLnTx/>
                <a:uFillTx/>
                <a:latin typeface="Arial" pitchFamily="34" charset="0"/>
                <a:ea typeface="+mn-ea"/>
                <a:cs typeface="Arial" pitchFamily="34" charset="0"/>
              </a:rPr>
              <a:t>Built and governed by users within the Federal, State, Local, Tribal, and Private Sectors</a:t>
            </a:r>
          </a:p>
        </p:txBody>
      </p:sp>
      <p:pic>
        <p:nvPicPr>
          <p:cNvPr id="3" name="Picture 2" descr="Diagram&#10;&#10;Description automatically generated">
            <a:extLst>
              <a:ext uri="{FF2B5EF4-FFF2-40B4-BE49-F238E27FC236}">
                <a16:creationId xmlns:a16="http://schemas.microsoft.com/office/drawing/2014/main" id="{C12B95B7-F2A9-48FB-A4F5-23FFC39A837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24657" y="2553580"/>
            <a:ext cx="3315124" cy="3112575"/>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B20FD4FB-6F55-4CCB-81FB-92DD6B572521}"/>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207833" y="1929175"/>
            <a:ext cx="3550878" cy="4595253"/>
          </a:xfrm>
          <a:prstGeom prst="rect">
            <a:avLst/>
          </a:prstGeom>
        </p:spPr>
      </p:pic>
    </p:spTree>
    <p:extLst>
      <p:ext uri="{BB962C8B-B14F-4D97-AF65-F5344CB8AC3E}">
        <p14:creationId xmlns:p14="http://schemas.microsoft.com/office/powerpoint/2010/main" val="1289707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D5D4-0293-40E4-9518-69EE76F75D24}"/>
              </a:ext>
            </a:extLst>
          </p:cNvPr>
          <p:cNvSpPr>
            <a:spLocks noGrp="1"/>
          </p:cNvSpPr>
          <p:nvPr>
            <p:ph type="title"/>
          </p:nvPr>
        </p:nvSpPr>
        <p:spPr/>
        <p:txBody>
          <a:bodyPr vert="horz" lIns="91440" tIns="45720" rIns="91440" bIns="45720" rtlCol="0" anchor="t">
            <a:noAutofit/>
          </a:bodyPr>
          <a:lstStyle/>
          <a:p>
            <a:r>
              <a:rPr lang="en-US" sz="3600" spc="-100" dirty="0" err="1">
                <a:solidFill>
                  <a:srgbClr val="005170"/>
                </a:solidFill>
              </a:rPr>
              <a:t>NIEMOpen</a:t>
            </a:r>
            <a:r>
              <a:rPr lang="en-US" sz="3600" spc="-100" dirty="0">
                <a:solidFill>
                  <a:srgbClr val="005170"/>
                </a:solidFill>
              </a:rPr>
              <a:t> in DoD</a:t>
            </a:r>
          </a:p>
        </p:txBody>
      </p:sp>
      <p:sp>
        <p:nvSpPr>
          <p:cNvPr id="3" name="Content Placeholder 2">
            <a:extLst>
              <a:ext uri="{FF2B5EF4-FFF2-40B4-BE49-F238E27FC236}">
                <a16:creationId xmlns:a16="http://schemas.microsoft.com/office/drawing/2014/main" id="{9D8F836D-098D-4398-A074-DCB5159837FA}"/>
              </a:ext>
            </a:extLst>
          </p:cNvPr>
          <p:cNvSpPr>
            <a:spLocks noGrp="1"/>
          </p:cNvSpPr>
          <p:nvPr>
            <p:ph sz="quarter" idx="11"/>
          </p:nvPr>
        </p:nvSpPr>
        <p:spPr>
          <a:xfrm>
            <a:off x="1981200" y="1019639"/>
            <a:ext cx="8229600" cy="4806152"/>
          </a:xfrm>
        </p:spPr>
        <p:txBody>
          <a:bodyPr>
            <a:normAutofit fontScale="77500" lnSpcReduction="20000"/>
          </a:bodyPr>
          <a:lstStyle/>
          <a:p>
            <a:pPr marL="285750" indent="-285750">
              <a:buFont typeface="Arial" panose="020B0604020202020204" pitchFamily="34" charset="0"/>
              <a:buChar char="•"/>
            </a:pPr>
            <a:r>
              <a:rPr lang="en-US" sz="2000" b="1" dirty="0">
                <a:solidFill>
                  <a:srgbClr val="000000"/>
                </a:solidFill>
              </a:rPr>
              <a:t>Military Standards</a:t>
            </a:r>
          </a:p>
          <a:p>
            <a:pPr marL="800100" lvl="1" indent="-342900">
              <a:buFont typeface="Arial" panose="020B0604020202020204" pitchFamily="34" charset="0"/>
              <a:buChar char="–"/>
            </a:pPr>
            <a:r>
              <a:rPr lang="en-US" sz="2000" dirty="0">
                <a:solidFill>
                  <a:srgbClr val="000000"/>
                </a:solidFill>
              </a:rPr>
              <a:t>Messaging Text Formatting (US MTF) </a:t>
            </a:r>
            <a:r>
              <a:rPr lang="en-US" sz="2000" dirty="0" err="1">
                <a:solidFill>
                  <a:srgbClr val="000000"/>
                </a:solidFill>
              </a:rPr>
              <a:t>MilStd</a:t>
            </a:r>
            <a:r>
              <a:rPr lang="en-US" sz="2000" dirty="0">
                <a:solidFill>
                  <a:srgbClr val="000000"/>
                </a:solidFill>
              </a:rPr>
              <a:t> 6040 </a:t>
            </a:r>
          </a:p>
          <a:p>
            <a:pPr marL="800100" lvl="1" indent="-342900">
              <a:buFont typeface="Arial" panose="020B0604020202020204" pitchFamily="34" charset="0"/>
              <a:buChar char="–"/>
            </a:pPr>
            <a:r>
              <a:rPr lang="en-US" sz="2000" dirty="0">
                <a:solidFill>
                  <a:srgbClr val="000000"/>
                </a:solidFill>
              </a:rPr>
              <a:t>Tactical Data Link (TDL), Link 16, family of standards </a:t>
            </a:r>
            <a:r>
              <a:rPr lang="en-US" sz="2000" dirty="0" err="1">
                <a:solidFill>
                  <a:srgbClr val="000000"/>
                </a:solidFill>
              </a:rPr>
              <a:t>MilStd</a:t>
            </a:r>
            <a:r>
              <a:rPr lang="en-US" sz="2000" dirty="0">
                <a:solidFill>
                  <a:srgbClr val="000000"/>
                </a:solidFill>
              </a:rPr>
              <a:t> 6016</a:t>
            </a:r>
          </a:p>
          <a:p>
            <a:pPr marL="285750" indent="-285750">
              <a:buFont typeface="Arial" panose="020B0604020202020204" pitchFamily="34" charset="0"/>
              <a:buChar char="•"/>
            </a:pPr>
            <a:endParaRPr lang="en-US" sz="800" b="1" dirty="0">
              <a:solidFill>
                <a:srgbClr val="000000"/>
              </a:solidFill>
            </a:endParaRPr>
          </a:p>
          <a:p>
            <a:pPr marL="285750" indent="-285750">
              <a:buFont typeface="Arial" panose="020B0604020202020204" pitchFamily="34" charset="0"/>
              <a:buChar char="•"/>
            </a:pPr>
            <a:r>
              <a:rPr lang="en-US" sz="2000" b="1" dirty="0">
                <a:solidFill>
                  <a:srgbClr val="000000"/>
                </a:solidFill>
              </a:rPr>
              <a:t>Intelligence</a:t>
            </a:r>
          </a:p>
          <a:p>
            <a:pPr marL="800100" lvl="1" indent="-342900">
              <a:buFont typeface="Arial" panose="020B0604020202020204" pitchFamily="34" charset="0"/>
              <a:buChar char="–"/>
            </a:pPr>
            <a:r>
              <a:rPr lang="en-US" sz="2000" dirty="0">
                <a:solidFill>
                  <a:srgbClr val="000000"/>
                </a:solidFill>
              </a:rPr>
              <a:t>Navy </a:t>
            </a:r>
            <a:r>
              <a:rPr lang="en-US" sz="2000" dirty="0" err="1">
                <a:solidFill>
                  <a:srgbClr val="000000"/>
                </a:solidFill>
              </a:rPr>
              <a:t>NIEMOpen</a:t>
            </a:r>
            <a:r>
              <a:rPr lang="en-US" sz="2000" dirty="0">
                <a:solidFill>
                  <a:srgbClr val="000000"/>
                </a:solidFill>
              </a:rPr>
              <a:t> Maritime Domain </a:t>
            </a:r>
          </a:p>
          <a:p>
            <a:pPr marL="800100" lvl="1" indent="-342900">
              <a:buFont typeface="Arial" panose="020B0604020202020204" pitchFamily="34" charset="0"/>
              <a:buChar char="–"/>
            </a:pPr>
            <a:r>
              <a:rPr lang="fr-FR" sz="2000" dirty="0">
                <a:solidFill>
                  <a:srgbClr val="000000"/>
                </a:solidFill>
              </a:rPr>
              <a:t>Maritime Information Sharing </a:t>
            </a:r>
            <a:r>
              <a:rPr lang="fr-FR" sz="2000" dirty="0" err="1">
                <a:solidFill>
                  <a:srgbClr val="000000"/>
                </a:solidFill>
              </a:rPr>
              <a:t>Environment</a:t>
            </a:r>
            <a:r>
              <a:rPr lang="fr-FR" sz="2000" dirty="0">
                <a:solidFill>
                  <a:srgbClr val="000000"/>
                </a:solidFill>
              </a:rPr>
              <a:t> (MISE)</a:t>
            </a:r>
            <a:endParaRPr lang="en-US" sz="2000" dirty="0">
              <a:solidFill>
                <a:srgbClr val="000000"/>
              </a:solidFill>
            </a:endParaRPr>
          </a:p>
          <a:p>
            <a:pPr marL="800100" lvl="1" indent="-342900">
              <a:buFont typeface="Arial" panose="020B0604020202020204" pitchFamily="34" charset="0"/>
              <a:buChar char="–"/>
            </a:pPr>
            <a:r>
              <a:rPr lang="en-US" sz="2000" dirty="0">
                <a:solidFill>
                  <a:srgbClr val="000000"/>
                </a:solidFill>
              </a:rPr>
              <a:t>Merchant Ship tracking (Coast Guard, Navy, Ports, UK Maritime)</a:t>
            </a:r>
          </a:p>
          <a:p>
            <a:pPr lvl="1">
              <a:buFont typeface="Arial" panose="020B0604020202020204" pitchFamily="34" charset="0"/>
              <a:buChar char="•"/>
            </a:pPr>
            <a:endParaRPr lang="en-US" sz="800" dirty="0">
              <a:solidFill>
                <a:srgbClr val="000000"/>
              </a:solidFill>
            </a:endParaRPr>
          </a:p>
          <a:p>
            <a:pPr marL="285750" indent="-285750">
              <a:buFont typeface="Arial" panose="020B0604020202020204" pitchFamily="34" charset="0"/>
              <a:buChar char="•"/>
            </a:pPr>
            <a:r>
              <a:rPr lang="en-US" sz="2000" b="1" dirty="0">
                <a:solidFill>
                  <a:srgbClr val="000000"/>
                </a:solidFill>
              </a:rPr>
              <a:t>Biometrics</a:t>
            </a:r>
          </a:p>
          <a:p>
            <a:pPr marL="800100" lvl="1" indent="-342900">
              <a:buFont typeface="Arial" panose="020B0604020202020204" pitchFamily="34" charset="0"/>
              <a:buChar char="–"/>
            </a:pPr>
            <a:r>
              <a:rPr lang="en-US" sz="2000" dirty="0">
                <a:solidFill>
                  <a:srgbClr val="000000"/>
                </a:solidFill>
              </a:rPr>
              <a:t>Portable biometric readers used in Afghanistan / Iraq</a:t>
            </a:r>
          </a:p>
          <a:p>
            <a:pPr marL="800100" lvl="1" indent="-342900">
              <a:buFont typeface="Arial" panose="020B0604020202020204" pitchFamily="34" charset="0"/>
              <a:buChar char="–"/>
            </a:pPr>
            <a:r>
              <a:rPr lang="en-US" sz="2000" dirty="0">
                <a:solidFill>
                  <a:srgbClr val="000000"/>
                </a:solidFill>
              </a:rPr>
              <a:t>Federal government biometric data sharing</a:t>
            </a:r>
          </a:p>
          <a:p>
            <a:pPr marL="285750" indent="-285750">
              <a:buFont typeface="Arial" panose="020B0604020202020204" pitchFamily="34" charset="0"/>
              <a:buChar char="•"/>
            </a:pPr>
            <a:endParaRPr lang="en-US" sz="800" b="1" dirty="0">
              <a:solidFill>
                <a:srgbClr val="000000"/>
              </a:solidFill>
            </a:endParaRPr>
          </a:p>
          <a:p>
            <a:pPr marL="285750" indent="-285750">
              <a:buFont typeface="Arial" panose="020B0604020202020204" pitchFamily="34" charset="0"/>
              <a:buChar char="•"/>
            </a:pPr>
            <a:r>
              <a:rPr lang="en-US" sz="2000" b="1" dirty="0">
                <a:solidFill>
                  <a:srgbClr val="000000"/>
                </a:solidFill>
              </a:rPr>
              <a:t>Cyber</a:t>
            </a:r>
          </a:p>
          <a:p>
            <a:pPr marL="800100" lvl="1" indent="-342900">
              <a:buFont typeface="Arial" panose="020B0604020202020204" pitchFamily="34" charset="0"/>
              <a:buChar char="–"/>
            </a:pPr>
            <a:r>
              <a:rPr lang="en-US" sz="2000" dirty="0">
                <a:solidFill>
                  <a:srgbClr val="000000"/>
                </a:solidFill>
              </a:rPr>
              <a:t>DHS-Led </a:t>
            </a:r>
            <a:r>
              <a:rPr lang="en-US" sz="2000" dirty="0" err="1">
                <a:solidFill>
                  <a:srgbClr val="000000"/>
                </a:solidFill>
              </a:rPr>
              <a:t>NIEMOpen</a:t>
            </a:r>
            <a:r>
              <a:rPr lang="en-US" sz="2000" dirty="0">
                <a:solidFill>
                  <a:srgbClr val="000000"/>
                </a:solidFill>
              </a:rPr>
              <a:t> Cyber Domain</a:t>
            </a:r>
          </a:p>
          <a:p>
            <a:pPr marL="800100" lvl="1" indent="-342900">
              <a:buFont typeface="Arial" panose="020B0604020202020204" pitchFamily="34" charset="0"/>
              <a:buChar char="–"/>
            </a:pPr>
            <a:r>
              <a:rPr lang="en-US" sz="2000" dirty="0">
                <a:solidFill>
                  <a:srgbClr val="000000"/>
                </a:solidFill>
              </a:rPr>
              <a:t>Joint Non-Kinetic Effects (JNKE) for Offensive Cyber Operations information sharing</a:t>
            </a:r>
          </a:p>
          <a:p>
            <a:pPr marL="285750" indent="-285750">
              <a:buFont typeface="Arial" panose="020B0604020202020204" pitchFamily="34" charset="0"/>
              <a:buChar char="•"/>
            </a:pPr>
            <a:endParaRPr lang="en-US" sz="800" b="1" dirty="0">
              <a:solidFill>
                <a:srgbClr val="000000"/>
              </a:solidFill>
            </a:endParaRPr>
          </a:p>
          <a:p>
            <a:pPr marL="285750" indent="-285750">
              <a:buFont typeface="Arial" panose="020B0604020202020204" pitchFamily="34" charset="0"/>
              <a:buChar char="•"/>
            </a:pPr>
            <a:r>
              <a:rPr lang="en-US" sz="2000" b="1" dirty="0">
                <a:solidFill>
                  <a:srgbClr val="000000"/>
                </a:solidFill>
              </a:rPr>
              <a:t>Sensors and Control (Best of </a:t>
            </a:r>
            <a:r>
              <a:rPr lang="en-US" sz="2000" b="1" dirty="0" err="1">
                <a:solidFill>
                  <a:srgbClr val="000000"/>
                </a:solidFill>
              </a:rPr>
              <a:t>NIEMOpen</a:t>
            </a:r>
            <a:r>
              <a:rPr lang="en-US" sz="2000" b="1" dirty="0">
                <a:solidFill>
                  <a:srgbClr val="000000"/>
                </a:solidFill>
              </a:rPr>
              <a:t> award winner 2018)</a:t>
            </a:r>
          </a:p>
          <a:p>
            <a:pPr marL="800100" lvl="1" indent="-342900">
              <a:buFont typeface="Arial" panose="020B0604020202020204" pitchFamily="34" charset="0"/>
              <a:buChar char="–"/>
            </a:pPr>
            <a:r>
              <a:rPr lang="en-US" sz="2000" dirty="0">
                <a:solidFill>
                  <a:srgbClr val="000000"/>
                </a:solidFill>
              </a:rPr>
              <a:t>Infrastructure protection security sensors integration</a:t>
            </a:r>
          </a:p>
          <a:p>
            <a:pPr marL="800100" lvl="1" indent="-342900">
              <a:buFont typeface="Arial" panose="020B0604020202020204" pitchFamily="34" charset="0"/>
              <a:buChar char="–"/>
            </a:pPr>
            <a:r>
              <a:rPr lang="en-US" sz="2000" dirty="0">
                <a:solidFill>
                  <a:srgbClr val="000000"/>
                </a:solidFill>
              </a:rPr>
              <a:t>Next Generation GPS Control System</a:t>
            </a:r>
          </a:p>
          <a:p>
            <a:pPr marL="285750" indent="-285750">
              <a:buFont typeface="Arial" panose="020B0604020202020204" pitchFamily="34" charset="0"/>
              <a:buChar char="•"/>
            </a:pPr>
            <a:endParaRPr lang="en-US" sz="2400" dirty="0">
              <a:solidFill>
                <a:srgbClr val="000000"/>
              </a:solidFill>
            </a:endParaRPr>
          </a:p>
        </p:txBody>
      </p:sp>
      <p:sp>
        <p:nvSpPr>
          <p:cNvPr id="5" name="TextBox 4">
            <a:extLst>
              <a:ext uri="{FF2B5EF4-FFF2-40B4-BE49-F238E27FC236}">
                <a16:creationId xmlns:a16="http://schemas.microsoft.com/office/drawing/2014/main" id="{D922AB38-484E-4B36-A6AA-28D758145147}"/>
              </a:ext>
            </a:extLst>
          </p:cNvPr>
          <p:cNvSpPr txBox="1"/>
          <p:nvPr/>
        </p:nvSpPr>
        <p:spPr>
          <a:xfrm>
            <a:off x="2939266" y="5825791"/>
            <a:ext cx="6560049" cy="400110"/>
          </a:xfrm>
          <a:prstGeom prst="rect">
            <a:avLst/>
          </a:prstGeom>
          <a:noFill/>
        </p:spPr>
        <p:txBody>
          <a:bodyPr wrap="square">
            <a:spAutoFit/>
          </a:bodyPr>
          <a:lstStyle/>
          <a:p>
            <a:r>
              <a:rPr lang="en-US" sz="2000" dirty="0">
                <a:solidFill>
                  <a:srgbClr val="000000"/>
                </a:solidFill>
              </a:rPr>
              <a:t>https://www.niem.gov/about-niem/success-stories</a:t>
            </a:r>
          </a:p>
        </p:txBody>
      </p:sp>
      <p:sp>
        <p:nvSpPr>
          <p:cNvPr id="6" name="TextBox 5">
            <a:extLst>
              <a:ext uri="{FF2B5EF4-FFF2-40B4-BE49-F238E27FC236}">
                <a16:creationId xmlns:a16="http://schemas.microsoft.com/office/drawing/2014/main" id="{36339E92-9F98-4DDA-9ED5-EB4DAB1F1CA6}"/>
              </a:ext>
            </a:extLst>
          </p:cNvPr>
          <p:cNvSpPr txBox="1"/>
          <p:nvPr/>
        </p:nvSpPr>
        <p:spPr>
          <a:xfrm>
            <a:off x="1769287" y="5685111"/>
            <a:ext cx="8686070" cy="646331"/>
          </a:xfrm>
          <a:prstGeom prst="rect">
            <a:avLst/>
          </a:prstGeom>
          <a:solidFill>
            <a:srgbClr val="CC99FF"/>
          </a:solidFill>
          <a:ln>
            <a:solidFill>
              <a:schemeClr val="tx1"/>
            </a:solidFill>
          </a:ln>
        </p:spPr>
        <p:txBody>
          <a:bodyPr wrap="square" rtlCol="0">
            <a:spAutoFit/>
          </a:bodyPr>
          <a:lstStyle/>
          <a:p>
            <a:pPr algn="ctr"/>
            <a:r>
              <a:rPr lang="en-US" dirty="0" err="1">
                <a:solidFill>
                  <a:srgbClr val="000000"/>
                </a:solidFill>
              </a:rPr>
              <a:t>NIEMOpen</a:t>
            </a:r>
            <a:r>
              <a:rPr lang="en-US" dirty="0">
                <a:solidFill>
                  <a:srgbClr val="000000"/>
                </a:solidFill>
              </a:rPr>
              <a:t> is a </a:t>
            </a:r>
            <a:r>
              <a:rPr lang="en-US" b="1" dirty="0">
                <a:solidFill>
                  <a:srgbClr val="000000"/>
                </a:solidFill>
              </a:rPr>
              <a:t>critical enabler </a:t>
            </a:r>
            <a:r>
              <a:rPr lang="en-US" dirty="0">
                <a:solidFill>
                  <a:srgbClr val="000000"/>
                </a:solidFill>
              </a:rPr>
              <a:t>for both the Mission Partner Environment (MPE) </a:t>
            </a:r>
          </a:p>
          <a:p>
            <a:pPr algn="ctr"/>
            <a:r>
              <a:rPr lang="en-US" dirty="0">
                <a:solidFill>
                  <a:srgbClr val="000000"/>
                </a:solidFill>
              </a:rPr>
              <a:t>and Combined Joint All Domain C2 (CJADC2)</a:t>
            </a:r>
          </a:p>
        </p:txBody>
      </p:sp>
    </p:spTree>
    <p:extLst>
      <p:ext uri="{BB962C8B-B14F-4D97-AF65-F5344CB8AC3E}">
        <p14:creationId xmlns:p14="http://schemas.microsoft.com/office/powerpoint/2010/main" val="31615323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latin typeface="+mn-lt"/>
              </a:rPr>
              <a:t>NIEMOpen</a:t>
            </a:r>
            <a:r>
              <a:rPr lang="en-US" dirty="0">
                <a:latin typeface="+mn-lt"/>
              </a:rPr>
              <a:t> MILSTDs, CJCSIs, DODIs &amp; STANAGs Candidates </a:t>
            </a:r>
          </a:p>
        </p:txBody>
      </p:sp>
      <p:sp>
        <p:nvSpPr>
          <p:cNvPr id="4" name="Slide Number Placeholder 3"/>
          <p:cNvSpPr>
            <a:spLocks noGrp="1"/>
          </p:cNvSpPr>
          <p:nvPr>
            <p:ph type="sldNum" sz="quarter" idx="11"/>
          </p:nvPr>
        </p:nvSpPr>
        <p:spPr/>
        <p:txBody>
          <a:bodyPr/>
          <a:lstStyle/>
          <a:p>
            <a:pPr>
              <a:defRPr/>
            </a:pPr>
            <a:fld id="{88408636-1850-48E8-AB82-247B00CC3EE4}" type="slidenum">
              <a:rPr lang="en-US" smtClean="0"/>
              <a:pPr>
                <a:defRPr/>
              </a:pPr>
              <a:t>68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300922752"/>
              </p:ext>
            </p:extLst>
          </p:nvPr>
        </p:nvGraphicFramePr>
        <p:xfrm>
          <a:off x="444618" y="1151114"/>
          <a:ext cx="11518084" cy="4876800"/>
        </p:xfrm>
        <a:graphic>
          <a:graphicData uri="http://schemas.openxmlformats.org/drawingml/2006/table">
            <a:tbl>
              <a:tblPr firstRow="1" bandRow="1">
                <a:tableStyleId>{5940675A-B579-460E-94D1-54222C63F5DA}</a:tableStyleId>
              </a:tblPr>
              <a:tblGrid>
                <a:gridCol w="2843509">
                  <a:extLst>
                    <a:ext uri="{9D8B030D-6E8A-4147-A177-3AD203B41FA5}">
                      <a16:colId xmlns:a16="http://schemas.microsoft.com/office/drawing/2014/main" val="20000"/>
                    </a:ext>
                  </a:extLst>
                </a:gridCol>
                <a:gridCol w="999653">
                  <a:extLst>
                    <a:ext uri="{9D8B030D-6E8A-4147-A177-3AD203B41FA5}">
                      <a16:colId xmlns:a16="http://schemas.microsoft.com/office/drawing/2014/main" val="20001"/>
                    </a:ext>
                  </a:extLst>
                </a:gridCol>
                <a:gridCol w="3345402">
                  <a:extLst>
                    <a:ext uri="{9D8B030D-6E8A-4147-A177-3AD203B41FA5}">
                      <a16:colId xmlns:a16="http://schemas.microsoft.com/office/drawing/2014/main" val="20002"/>
                    </a:ext>
                  </a:extLst>
                </a:gridCol>
                <a:gridCol w="4329520">
                  <a:extLst>
                    <a:ext uri="{9D8B030D-6E8A-4147-A177-3AD203B41FA5}">
                      <a16:colId xmlns:a16="http://schemas.microsoft.com/office/drawing/2014/main" val="20003"/>
                    </a:ext>
                  </a:extLst>
                </a:gridCol>
              </a:tblGrid>
              <a:tr h="349698">
                <a:tc>
                  <a:txBody>
                    <a:bodyPr/>
                    <a:lstStyle/>
                    <a:p>
                      <a:pPr algn="ctr"/>
                      <a:r>
                        <a:rPr lang="en-US" sz="1200" b="1" dirty="0">
                          <a:solidFill>
                            <a:schemeClr val="tx2"/>
                          </a:solidFill>
                        </a:rPr>
                        <a:t>Effort</a:t>
                      </a:r>
                    </a:p>
                  </a:txBody>
                  <a:tcPr>
                    <a:solidFill>
                      <a:schemeClr val="accent6">
                        <a:lumMod val="20000"/>
                        <a:lumOff val="80000"/>
                      </a:schemeClr>
                    </a:solidFill>
                  </a:tcPr>
                </a:tc>
                <a:tc>
                  <a:txBody>
                    <a:bodyPr/>
                    <a:lstStyle/>
                    <a:p>
                      <a:pPr algn="ctr"/>
                      <a:r>
                        <a:rPr lang="en-US" sz="1200" b="1" dirty="0">
                          <a:solidFill>
                            <a:schemeClr val="tx2"/>
                          </a:solidFill>
                        </a:rPr>
                        <a:t>Partner ORGs</a:t>
                      </a:r>
                    </a:p>
                  </a:txBody>
                  <a:tcPr>
                    <a:solidFill>
                      <a:schemeClr val="accent6">
                        <a:lumMod val="20000"/>
                        <a:lumOff val="80000"/>
                      </a:schemeClr>
                    </a:solidFill>
                  </a:tcPr>
                </a:tc>
                <a:tc>
                  <a:txBody>
                    <a:bodyPr/>
                    <a:lstStyle/>
                    <a:p>
                      <a:pPr algn="ctr"/>
                      <a:r>
                        <a:rPr lang="en-US" sz="1200" b="1" dirty="0">
                          <a:solidFill>
                            <a:schemeClr val="tx2"/>
                          </a:solidFill>
                        </a:rPr>
                        <a:t>Overview</a:t>
                      </a:r>
                    </a:p>
                  </a:txBody>
                  <a:tcPr>
                    <a:solidFill>
                      <a:schemeClr val="accent6">
                        <a:lumMod val="20000"/>
                        <a:lumOff val="80000"/>
                      </a:schemeClr>
                    </a:solidFill>
                  </a:tcPr>
                </a:tc>
                <a:tc>
                  <a:txBody>
                    <a:bodyPr/>
                    <a:lstStyle/>
                    <a:p>
                      <a:pPr marL="0" algn="ctr" defTabSz="914400" rtl="0" eaLnBrk="1" latinLnBrk="0" hangingPunct="1"/>
                      <a:r>
                        <a:rPr lang="en-US" sz="1200" b="1" kern="1200" dirty="0">
                          <a:solidFill>
                            <a:schemeClr val="tx2"/>
                          </a:solidFill>
                          <a:latin typeface="+mn-lt"/>
                          <a:ea typeface="+mn-ea"/>
                          <a:cs typeface="+mn-cs"/>
                        </a:rPr>
                        <a:t>Status</a:t>
                      </a:r>
                    </a:p>
                  </a:txBody>
                  <a:tcPr>
                    <a:solidFill>
                      <a:schemeClr val="accent6">
                        <a:lumMod val="20000"/>
                        <a:lumOff val="80000"/>
                      </a:schemeClr>
                    </a:solidFill>
                  </a:tcPr>
                </a:tc>
                <a:extLst>
                  <a:ext uri="{0D108BD9-81ED-4DB2-BD59-A6C34878D82A}">
                    <a16:rowId xmlns:a16="http://schemas.microsoft.com/office/drawing/2014/main" val="10000"/>
                  </a:ext>
                </a:extLst>
              </a:tr>
              <a:tr h="7939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2"/>
                          </a:solidFill>
                          <a:latin typeface="+mn-lt"/>
                          <a:ea typeface="+mn-ea"/>
                          <a:cs typeface="+mn-cs"/>
                        </a:rPr>
                        <a:t>Integrating </a:t>
                      </a:r>
                      <a:r>
                        <a:rPr lang="en-US" sz="1000" b="0" kern="1200" dirty="0" err="1">
                          <a:solidFill>
                            <a:schemeClr val="tx2"/>
                          </a:solidFill>
                          <a:latin typeface="+mn-lt"/>
                          <a:ea typeface="+mn-ea"/>
                          <a:cs typeface="+mn-cs"/>
                        </a:rPr>
                        <a:t>NIEMOpen</a:t>
                      </a:r>
                      <a:r>
                        <a:rPr lang="en-US" sz="1000" b="0" kern="1200" dirty="0">
                          <a:solidFill>
                            <a:schemeClr val="tx2"/>
                          </a:solidFill>
                          <a:latin typeface="+mn-lt"/>
                          <a:ea typeface="+mn-ea"/>
                          <a:cs typeface="+mn-cs"/>
                        </a:rPr>
                        <a:t> via STANAGs</a:t>
                      </a:r>
                      <a:r>
                        <a:rPr lang="en-US" sz="1000" b="0" kern="1200" baseline="0" dirty="0">
                          <a:solidFill>
                            <a:schemeClr val="tx2"/>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baseline="0" dirty="0">
                          <a:solidFill>
                            <a:schemeClr val="tx2"/>
                          </a:solidFill>
                          <a:latin typeface="+mn-lt"/>
                          <a:ea typeface="+mn-ea"/>
                          <a:cs typeface="+mn-cs"/>
                        </a:rPr>
                        <a:t>NCDF STANAG 5653</a:t>
                      </a:r>
                      <a:endParaRPr lang="en-US" sz="1000" b="0" dirty="0">
                        <a:solidFill>
                          <a:schemeClr val="tx2"/>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2"/>
                          </a:solidFill>
                          <a:latin typeface="+mn-lt"/>
                          <a:ea typeface="+mn-ea"/>
                          <a:cs typeface="+mn-cs"/>
                        </a:rPr>
                        <a:t>JS J6, Germany, NATO ACT / NCIA)</a:t>
                      </a:r>
                    </a:p>
                  </a:txBody>
                  <a:tcPr anchor="ctr">
                    <a:noFill/>
                  </a:tcPr>
                </a:tc>
                <a:tc>
                  <a:txBody>
                    <a:bodyPr/>
                    <a:lstStyle/>
                    <a:p>
                      <a:pPr>
                        <a:spcBef>
                          <a:spcPts val="600"/>
                        </a:spcBef>
                      </a:pPr>
                      <a:r>
                        <a:rPr lang="en-US" sz="1000" b="0" kern="1200" dirty="0">
                          <a:solidFill>
                            <a:schemeClr val="tx2"/>
                          </a:solidFill>
                          <a:latin typeface="+mn-lt"/>
                          <a:ea typeface="+mn-ea"/>
                          <a:cs typeface="+mn-cs"/>
                        </a:rPr>
                        <a:t>Semantics: MIP Information Model (MIM) UML format to NIEM-conformant XML creation</a:t>
                      </a:r>
                      <a:r>
                        <a:rPr lang="en-US" sz="1000" b="0" kern="1200" baseline="0" dirty="0">
                          <a:solidFill>
                            <a:schemeClr val="tx2"/>
                          </a:solidFill>
                          <a:latin typeface="+mn-lt"/>
                          <a:ea typeface="+mn-ea"/>
                          <a:cs typeface="+mn-cs"/>
                        </a:rPr>
                        <a:t>.  </a:t>
                      </a:r>
                    </a:p>
                    <a:p>
                      <a:pPr>
                        <a:spcBef>
                          <a:spcPts val="600"/>
                        </a:spcBef>
                      </a:pPr>
                      <a:r>
                        <a:rPr lang="en-US" sz="1000" b="0" kern="1200" dirty="0">
                          <a:solidFill>
                            <a:schemeClr val="tx2"/>
                          </a:solidFill>
                          <a:latin typeface="+mn-lt"/>
                          <a:ea typeface="+mn-ea"/>
                          <a:cs typeface="+mn-cs"/>
                        </a:rPr>
                        <a:t>Syntax: NATO XML Naming Design Rules to mimic NIEM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2"/>
                        </a:solidFill>
                        <a:latin typeface="+mn-lt"/>
                        <a:ea typeface="+mn-ea"/>
                        <a:cs typeface="+mn-cs"/>
                      </a:endParaRPr>
                    </a:p>
                  </a:txBody>
                  <a:tcPr anchor="ctr">
                    <a:noFill/>
                  </a:tcPr>
                </a:tc>
                <a:tc>
                  <a:txBody>
                    <a:bodyPr/>
                    <a:lstStyle/>
                    <a:p>
                      <a:r>
                        <a:rPr lang="en-US" sz="1000" b="0" kern="1200" dirty="0">
                          <a:solidFill>
                            <a:schemeClr val="tx2"/>
                          </a:solidFill>
                          <a:latin typeface="+mn-lt"/>
                          <a:ea typeface="+mn-ea"/>
                          <a:cs typeface="+mn-cs"/>
                        </a:rPr>
                        <a:t>Share COMPSPOT IEPD with German MTF</a:t>
                      </a:r>
                      <a:r>
                        <a:rPr lang="en-US" sz="1000" b="0" kern="1200" baseline="0" dirty="0">
                          <a:solidFill>
                            <a:schemeClr val="tx2"/>
                          </a:solidFill>
                          <a:latin typeface="+mn-lt"/>
                          <a:ea typeface="+mn-ea"/>
                          <a:cs typeface="+mn-cs"/>
                        </a:rPr>
                        <a:t> Rep Nico </a:t>
                      </a:r>
                      <a:r>
                        <a:rPr lang="en-US" sz="1000" b="0" kern="1200" dirty="0">
                          <a:solidFill>
                            <a:schemeClr val="tx2"/>
                          </a:solidFill>
                          <a:latin typeface="+mn-lt"/>
                          <a:ea typeface="+mn-ea"/>
                          <a:cs typeface="+mn-cs"/>
                        </a:rPr>
                        <a:t>(already approved by ACC). Once Nico’s support contract is in place, continue to engage and share as appropriate USMTF work already done. This will ensure quicker alignment between U.S. and NATO. </a:t>
                      </a:r>
                    </a:p>
                    <a:p>
                      <a:endParaRPr lang="en-US" sz="1000" b="0" kern="1200" dirty="0">
                        <a:solidFill>
                          <a:schemeClr val="tx2"/>
                        </a:solidFill>
                        <a:latin typeface="+mn-lt"/>
                        <a:ea typeface="+mn-ea"/>
                        <a:cs typeface="+mn-cs"/>
                      </a:endParaRPr>
                    </a:p>
                    <a:p>
                      <a:endParaRPr lang="en-US" sz="1000" b="0" kern="1200" dirty="0">
                        <a:solidFill>
                          <a:schemeClr val="tx2"/>
                        </a:solidFill>
                        <a:latin typeface="+mn-lt"/>
                        <a:ea typeface="+mn-ea"/>
                        <a:cs typeface="+mn-cs"/>
                      </a:endParaRPr>
                    </a:p>
                  </a:txBody>
                  <a:tcPr anchor="ctr">
                    <a:noFill/>
                  </a:tcPr>
                </a:tc>
                <a:extLst>
                  <a:ext uri="{0D108BD9-81ED-4DB2-BD59-A6C34878D82A}">
                    <a16:rowId xmlns:a16="http://schemas.microsoft.com/office/drawing/2014/main" val="10001"/>
                  </a:ext>
                </a:extLst>
              </a:tr>
              <a:tr h="6658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2"/>
                          </a:solidFill>
                        </a:rPr>
                        <a:t>MILSTD</a:t>
                      </a:r>
                      <a:r>
                        <a:rPr lang="en-US" sz="1000" b="0" baseline="0" dirty="0">
                          <a:solidFill>
                            <a:schemeClr val="tx2"/>
                          </a:solidFill>
                        </a:rPr>
                        <a:t> 6040 (USMTF) </a:t>
                      </a:r>
                      <a:r>
                        <a:rPr lang="en-US" sz="1000" b="0" baseline="0" dirty="0" err="1">
                          <a:solidFill>
                            <a:schemeClr val="tx2"/>
                          </a:solidFill>
                        </a:rPr>
                        <a:t>NIEMOpen</a:t>
                      </a:r>
                      <a:r>
                        <a:rPr lang="en-US" sz="1000" b="0" baseline="0" dirty="0">
                          <a:solidFill>
                            <a:schemeClr val="tx2"/>
                          </a:solidFill>
                        </a:rPr>
                        <a:t> Conformance approach, </a:t>
                      </a:r>
                      <a:r>
                        <a:rPr lang="en-US" sz="1000" dirty="0">
                          <a:solidFill>
                            <a:schemeClr val="tx2"/>
                          </a:solidFill>
                        </a:rPr>
                        <a:t>STANAG 7149/APP-11</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000" b="0" dirty="0">
                        <a:solidFill>
                          <a:schemeClr val="tx2"/>
                        </a:solidFill>
                      </a:endParaRPr>
                    </a:p>
                  </a:txBody>
                  <a:tcPr anchor="ctr">
                    <a:noFill/>
                  </a:tcPr>
                </a:tc>
                <a:tc>
                  <a:txBody>
                    <a:bodyPr/>
                    <a:lstStyle/>
                    <a:p>
                      <a:pPr algn="ctr"/>
                      <a:r>
                        <a:rPr lang="en-US" sz="1000" b="0" dirty="0">
                          <a:solidFill>
                            <a:schemeClr val="tx2"/>
                          </a:solidFill>
                        </a:rPr>
                        <a:t>USMTF</a:t>
                      </a:r>
                      <a:r>
                        <a:rPr lang="en-US" sz="1000" b="0" baseline="0" dirty="0">
                          <a:solidFill>
                            <a:schemeClr val="tx2"/>
                          </a:solidFill>
                        </a:rPr>
                        <a:t> </a:t>
                      </a:r>
                      <a:r>
                        <a:rPr lang="en-US" sz="1000" b="0" dirty="0">
                          <a:solidFill>
                            <a:schemeClr val="tx2"/>
                          </a:solidFill>
                        </a:rPr>
                        <a:t>CCB</a:t>
                      </a:r>
                    </a:p>
                  </a:txBody>
                  <a:tcPr anchor="ctr">
                    <a:noFill/>
                  </a:tcPr>
                </a:tc>
                <a:tc>
                  <a:txBody>
                    <a:bodyPr/>
                    <a:lstStyle/>
                    <a:p>
                      <a:pPr algn="l">
                        <a:lnSpc>
                          <a:spcPct val="100000"/>
                        </a:lnSpc>
                      </a:pPr>
                      <a:r>
                        <a:rPr lang="en-US" sz="1000" b="0" dirty="0">
                          <a:solidFill>
                            <a:schemeClr val="tx2"/>
                          </a:solidFill>
                        </a:rPr>
                        <a:t>Onboard/Technical Support</a:t>
                      </a:r>
                      <a:r>
                        <a:rPr lang="en-US" sz="1000" b="0" baseline="0" dirty="0">
                          <a:solidFill>
                            <a:schemeClr val="tx2"/>
                          </a:solidFill>
                        </a:rPr>
                        <a:t> to </a:t>
                      </a:r>
                      <a:r>
                        <a:rPr lang="en-US" sz="1000" b="0" dirty="0">
                          <a:solidFill>
                            <a:schemeClr val="tx2"/>
                          </a:solidFill>
                        </a:rPr>
                        <a:t>transform existing USMTF XML into a </a:t>
                      </a:r>
                      <a:r>
                        <a:rPr lang="en-US" sz="1000" b="0" dirty="0" err="1">
                          <a:solidFill>
                            <a:schemeClr val="tx2"/>
                          </a:solidFill>
                        </a:rPr>
                        <a:t>NIEMOpen</a:t>
                      </a:r>
                      <a:r>
                        <a:rPr lang="en-US" sz="1000" b="0" dirty="0">
                          <a:solidFill>
                            <a:schemeClr val="tx2"/>
                          </a:solidFill>
                        </a:rPr>
                        <a:t> conformant construct.</a:t>
                      </a:r>
                      <a:r>
                        <a:rPr lang="en-US" sz="1000" b="0" baseline="0" dirty="0">
                          <a:solidFill>
                            <a:schemeClr val="tx2"/>
                          </a:solidFill>
                        </a:rPr>
                        <a:t>  Potential to include 20,000 new data components into the MilOps Domain</a:t>
                      </a:r>
                      <a:r>
                        <a:rPr lang="en-US" sz="1000" b="0" dirty="0">
                          <a:solidFill>
                            <a:schemeClr val="tx2"/>
                          </a:solidFill>
                        </a:rPr>
                        <a:t> </a:t>
                      </a:r>
                    </a:p>
                  </a:txBody>
                  <a:tcPr anchor="ctr">
                    <a:noFill/>
                  </a:tcPr>
                </a:tc>
                <a:tc>
                  <a:txBody>
                    <a:bodyPr/>
                    <a:lstStyle/>
                    <a:p>
                      <a:r>
                        <a:rPr lang="en-US" sz="1000" dirty="0">
                          <a:solidFill>
                            <a:schemeClr val="tx2"/>
                          </a:solidFill>
                        </a:rPr>
                        <a:t>USMTF migrating</a:t>
                      </a:r>
                      <a:r>
                        <a:rPr lang="en-US" sz="1000" baseline="0" dirty="0">
                          <a:solidFill>
                            <a:schemeClr val="tx2"/>
                          </a:solidFill>
                        </a:rPr>
                        <a:t> to </a:t>
                      </a:r>
                      <a:r>
                        <a:rPr lang="en-US" sz="1000" baseline="0" dirty="0" err="1">
                          <a:solidFill>
                            <a:schemeClr val="tx2"/>
                          </a:solidFill>
                        </a:rPr>
                        <a:t>NIEMOpen</a:t>
                      </a:r>
                      <a:r>
                        <a:rPr lang="en-US" sz="1000" baseline="0" dirty="0">
                          <a:solidFill>
                            <a:schemeClr val="tx2"/>
                          </a:solidFill>
                        </a:rPr>
                        <a:t> XML; anticipate completion FY23; NATO MTF to evaluate U.S. product once released</a:t>
                      </a:r>
                      <a:r>
                        <a:rPr lang="en-US" sz="1000" b="0" kern="1200" dirty="0">
                          <a:solidFill>
                            <a:schemeClr val="tx2"/>
                          </a:solidFill>
                          <a:latin typeface="+mn-lt"/>
                          <a:ea typeface="+mn-ea"/>
                          <a:cs typeface="+mn-cs"/>
                        </a:rPr>
                        <a:t>.</a:t>
                      </a:r>
                    </a:p>
                  </a:txBody>
                  <a:tcPr anchor="ctr">
                    <a:noFill/>
                  </a:tcPr>
                </a:tc>
                <a:extLst>
                  <a:ext uri="{0D108BD9-81ED-4DB2-BD59-A6C34878D82A}">
                    <a16:rowId xmlns:a16="http://schemas.microsoft.com/office/drawing/2014/main" val="10003"/>
                  </a:ext>
                </a:extLst>
              </a:tr>
              <a:tr h="912781">
                <a:tc>
                  <a:txBody>
                    <a:bodyPr/>
                    <a:lstStyle/>
                    <a:p>
                      <a:pPr algn="l"/>
                      <a:r>
                        <a:rPr lang="en-US" sz="1000" b="0" dirty="0">
                          <a:solidFill>
                            <a:schemeClr val="tx2"/>
                          </a:solidFill>
                        </a:rPr>
                        <a:t>MILSTD 6016 (Link-16)</a:t>
                      </a:r>
                    </a:p>
                    <a:p>
                      <a:pPr algn="l"/>
                      <a:r>
                        <a:rPr lang="en-US" sz="1000" b="0" dirty="0">
                          <a:solidFill>
                            <a:schemeClr val="tx2"/>
                          </a:solidFill>
                        </a:rPr>
                        <a:t>Tactical</a:t>
                      </a:r>
                      <a:r>
                        <a:rPr lang="en-US" sz="1000" b="0" baseline="0" dirty="0">
                          <a:solidFill>
                            <a:schemeClr val="tx2"/>
                          </a:solidFill>
                        </a:rPr>
                        <a:t> Data Link J-series messages XML standardization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STANAG 5516</a:t>
                      </a:r>
                    </a:p>
                    <a:p>
                      <a:pPr algn="l"/>
                      <a:endParaRPr lang="en-US" sz="1000" b="0" dirty="0">
                        <a:solidFill>
                          <a:schemeClr val="tx2"/>
                        </a:solidFill>
                      </a:endParaRPr>
                    </a:p>
                  </a:txBody>
                  <a:tcPr anchor="ctr">
                    <a:noFill/>
                  </a:tcPr>
                </a:tc>
                <a:tc>
                  <a:txBody>
                    <a:bodyPr/>
                    <a:lstStyle/>
                    <a:p>
                      <a:pPr algn="ctr"/>
                      <a:r>
                        <a:rPr lang="en-US" sz="1000" b="0" dirty="0">
                          <a:solidFill>
                            <a:schemeClr val="tx2"/>
                          </a:solidFill>
                        </a:rPr>
                        <a:t>Joint Multi-TDL CCB</a:t>
                      </a:r>
                    </a:p>
                  </a:txBody>
                  <a:tcPr anchor="ctr">
                    <a:noFill/>
                  </a:tcPr>
                </a:tc>
                <a:tc>
                  <a:txBody>
                    <a:bodyPr/>
                    <a:lstStyle/>
                    <a:p>
                      <a:pPr algn="l"/>
                      <a:r>
                        <a:rPr lang="en-US" sz="1000" b="0" dirty="0">
                          <a:solidFill>
                            <a:schemeClr val="tx2"/>
                          </a:solidFill>
                        </a:rPr>
                        <a:t>Approved Draft Interface Change Proposal to develop Appendix to provide guidelines for generation of J-Series message data as </a:t>
                      </a:r>
                      <a:r>
                        <a:rPr lang="en-US" sz="1000" b="0" dirty="0" err="1">
                          <a:solidFill>
                            <a:schemeClr val="tx2"/>
                          </a:solidFill>
                        </a:rPr>
                        <a:t>NIEMOpen</a:t>
                      </a:r>
                      <a:r>
                        <a:rPr lang="en-US" sz="1000" b="0" dirty="0">
                          <a:solidFill>
                            <a:schemeClr val="tx2"/>
                          </a:solidFill>
                        </a:rPr>
                        <a:t> conformant XML</a:t>
                      </a:r>
                    </a:p>
                  </a:txBody>
                  <a:tcPr anchor="ctr">
                    <a:noFill/>
                  </a:tcPr>
                </a:tc>
                <a:tc>
                  <a:txBody>
                    <a:bodyPr/>
                    <a:lstStyle/>
                    <a:p>
                      <a:pPr algn="l"/>
                      <a:r>
                        <a:rPr lang="en-US" sz="1000" b="0" dirty="0">
                          <a:solidFill>
                            <a:schemeClr val="tx2"/>
                          </a:solidFill>
                        </a:rPr>
                        <a:t>The appendix to 6016 will provide for the conversion of J-series binary messages to XML; and back to binary. One of the primary considerations of this effort is </a:t>
                      </a:r>
                      <a:r>
                        <a:rPr lang="en-US" sz="1000" b="0" dirty="0" err="1">
                          <a:solidFill>
                            <a:schemeClr val="tx2"/>
                          </a:solidFill>
                        </a:rPr>
                        <a:t>NIEMOpen</a:t>
                      </a:r>
                      <a:r>
                        <a:rPr lang="en-US" sz="1000" b="0" dirty="0">
                          <a:solidFill>
                            <a:schemeClr val="tx2"/>
                          </a:solidFill>
                        </a:rPr>
                        <a:t> conformance. Two challenges</a:t>
                      </a:r>
                      <a:r>
                        <a:rPr lang="en-US" sz="1000" b="0" baseline="0" dirty="0">
                          <a:solidFill>
                            <a:schemeClr val="tx2"/>
                          </a:solidFill>
                        </a:rPr>
                        <a:t> </a:t>
                      </a:r>
                      <a:r>
                        <a:rPr lang="en-US" sz="1000" b="0" dirty="0">
                          <a:solidFill>
                            <a:schemeClr val="tx2"/>
                          </a:solidFill>
                        </a:rPr>
                        <a:t>currently being worked:</a:t>
                      </a:r>
                    </a:p>
                    <a:p>
                      <a:pPr marL="228600" indent="-228600" algn="l">
                        <a:buAutoNum type="alphaLcPeriod"/>
                      </a:pPr>
                      <a:r>
                        <a:rPr lang="en-US" sz="1000" b="0" dirty="0">
                          <a:solidFill>
                            <a:schemeClr val="tx2"/>
                          </a:solidFill>
                        </a:rPr>
                        <a:t>J-Series messages do not convert directly to NIEM. </a:t>
                      </a:r>
                    </a:p>
                    <a:p>
                      <a:pPr marL="228600" indent="-228600" algn="l">
                        <a:buAutoNum type="alphaLcPeriod"/>
                      </a:pPr>
                      <a:r>
                        <a:rPr lang="en-US" sz="1000" b="0" dirty="0">
                          <a:solidFill>
                            <a:schemeClr val="tx2"/>
                          </a:solidFill>
                        </a:rPr>
                        <a:t>Identification of a binary to XML conversion that will support </a:t>
                      </a:r>
                      <a:r>
                        <a:rPr lang="en-US" sz="1000" b="0" dirty="0" err="1">
                          <a:solidFill>
                            <a:schemeClr val="tx2"/>
                          </a:solidFill>
                        </a:rPr>
                        <a:t>NIEMOpen</a:t>
                      </a:r>
                      <a:r>
                        <a:rPr lang="en-US" sz="1000" b="0" dirty="0">
                          <a:solidFill>
                            <a:schemeClr val="tx2"/>
                          </a:solidFill>
                        </a:rPr>
                        <a:t> conformance.</a:t>
                      </a:r>
                    </a:p>
                    <a:p>
                      <a:pPr marL="228600" indent="-228600" algn="l">
                        <a:buAutoNum type="alphaLcPeriod"/>
                      </a:pPr>
                      <a:r>
                        <a:rPr lang="en-US" sz="1000" dirty="0">
                          <a:solidFill>
                            <a:schemeClr val="tx2"/>
                          </a:solidFill>
                        </a:rPr>
                        <a:t>NATO ahead of U.S. w/ DFDL;</a:t>
                      </a:r>
                      <a:r>
                        <a:rPr lang="en-US" sz="1000" baseline="0" dirty="0">
                          <a:solidFill>
                            <a:schemeClr val="tx2"/>
                          </a:solidFill>
                        </a:rPr>
                        <a:t> U.S. considering leveraging DFDL to produce </a:t>
                      </a:r>
                      <a:r>
                        <a:rPr lang="en-US" sz="1000" baseline="0" dirty="0" err="1">
                          <a:solidFill>
                            <a:schemeClr val="tx2"/>
                          </a:solidFill>
                        </a:rPr>
                        <a:t>NIEMOpen</a:t>
                      </a:r>
                      <a:r>
                        <a:rPr lang="en-US" sz="1000" baseline="0" dirty="0">
                          <a:solidFill>
                            <a:schemeClr val="tx2"/>
                          </a:solidFill>
                        </a:rPr>
                        <a:t> conformant XML of J-series messages</a:t>
                      </a:r>
                      <a:endParaRPr lang="en-US" sz="1000" b="0" dirty="0">
                        <a:solidFill>
                          <a:schemeClr val="tx2"/>
                        </a:solidFill>
                      </a:endParaRPr>
                    </a:p>
                  </a:txBody>
                  <a:tcPr anchor="ctr">
                    <a:noFill/>
                  </a:tcPr>
                </a:tc>
                <a:extLst>
                  <a:ext uri="{0D108BD9-81ED-4DB2-BD59-A6C34878D82A}">
                    <a16:rowId xmlns:a16="http://schemas.microsoft.com/office/drawing/2014/main" val="10004"/>
                  </a:ext>
                </a:extLst>
              </a:tr>
              <a:tr h="4508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2"/>
                          </a:solidFill>
                        </a:rPr>
                        <a:t>MILSTD 6520 </a:t>
                      </a:r>
                    </a:p>
                    <a:p>
                      <a:pPr algn="l"/>
                      <a:endParaRPr lang="en-US" sz="1000" b="0" dirty="0">
                        <a:solidFill>
                          <a:schemeClr val="tx2"/>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dirty="0">
                          <a:solidFill>
                            <a:schemeClr val="tx2"/>
                          </a:solidFill>
                        </a:rPr>
                        <a:t>NATO,</a:t>
                      </a:r>
                      <a:r>
                        <a:rPr lang="en-US" sz="1000" b="0" baseline="0" dirty="0">
                          <a:solidFill>
                            <a:schemeClr val="tx2"/>
                          </a:solidFill>
                        </a:rPr>
                        <a:t> Greece</a:t>
                      </a:r>
                      <a:endParaRPr lang="en-US" sz="1000" b="0" dirty="0">
                        <a:solidFill>
                          <a:schemeClr val="tx2"/>
                        </a:solidFill>
                      </a:endParaRPr>
                    </a:p>
                    <a:p>
                      <a:pPr algn="ctr"/>
                      <a:endParaRPr lang="en-US" sz="1000" b="0" dirty="0">
                        <a:solidFill>
                          <a:schemeClr val="tx2"/>
                        </a:solidFill>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2"/>
                          </a:solidFill>
                        </a:rPr>
                        <a:t>C3B Interim Measure regarding geographical Entities for C3 Standards Addendum 2 to AC/322-N(2017)0092</a:t>
                      </a:r>
                    </a:p>
                    <a:p>
                      <a:pPr algn="l"/>
                      <a:endParaRPr lang="en-US" sz="1000" b="0" dirty="0">
                        <a:solidFill>
                          <a:schemeClr val="tx2"/>
                        </a:solidFill>
                      </a:endParaRPr>
                    </a:p>
                  </a:txBody>
                  <a:tcPr anchor="ctr">
                    <a:noFill/>
                  </a:tcPr>
                </a:tc>
                <a:tc>
                  <a:txBody>
                    <a:bodyPr/>
                    <a:lstStyle/>
                    <a:p>
                      <a:pPr marL="0" indent="0" algn="l">
                        <a:buNone/>
                      </a:pPr>
                      <a:endParaRPr lang="en-US" sz="1000" b="0" dirty="0">
                        <a:solidFill>
                          <a:schemeClr val="tx2"/>
                        </a:solidFill>
                      </a:endParaRPr>
                    </a:p>
                  </a:txBody>
                  <a:tcPr anchor="ctr">
                    <a:noFill/>
                  </a:tcPr>
                </a:tc>
                <a:extLst>
                  <a:ext uri="{0D108BD9-81ED-4DB2-BD59-A6C34878D82A}">
                    <a16:rowId xmlns:a16="http://schemas.microsoft.com/office/drawing/2014/main" val="999902821"/>
                  </a:ext>
                </a:extLst>
              </a:tr>
              <a:tr h="4508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MILSTD</a:t>
                      </a:r>
                      <a:r>
                        <a:rPr lang="en-US" sz="1000" baseline="0" dirty="0">
                          <a:solidFill>
                            <a:schemeClr val="tx2"/>
                          </a:solidFill>
                        </a:rPr>
                        <a:t> </a:t>
                      </a:r>
                      <a:r>
                        <a:rPr lang="en-US" sz="1000" dirty="0">
                          <a:solidFill>
                            <a:schemeClr val="tx2"/>
                          </a:solidFill>
                        </a:rPr>
                        <a:t>2525 Symbology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STANAG</a:t>
                      </a:r>
                      <a:r>
                        <a:rPr lang="en-US" sz="1000" baseline="0" dirty="0">
                          <a:solidFill>
                            <a:schemeClr val="tx2"/>
                          </a:solidFill>
                        </a:rPr>
                        <a:t> 2019/</a:t>
                      </a:r>
                      <a:r>
                        <a:rPr lang="en-US" sz="1000" dirty="0">
                          <a:solidFill>
                            <a:schemeClr val="tx2"/>
                          </a:solidFill>
                        </a:rPr>
                        <a:t>APP-6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tx2"/>
                        </a:solidFill>
                      </a:endParaRPr>
                    </a:p>
                    <a:p>
                      <a:pPr algn="l"/>
                      <a:endParaRPr lang="en-US" sz="1000" b="0" dirty="0">
                        <a:solidFill>
                          <a:schemeClr val="tx2"/>
                        </a:solidFill>
                      </a:endParaRPr>
                    </a:p>
                  </a:txBody>
                  <a:tcPr anchor="ctr">
                    <a:noFill/>
                  </a:tcPr>
                </a:tc>
                <a:tc>
                  <a:txBody>
                    <a:bodyPr/>
                    <a:lstStyle/>
                    <a:p>
                      <a:pPr algn="ctr"/>
                      <a:endParaRPr lang="en-US" sz="1000" b="0" dirty="0">
                        <a:solidFill>
                          <a:schemeClr val="tx2"/>
                        </a:solidFill>
                      </a:endParaRPr>
                    </a:p>
                  </a:txBody>
                  <a:tcPr anchor="ctr">
                    <a:noFill/>
                  </a:tcPr>
                </a:tc>
                <a:tc>
                  <a:txBody>
                    <a:bodyPr/>
                    <a:lstStyle/>
                    <a:p>
                      <a:pPr algn="l"/>
                      <a:endParaRPr lang="en-US" sz="1000" b="0" dirty="0">
                        <a:solidFill>
                          <a:schemeClr val="tx2"/>
                        </a:solidFill>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2"/>
                          </a:solidFill>
                        </a:rPr>
                        <a:t>Both U.S. and NATO standards aligned; </a:t>
                      </a:r>
                      <a:r>
                        <a:rPr lang="en-US" sz="1000" dirty="0" err="1">
                          <a:solidFill>
                            <a:schemeClr val="tx2"/>
                          </a:solidFill>
                        </a:rPr>
                        <a:t>NIEMOpen</a:t>
                      </a:r>
                      <a:r>
                        <a:rPr lang="en-US" sz="1000" dirty="0">
                          <a:solidFill>
                            <a:schemeClr val="tx2"/>
                          </a:solidFill>
                        </a:rPr>
                        <a:t> v3.0 and v4.0 support exchanging SIDC codes.</a:t>
                      </a:r>
                    </a:p>
                    <a:p>
                      <a:pPr marL="228600" indent="-228600" algn="l">
                        <a:buAutoNum type="alphaLcPeriod"/>
                      </a:pPr>
                      <a:endParaRPr lang="en-US" sz="1000" b="0" dirty="0">
                        <a:solidFill>
                          <a:schemeClr val="tx2"/>
                        </a:solidFill>
                      </a:endParaRPr>
                    </a:p>
                  </a:txBody>
                  <a:tcPr anchor="ctr">
                    <a:noFill/>
                  </a:tcPr>
                </a:tc>
                <a:extLst>
                  <a:ext uri="{0D108BD9-81ED-4DB2-BD59-A6C34878D82A}">
                    <a16:rowId xmlns:a16="http://schemas.microsoft.com/office/drawing/2014/main" val="1244674959"/>
                  </a:ext>
                </a:extLst>
              </a:tr>
            </a:tbl>
          </a:graphicData>
        </a:graphic>
      </p:graphicFrame>
    </p:spTree>
    <p:extLst>
      <p:ext uri="{BB962C8B-B14F-4D97-AF65-F5344CB8AC3E}">
        <p14:creationId xmlns:p14="http://schemas.microsoft.com/office/powerpoint/2010/main" val="38848263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NIEMOpen</a:t>
            </a:r>
            <a:r>
              <a:rPr lang="en-US" dirty="0">
                <a:latin typeface="+mn-lt"/>
              </a:rPr>
              <a:t> MILSTDs, CJCSI &amp; STANAGs Candidates </a:t>
            </a:r>
          </a:p>
        </p:txBody>
      </p:sp>
      <p:sp>
        <p:nvSpPr>
          <p:cNvPr id="4" name="Slide Number Placeholder 3"/>
          <p:cNvSpPr>
            <a:spLocks noGrp="1"/>
          </p:cNvSpPr>
          <p:nvPr>
            <p:ph type="sldNum" sz="quarter" idx="11"/>
          </p:nvPr>
        </p:nvSpPr>
        <p:spPr/>
        <p:txBody>
          <a:bodyPr/>
          <a:lstStyle/>
          <a:p>
            <a:pPr>
              <a:defRPr/>
            </a:pPr>
            <a:fld id="{88408636-1850-48E8-AB82-247B00CC3EE4}" type="slidenum">
              <a:rPr lang="en-US" smtClean="0"/>
              <a:pPr>
                <a:defRPr/>
              </a:pPr>
              <a:t>69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613589803"/>
              </p:ext>
            </p:extLst>
          </p:nvPr>
        </p:nvGraphicFramePr>
        <p:xfrm>
          <a:off x="444618" y="955168"/>
          <a:ext cx="11518084" cy="4730904"/>
        </p:xfrm>
        <a:graphic>
          <a:graphicData uri="http://schemas.openxmlformats.org/drawingml/2006/table">
            <a:tbl>
              <a:tblPr firstRow="1" bandRow="1">
                <a:tableStyleId>{5940675A-B579-460E-94D1-54222C63F5DA}</a:tableStyleId>
              </a:tblPr>
              <a:tblGrid>
                <a:gridCol w="2843509">
                  <a:extLst>
                    <a:ext uri="{9D8B030D-6E8A-4147-A177-3AD203B41FA5}">
                      <a16:colId xmlns:a16="http://schemas.microsoft.com/office/drawing/2014/main" val="20000"/>
                    </a:ext>
                  </a:extLst>
                </a:gridCol>
                <a:gridCol w="999653">
                  <a:extLst>
                    <a:ext uri="{9D8B030D-6E8A-4147-A177-3AD203B41FA5}">
                      <a16:colId xmlns:a16="http://schemas.microsoft.com/office/drawing/2014/main" val="20001"/>
                    </a:ext>
                  </a:extLst>
                </a:gridCol>
                <a:gridCol w="3345402">
                  <a:extLst>
                    <a:ext uri="{9D8B030D-6E8A-4147-A177-3AD203B41FA5}">
                      <a16:colId xmlns:a16="http://schemas.microsoft.com/office/drawing/2014/main" val="20002"/>
                    </a:ext>
                  </a:extLst>
                </a:gridCol>
                <a:gridCol w="4329520">
                  <a:extLst>
                    <a:ext uri="{9D8B030D-6E8A-4147-A177-3AD203B41FA5}">
                      <a16:colId xmlns:a16="http://schemas.microsoft.com/office/drawing/2014/main" val="20003"/>
                    </a:ext>
                  </a:extLst>
                </a:gridCol>
              </a:tblGrid>
              <a:tr h="349698">
                <a:tc>
                  <a:txBody>
                    <a:bodyPr/>
                    <a:lstStyle/>
                    <a:p>
                      <a:pPr algn="ctr"/>
                      <a:r>
                        <a:rPr lang="en-US" sz="1200" b="1" dirty="0">
                          <a:solidFill>
                            <a:schemeClr val="tx2"/>
                          </a:solidFill>
                        </a:rPr>
                        <a:t>Effort</a:t>
                      </a:r>
                    </a:p>
                  </a:txBody>
                  <a:tcPr>
                    <a:solidFill>
                      <a:schemeClr val="accent6">
                        <a:lumMod val="20000"/>
                        <a:lumOff val="80000"/>
                      </a:schemeClr>
                    </a:solidFill>
                  </a:tcPr>
                </a:tc>
                <a:tc>
                  <a:txBody>
                    <a:bodyPr/>
                    <a:lstStyle/>
                    <a:p>
                      <a:pPr algn="ctr"/>
                      <a:r>
                        <a:rPr lang="en-US" sz="1200" b="1" dirty="0">
                          <a:solidFill>
                            <a:schemeClr val="tx2"/>
                          </a:solidFill>
                        </a:rPr>
                        <a:t>Partner ORGs</a:t>
                      </a:r>
                    </a:p>
                  </a:txBody>
                  <a:tcPr>
                    <a:solidFill>
                      <a:schemeClr val="accent6">
                        <a:lumMod val="20000"/>
                        <a:lumOff val="80000"/>
                      </a:schemeClr>
                    </a:solidFill>
                  </a:tcPr>
                </a:tc>
                <a:tc>
                  <a:txBody>
                    <a:bodyPr/>
                    <a:lstStyle/>
                    <a:p>
                      <a:pPr algn="ctr"/>
                      <a:r>
                        <a:rPr lang="en-US" sz="1200" b="1" dirty="0">
                          <a:solidFill>
                            <a:schemeClr val="tx2"/>
                          </a:solidFill>
                        </a:rPr>
                        <a:t>Overview</a:t>
                      </a:r>
                    </a:p>
                  </a:txBody>
                  <a:tcPr>
                    <a:solidFill>
                      <a:schemeClr val="accent6">
                        <a:lumMod val="20000"/>
                        <a:lumOff val="80000"/>
                      </a:schemeClr>
                    </a:solidFill>
                  </a:tcPr>
                </a:tc>
                <a:tc>
                  <a:txBody>
                    <a:bodyPr/>
                    <a:lstStyle/>
                    <a:p>
                      <a:pPr algn="ctr"/>
                      <a:r>
                        <a:rPr lang="en-US" sz="1200" b="1" kern="1200" dirty="0">
                          <a:solidFill>
                            <a:schemeClr val="tx2"/>
                          </a:solidFill>
                          <a:latin typeface="+mn-lt"/>
                          <a:ea typeface="+mn-ea"/>
                          <a:cs typeface="+mn-cs"/>
                        </a:rPr>
                        <a:t>Status</a:t>
                      </a:r>
                    </a:p>
                  </a:txBody>
                  <a:tcPr>
                    <a:solidFill>
                      <a:schemeClr val="accent6">
                        <a:lumMod val="20000"/>
                        <a:lumOff val="80000"/>
                      </a:schemeClr>
                    </a:solidFill>
                  </a:tcPr>
                </a:tc>
                <a:extLst>
                  <a:ext uri="{0D108BD9-81ED-4DB2-BD59-A6C34878D82A}">
                    <a16:rowId xmlns:a16="http://schemas.microsoft.com/office/drawing/2014/main" val="10000"/>
                  </a:ext>
                </a:extLst>
              </a:tr>
              <a:tr h="793937">
                <a:tc>
                  <a:txBody>
                    <a:bodyPr/>
                    <a:lstStyle/>
                    <a:p>
                      <a:r>
                        <a:rPr lang="en-US" sz="1000" b="0" dirty="0">
                          <a:solidFill>
                            <a:schemeClr val="tx2"/>
                          </a:solidFill>
                        </a:rPr>
                        <a:t>CJCSM 3265.01A </a:t>
                      </a:r>
                      <a:r>
                        <a:rPr lang="en-US" sz="1000" b="0" kern="1200" dirty="0">
                          <a:solidFill>
                            <a:schemeClr val="tx2"/>
                          </a:solidFill>
                          <a:latin typeface="+mn-lt"/>
                          <a:ea typeface="+mn-ea"/>
                          <a:cs typeface="+mn-cs"/>
                        </a:rPr>
                        <a:t>JOINT COMMAND AND</a:t>
                      </a:r>
                    </a:p>
                    <a:p>
                      <a:r>
                        <a:rPr lang="en-US" sz="1000" b="0" kern="1200" dirty="0">
                          <a:solidFill>
                            <a:schemeClr val="tx2"/>
                          </a:solidFill>
                          <a:latin typeface="+mn-lt"/>
                          <a:ea typeface="+mn-ea"/>
                          <a:cs typeface="+mn-cs"/>
                        </a:rPr>
                        <a:t>CONTROL (C2) REQUIREMENTS </a:t>
                      </a:r>
                    </a:p>
                    <a:p>
                      <a:r>
                        <a:rPr lang="en-US" sz="1000" b="0" kern="1200" dirty="0">
                          <a:solidFill>
                            <a:schemeClr val="tx2"/>
                          </a:solidFill>
                          <a:latin typeface="+mn-lt"/>
                          <a:ea typeface="+mn-ea"/>
                          <a:cs typeface="+mn-cs"/>
                        </a:rPr>
                        <a:t>MANAGEMENT PROCESS AND PROCEDURES</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2"/>
                          </a:solidFill>
                          <a:latin typeface="+mn-lt"/>
                          <a:ea typeface="+mn-ea"/>
                          <a:cs typeface="+mn-cs"/>
                        </a:rPr>
                        <a:t>Joint Staff</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kern="1200" dirty="0">
                        <a:solidFill>
                          <a:schemeClr val="tx2"/>
                        </a:solidFill>
                        <a:latin typeface="+mn-lt"/>
                        <a:ea typeface="+mn-ea"/>
                        <a:cs typeface="+mn-cs"/>
                      </a:endParaRPr>
                    </a:p>
                  </a:txBody>
                  <a:tcPr anchor="ctr">
                    <a:noFill/>
                  </a:tcPr>
                </a:tc>
                <a:tc>
                  <a:txBody>
                    <a:bodyPr/>
                    <a:lstStyle/>
                    <a:p>
                      <a:r>
                        <a:rPr lang="en-US" sz="1000" b="0" kern="1200" dirty="0">
                          <a:solidFill>
                            <a:schemeClr val="tx2"/>
                          </a:solidFill>
                          <a:latin typeface="+mn-lt"/>
                          <a:ea typeface="+mn-ea"/>
                          <a:cs typeface="+mn-cs"/>
                        </a:rPr>
                        <a:t>Currently reference </a:t>
                      </a:r>
                      <a:r>
                        <a:rPr lang="en-US" sz="1000" b="0" kern="1200" dirty="0" err="1">
                          <a:solidFill>
                            <a:schemeClr val="tx2"/>
                          </a:solidFill>
                          <a:latin typeface="+mn-lt"/>
                          <a:ea typeface="+mn-ea"/>
                          <a:cs typeface="+mn-cs"/>
                        </a:rPr>
                        <a:t>NIEMOpen</a:t>
                      </a:r>
                      <a:r>
                        <a:rPr lang="en-US" sz="1000" b="0" kern="1200" dirty="0">
                          <a:solidFill>
                            <a:schemeClr val="tx2"/>
                          </a:solidFill>
                          <a:latin typeface="+mn-lt"/>
                          <a:ea typeface="+mn-ea"/>
                          <a:cs typeface="+mn-cs"/>
                        </a:rPr>
                        <a:t> section 5.3 Mission Partner Interoperability, Section 7 Data</a:t>
                      </a:r>
                    </a:p>
                  </a:txBody>
                  <a:tcPr anchor="ctr">
                    <a:noFill/>
                  </a:tcPr>
                </a:tc>
                <a:extLst>
                  <a:ext uri="{0D108BD9-81ED-4DB2-BD59-A6C34878D82A}">
                    <a16:rowId xmlns:a16="http://schemas.microsoft.com/office/drawing/2014/main" val="10001"/>
                  </a:ext>
                </a:extLst>
              </a:tr>
              <a:tr h="6658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tx2"/>
                          </a:solidFill>
                        </a:rPr>
                        <a:t>CJCSI 6610.01F </a:t>
                      </a:r>
                      <a:r>
                        <a:rPr lang="en-US" sz="1000" b="0" kern="1200" dirty="0">
                          <a:solidFill>
                            <a:schemeClr val="tx2"/>
                          </a:solidFill>
                          <a:latin typeface="+mn-lt"/>
                          <a:ea typeface="+mn-ea"/>
                          <a:cs typeface="+mn-cs"/>
                        </a:rPr>
                        <a:t>TACTICAL DATA LINK STANDARDIZATION AND INTEROPERABILITY</a:t>
                      </a:r>
                    </a:p>
                  </a:txBody>
                  <a:tcPr anchor="ctr">
                    <a:noFill/>
                  </a:tcPr>
                </a:tc>
                <a:tc>
                  <a:txBody>
                    <a:bodyPr/>
                    <a:lstStyle/>
                    <a:p>
                      <a:pPr algn="ctr"/>
                      <a:r>
                        <a:rPr lang="en-US" sz="1000" b="0" dirty="0">
                          <a:solidFill>
                            <a:schemeClr val="tx2"/>
                          </a:solidFill>
                        </a:rPr>
                        <a:t>Joint Staff</a:t>
                      </a:r>
                    </a:p>
                  </a:txBody>
                  <a:tcPr anchor="ctr">
                    <a:noFill/>
                  </a:tcPr>
                </a:tc>
                <a:tc>
                  <a:txBody>
                    <a:bodyPr/>
                    <a:lstStyle/>
                    <a:p>
                      <a:pPr algn="l">
                        <a:lnSpc>
                          <a:spcPct val="100000"/>
                        </a:lnSpc>
                      </a:pPr>
                      <a:endParaRPr lang="en-US" sz="1000" b="0" dirty="0">
                        <a:solidFill>
                          <a:schemeClr val="tx2"/>
                        </a:solidFill>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1200" dirty="0">
                          <a:solidFill>
                            <a:schemeClr val="tx2"/>
                          </a:solidFill>
                          <a:latin typeface="+mn-lt"/>
                          <a:ea typeface="+mn-ea"/>
                          <a:cs typeface="+mn-cs"/>
                        </a:rPr>
                        <a:t>Currently reference NIEM</a:t>
                      </a:r>
                    </a:p>
                    <a:p>
                      <a:endParaRPr lang="en-US" sz="1000" b="0" kern="1200" dirty="0">
                        <a:solidFill>
                          <a:schemeClr val="tx2"/>
                        </a:solidFill>
                        <a:latin typeface="+mn-lt"/>
                        <a:ea typeface="+mn-ea"/>
                        <a:cs typeface="+mn-cs"/>
                      </a:endParaRPr>
                    </a:p>
                  </a:txBody>
                  <a:tcPr anchor="ctr">
                    <a:noFill/>
                  </a:tcPr>
                </a:tc>
                <a:extLst>
                  <a:ext uri="{0D108BD9-81ED-4DB2-BD59-A6C34878D82A}">
                    <a16:rowId xmlns:a16="http://schemas.microsoft.com/office/drawing/2014/main" val="10003"/>
                  </a:ext>
                </a:extLst>
              </a:tr>
              <a:tr h="912781">
                <a:tc>
                  <a:txBody>
                    <a:bodyPr/>
                    <a:lstStyle/>
                    <a:p>
                      <a:pPr algn="l"/>
                      <a:r>
                        <a:rPr lang="en-US" sz="1000" b="0" dirty="0">
                          <a:solidFill>
                            <a:schemeClr val="tx2"/>
                          </a:solidFill>
                        </a:rPr>
                        <a:t>DODI 8110.01 </a:t>
                      </a:r>
                      <a:r>
                        <a:rPr lang="en-US" sz="1000" b="0" kern="1200" dirty="0">
                          <a:solidFill>
                            <a:schemeClr val="tx2"/>
                          </a:solidFill>
                          <a:latin typeface="+mn-lt"/>
                          <a:ea typeface="+mn-ea"/>
                          <a:cs typeface="+mn-cs"/>
                        </a:rPr>
                        <a:t>MISSION PARTNER ENVIRONMENT INFORMATION SHARING CAPABILITY IMPLEMENTATION FOR THE DOD</a:t>
                      </a:r>
                    </a:p>
                  </a:txBody>
                  <a:tcPr anchor="ctr">
                    <a:noFill/>
                  </a:tcPr>
                </a:tc>
                <a:tc>
                  <a:txBody>
                    <a:bodyPr/>
                    <a:lstStyle/>
                    <a:p>
                      <a:pPr algn="ctr"/>
                      <a:r>
                        <a:rPr lang="en-US" sz="1000" b="0" dirty="0">
                          <a:solidFill>
                            <a:schemeClr val="tx2"/>
                          </a:solidFill>
                        </a:rPr>
                        <a:t>DoD CIO</a:t>
                      </a:r>
                    </a:p>
                  </a:txBody>
                  <a:tcPr anchor="ctr">
                    <a:noFill/>
                  </a:tcPr>
                </a:tc>
                <a:tc>
                  <a:txBody>
                    <a:bodyPr/>
                    <a:lstStyle/>
                    <a:p>
                      <a:pPr algn="l"/>
                      <a:endParaRPr lang="en-US" sz="1000" b="0" dirty="0">
                        <a:solidFill>
                          <a:schemeClr val="tx2"/>
                        </a:solidFill>
                      </a:endParaRPr>
                    </a:p>
                  </a:txBody>
                  <a:tcPr anchor="ctr">
                    <a:noFill/>
                  </a:tcPr>
                </a:tc>
                <a:tc>
                  <a:txBody>
                    <a:bodyPr/>
                    <a:lstStyle/>
                    <a:p>
                      <a:pPr algn="l"/>
                      <a:r>
                        <a:rPr lang="en-US" sz="1000" b="0" kern="1200" dirty="0">
                          <a:solidFill>
                            <a:schemeClr val="tx2"/>
                          </a:solidFill>
                          <a:latin typeface="+mn-lt"/>
                          <a:ea typeface="+mn-ea"/>
                          <a:cs typeface="+mn-cs"/>
                        </a:rPr>
                        <a:t>Section 1.2. Policy f 1 </a:t>
                      </a:r>
                    </a:p>
                    <a:p>
                      <a:pPr algn="l"/>
                      <a:r>
                        <a:rPr lang="en-US" sz="1000" b="0" kern="1200" dirty="0">
                          <a:solidFill>
                            <a:schemeClr val="tx2"/>
                          </a:solidFill>
                          <a:latin typeface="+mn-lt"/>
                          <a:ea typeface="+mn-ea"/>
                          <a:cs typeface="+mn-cs"/>
                        </a:rPr>
                        <a:t>Section 2.10 OSD AND DOD COMPONENT HEADS, EXCEPT FOR DOT&amp;E </a:t>
                      </a:r>
                    </a:p>
                    <a:p>
                      <a:pPr algn="l"/>
                      <a:r>
                        <a:rPr lang="en-US" sz="1000" b="0" kern="1200" dirty="0">
                          <a:solidFill>
                            <a:schemeClr val="tx2"/>
                          </a:solidFill>
                          <a:latin typeface="+mn-lt"/>
                          <a:ea typeface="+mn-ea"/>
                          <a:cs typeface="+mn-cs"/>
                        </a:rPr>
                        <a:t>Currently require compliance with NIEM</a:t>
                      </a:r>
                      <a:endParaRPr lang="en-US" sz="1000" b="0" dirty="0">
                        <a:solidFill>
                          <a:schemeClr val="tx2"/>
                        </a:solidFill>
                      </a:endParaRPr>
                    </a:p>
                  </a:txBody>
                  <a:tcPr anchor="ctr">
                    <a:noFill/>
                  </a:tcPr>
                </a:tc>
                <a:extLst>
                  <a:ext uri="{0D108BD9-81ED-4DB2-BD59-A6C34878D82A}">
                    <a16:rowId xmlns:a16="http://schemas.microsoft.com/office/drawing/2014/main" val="10004"/>
                  </a:ext>
                </a:extLst>
              </a:tr>
              <a:tr h="450827">
                <a:tc>
                  <a:txBody>
                    <a:bodyPr/>
                    <a:lstStyle/>
                    <a:p>
                      <a:pPr algn="l"/>
                      <a:r>
                        <a:rPr lang="en-US" sz="1000" b="0" dirty="0">
                          <a:solidFill>
                            <a:schemeClr val="tx2"/>
                          </a:solidFill>
                        </a:rPr>
                        <a:t>DODI 8320.07 </a:t>
                      </a:r>
                      <a:r>
                        <a:rPr lang="en-US" sz="1000" b="0" kern="1200" dirty="0">
                          <a:solidFill>
                            <a:schemeClr val="tx2"/>
                          </a:solidFill>
                          <a:latin typeface="+mn-lt"/>
                          <a:ea typeface="+mn-ea"/>
                          <a:cs typeface="+mn-cs"/>
                        </a:rPr>
                        <a:t>Implementing the Sharing of Data, Information, and Information Technology (IT) Services in the Department of Defense</a:t>
                      </a:r>
                    </a:p>
                  </a:txBody>
                  <a:tcPr anchor="ctr">
                    <a:noFill/>
                  </a:tcPr>
                </a:tc>
                <a:tc>
                  <a:txBody>
                    <a:bodyPr/>
                    <a:lstStyle/>
                    <a:p>
                      <a:pPr algn="ctr"/>
                      <a:r>
                        <a:rPr lang="en-US" sz="1000" b="0" dirty="0">
                          <a:solidFill>
                            <a:schemeClr val="tx2"/>
                          </a:solidFill>
                        </a:rPr>
                        <a:t>DoD CIO</a:t>
                      </a:r>
                    </a:p>
                  </a:txBody>
                  <a:tcPr anchor="ctr">
                    <a:noFill/>
                  </a:tcPr>
                </a:tc>
                <a:tc>
                  <a:txBody>
                    <a:bodyPr/>
                    <a:lstStyle/>
                    <a:p>
                      <a:pPr algn="l"/>
                      <a:endParaRPr lang="en-US" sz="1000" b="0" dirty="0">
                        <a:solidFill>
                          <a:schemeClr val="tx2"/>
                        </a:solidFill>
                      </a:endParaRPr>
                    </a:p>
                  </a:txBody>
                  <a:tcPr anchor="ctr">
                    <a:noFill/>
                  </a:tcPr>
                </a:tc>
                <a:tc>
                  <a:txBody>
                    <a:bodyPr/>
                    <a:lstStyle/>
                    <a:p>
                      <a:pPr marL="0" indent="0" algn="l">
                        <a:buNone/>
                      </a:pPr>
                      <a:r>
                        <a:rPr lang="en-US" sz="1000" b="0" dirty="0" err="1">
                          <a:solidFill>
                            <a:schemeClr val="tx2"/>
                          </a:solidFill>
                        </a:rPr>
                        <a:t>NIEMOpen</a:t>
                      </a:r>
                      <a:r>
                        <a:rPr lang="en-US" sz="1000" b="0" dirty="0">
                          <a:solidFill>
                            <a:schemeClr val="tx2"/>
                          </a:solidFill>
                        </a:rPr>
                        <a:t> First Policy</a:t>
                      </a:r>
                    </a:p>
                  </a:txBody>
                  <a:tcPr anchor="ctr">
                    <a:noFill/>
                  </a:tcPr>
                </a:tc>
                <a:extLst>
                  <a:ext uri="{0D108BD9-81ED-4DB2-BD59-A6C34878D82A}">
                    <a16:rowId xmlns:a16="http://schemas.microsoft.com/office/drawing/2014/main" val="999902821"/>
                  </a:ext>
                </a:extLst>
              </a:tr>
              <a:tr h="450827">
                <a:tc>
                  <a:txBody>
                    <a:bodyPr/>
                    <a:lstStyle/>
                    <a:p>
                      <a:r>
                        <a:rPr lang="en-US" sz="1000" b="0" dirty="0">
                          <a:solidFill>
                            <a:schemeClr val="tx2"/>
                          </a:solidFill>
                        </a:rPr>
                        <a:t>DODD 8190.01</a:t>
                      </a:r>
                      <a:r>
                        <a:rPr lang="en-US" sz="1000" b="0" kern="1200" dirty="0">
                          <a:solidFill>
                            <a:schemeClr val="tx2"/>
                          </a:solidFill>
                          <a:latin typeface="+mn-lt"/>
                          <a:ea typeface="+mn-ea"/>
                          <a:cs typeface="+mn-cs"/>
                        </a:rPr>
                        <a:t> Defense Logistics Management Standards (DLMS) </a:t>
                      </a:r>
                    </a:p>
                  </a:txBody>
                  <a:tcPr anchor="ctr">
                    <a:noFill/>
                  </a:tcPr>
                </a:tc>
                <a:tc>
                  <a:txBody>
                    <a:bodyPr/>
                    <a:lstStyle/>
                    <a:p>
                      <a:pPr algn="ctr"/>
                      <a:r>
                        <a:rPr lang="en-US" sz="1000" b="0" dirty="0">
                          <a:solidFill>
                            <a:schemeClr val="tx2"/>
                          </a:solidFill>
                        </a:rPr>
                        <a:t>USD A&amp;S</a:t>
                      </a:r>
                    </a:p>
                  </a:txBody>
                  <a:tcPr anchor="ctr">
                    <a:noFill/>
                  </a:tcPr>
                </a:tc>
                <a:tc>
                  <a:txBody>
                    <a:bodyPr/>
                    <a:lstStyle/>
                    <a:p>
                      <a:pPr algn="l"/>
                      <a:endParaRPr lang="en-US" sz="1000" b="0" dirty="0">
                        <a:solidFill>
                          <a:schemeClr val="tx2"/>
                        </a:solidFill>
                      </a:endParaRPr>
                    </a:p>
                  </a:txBody>
                  <a:tcPr anchor="ctr">
                    <a:noFill/>
                  </a:tcPr>
                </a:tc>
                <a:tc>
                  <a:txBody>
                    <a:bodyPr/>
                    <a:lstStyle/>
                    <a:p>
                      <a:pPr marL="0" indent="0" algn="l">
                        <a:buNone/>
                      </a:pPr>
                      <a:r>
                        <a:rPr lang="en-US" sz="1000" b="0" dirty="0">
                          <a:solidFill>
                            <a:schemeClr val="tx2"/>
                          </a:solidFill>
                        </a:rPr>
                        <a:t>Incorporate x12 </a:t>
                      </a:r>
                      <a:r>
                        <a:rPr lang="en-US" sz="1000" b="0">
                          <a:solidFill>
                            <a:schemeClr val="tx2"/>
                          </a:solidFill>
                        </a:rPr>
                        <a:t>in compliance with NIEM</a:t>
                      </a:r>
                      <a:endParaRPr lang="en-US" sz="1000" b="0" dirty="0">
                        <a:solidFill>
                          <a:schemeClr val="tx2"/>
                        </a:solidFill>
                      </a:endParaRPr>
                    </a:p>
                  </a:txBody>
                  <a:tcPr anchor="ctr">
                    <a:noFill/>
                  </a:tcPr>
                </a:tc>
                <a:extLst>
                  <a:ext uri="{0D108BD9-81ED-4DB2-BD59-A6C34878D82A}">
                    <a16:rowId xmlns:a16="http://schemas.microsoft.com/office/drawing/2014/main" val="1244674959"/>
                  </a:ext>
                </a:extLst>
              </a:tr>
              <a:tr h="450827">
                <a:tc>
                  <a:txBody>
                    <a:bodyPr/>
                    <a:lstStyle/>
                    <a:p>
                      <a:pPr algn="l"/>
                      <a:endParaRPr lang="en-US" sz="1000" b="0" dirty="0">
                        <a:solidFill>
                          <a:schemeClr val="tx2"/>
                        </a:solidFill>
                      </a:endParaRPr>
                    </a:p>
                  </a:txBody>
                  <a:tcPr anchor="ctr">
                    <a:noFill/>
                  </a:tcPr>
                </a:tc>
                <a:tc>
                  <a:txBody>
                    <a:bodyPr/>
                    <a:lstStyle/>
                    <a:p>
                      <a:pPr algn="ctr"/>
                      <a:endParaRPr lang="en-US" sz="1000" b="0" dirty="0">
                        <a:solidFill>
                          <a:schemeClr val="tx2"/>
                        </a:solidFill>
                      </a:endParaRPr>
                    </a:p>
                  </a:txBody>
                  <a:tcPr anchor="ctr">
                    <a:noFill/>
                  </a:tcPr>
                </a:tc>
                <a:tc>
                  <a:txBody>
                    <a:bodyPr/>
                    <a:lstStyle/>
                    <a:p>
                      <a:pPr algn="l"/>
                      <a:endParaRPr lang="en-US" sz="1000" b="0" dirty="0">
                        <a:solidFill>
                          <a:schemeClr val="tx2"/>
                        </a:solidFill>
                      </a:endParaRPr>
                    </a:p>
                  </a:txBody>
                  <a:tcPr anchor="ctr">
                    <a:noFill/>
                  </a:tcPr>
                </a:tc>
                <a:tc>
                  <a:txBody>
                    <a:bodyPr/>
                    <a:lstStyle/>
                    <a:p>
                      <a:pPr marL="228600" indent="-228600" algn="l">
                        <a:buAutoNum type="alphaLcPeriod"/>
                      </a:pPr>
                      <a:endParaRPr lang="en-US" sz="1000" b="0" dirty="0">
                        <a:solidFill>
                          <a:schemeClr val="tx2"/>
                        </a:solidFill>
                      </a:endParaRPr>
                    </a:p>
                  </a:txBody>
                  <a:tcPr anchor="ctr">
                    <a:noFill/>
                  </a:tcPr>
                </a:tc>
                <a:extLst>
                  <a:ext uri="{0D108BD9-81ED-4DB2-BD59-A6C34878D82A}">
                    <a16:rowId xmlns:a16="http://schemas.microsoft.com/office/drawing/2014/main" val="3713543997"/>
                  </a:ext>
                </a:extLst>
              </a:tr>
              <a:tr h="450827">
                <a:tc>
                  <a:txBody>
                    <a:bodyPr/>
                    <a:lstStyle/>
                    <a:p>
                      <a:pPr algn="l"/>
                      <a:endParaRPr lang="en-US" sz="1000" b="0" dirty="0">
                        <a:solidFill>
                          <a:schemeClr val="tx2"/>
                        </a:solidFill>
                      </a:endParaRPr>
                    </a:p>
                  </a:txBody>
                  <a:tcPr anchor="ctr">
                    <a:noFill/>
                  </a:tcPr>
                </a:tc>
                <a:tc>
                  <a:txBody>
                    <a:bodyPr/>
                    <a:lstStyle/>
                    <a:p>
                      <a:pPr algn="ctr"/>
                      <a:endParaRPr lang="en-US" sz="1000" b="0" dirty="0">
                        <a:solidFill>
                          <a:schemeClr val="tx2"/>
                        </a:solidFill>
                      </a:endParaRPr>
                    </a:p>
                  </a:txBody>
                  <a:tcPr anchor="ctr">
                    <a:noFill/>
                  </a:tcPr>
                </a:tc>
                <a:tc>
                  <a:txBody>
                    <a:bodyPr/>
                    <a:lstStyle/>
                    <a:p>
                      <a:pPr algn="l"/>
                      <a:endParaRPr lang="en-US" sz="1000" b="0" dirty="0">
                        <a:solidFill>
                          <a:schemeClr val="tx2"/>
                        </a:solidFill>
                      </a:endParaRPr>
                    </a:p>
                  </a:txBody>
                  <a:tcPr anchor="ctr">
                    <a:noFill/>
                  </a:tcPr>
                </a:tc>
                <a:tc>
                  <a:txBody>
                    <a:bodyPr/>
                    <a:lstStyle/>
                    <a:p>
                      <a:pPr marL="228600" indent="-228600" algn="l">
                        <a:buAutoNum type="alphaLcPeriod"/>
                      </a:pPr>
                      <a:endParaRPr lang="en-US" sz="1000" b="0" dirty="0">
                        <a:solidFill>
                          <a:schemeClr val="tx2"/>
                        </a:solidFill>
                      </a:endParaRPr>
                    </a:p>
                  </a:txBody>
                  <a:tcPr anchor="ctr">
                    <a:noFill/>
                  </a:tcPr>
                </a:tc>
                <a:extLst>
                  <a:ext uri="{0D108BD9-81ED-4DB2-BD59-A6C34878D82A}">
                    <a16:rowId xmlns:a16="http://schemas.microsoft.com/office/drawing/2014/main" val="107730964"/>
                  </a:ext>
                </a:extLst>
              </a:tr>
            </a:tbl>
          </a:graphicData>
        </a:graphic>
      </p:graphicFrame>
    </p:spTree>
    <p:extLst>
      <p:ext uri="{BB962C8B-B14F-4D97-AF65-F5344CB8AC3E}">
        <p14:creationId xmlns:p14="http://schemas.microsoft.com/office/powerpoint/2010/main" val="1012474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4208" y="194665"/>
            <a:ext cx="9167734" cy="647700"/>
          </a:xfrm>
        </p:spPr>
        <p:txBody>
          <a:bodyPr vert="horz" lIns="91440" tIns="45720" rIns="91440" bIns="45720" rtlCol="0" anchor="t">
            <a:normAutofit fontScale="90000"/>
          </a:bodyPr>
          <a:lstStyle/>
          <a:p>
            <a:r>
              <a:rPr lang="en-US" sz="3600" dirty="0" err="1">
                <a:solidFill>
                  <a:srgbClr val="005170"/>
                </a:solidFill>
              </a:rPr>
              <a:t>NIEMOpen</a:t>
            </a:r>
            <a:r>
              <a:rPr lang="en-US" sz="3600" dirty="0">
                <a:solidFill>
                  <a:srgbClr val="005170"/>
                </a:solidFill>
              </a:rPr>
              <a:t> for DoD interoperability</a:t>
            </a:r>
          </a:p>
        </p:txBody>
      </p:sp>
      <p:sp>
        <p:nvSpPr>
          <p:cNvPr id="3" name="Content Placeholder 2"/>
          <p:cNvSpPr>
            <a:spLocks noGrp="1"/>
          </p:cNvSpPr>
          <p:nvPr>
            <p:ph idx="1"/>
          </p:nvPr>
        </p:nvSpPr>
        <p:spPr>
          <a:xfrm>
            <a:off x="1272915" y="735997"/>
            <a:ext cx="9372600" cy="4819640"/>
          </a:xfrm>
        </p:spPr>
        <p:txBody>
          <a:bodyPr>
            <a:noAutofit/>
          </a:bodyPr>
          <a:lstStyle/>
          <a:p>
            <a:pPr marL="742950" indent="-285750">
              <a:spcBef>
                <a:spcPts val="0"/>
              </a:spcBef>
            </a:pPr>
            <a:r>
              <a:rPr lang="en-US" sz="2000" dirty="0" err="1">
                <a:solidFill>
                  <a:srgbClr val="000000"/>
                </a:solidFill>
              </a:rPr>
              <a:t>NIEMOpen</a:t>
            </a:r>
            <a:r>
              <a:rPr lang="en-US" sz="2000" dirty="0">
                <a:solidFill>
                  <a:srgbClr val="000000"/>
                </a:solidFill>
              </a:rPr>
              <a:t> is specifically and uniquely designed to meet the DoD enterprise-level data sharing requirement</a:t>
            </a:r>
          </a:p>
          <a:p>
            <a:pPr marL="742950" indent="-285750">
              <a:spcBef>
                <a:spcPts val="0"/>
              </a:spcBef>
            </a:pPr>
            <a:endParaRPr lang="en-US" sz="2000" dirty="0">
              <a:solidFill>
                <a:srgbClr val="000000"/>
              </a:solidFill>
            </a:endParaRPr>
          </a:p>
          <a:p>
            <a:pPr marL="742950" indent="-285750">
              <a:spcBef>
                <a:spcPts val="0"/>
              </a:spcBef>
            </a:pPr>
            <a:r>
              <a:rPr lang="en-US" sz="2000" dirty="0">
                <a:solidFill>
                  <a:srgbClr val="000000"/>
                </a:solidFill>
              </a:rPr>
              <a:t>White House directed as a result of 9/11 data sharing lessons learned</a:t>
            </a:r>
          </a:p>
          <a:p>
            <a:pPr marL="742950" indent="-285750">
              <a:spcBef>
                <a:spcPts val="0"/>
              </a:spcBef>
            </a:pPr>
            <a:endParaRPr lang="en-US" sz="2000" dirty="0">
              <a:solidFill>
                <a:srgbClr val="000000"/>
              </a:solidFill>
            </a:endParaRPr>
          </a:p>
          <a:p>
            <a:pPr marL="742950" indent="-285750">
              <a:spcBef>
                <a:spcPts val="0"/>
              </a:spcBef>
            </a:pPr>
            <a:r>
              <a:rPr lang="en-US" sz="2000" dirty="0">
                <a:solidFill>
                  <a:srgbClr val="000000"/>
                </a:solidFill>
              </a:rPr>
              <a:t>DOD assumed stewardship from DHS of the </a:t>
            </a:r>
            <a:r>
              <a:rPr lang="en-US" sz="2000" dirty="0" err="1">
                <a:solidFill>
                  <a:srgbClr val="000000"/>
                </a:solidFill>
              </a:rPr>
              <a:t>NIEMOpen</a:t>
            </a:r>
            <a:r>
              <a:rPr lang="en-US" sz="2000" dirty="0">
                <a:solidFill>
                  <a:srgbClr val="000000"/>
                </a:solidFill>
              </a:rPr>
              <a:t> Initiative 31 Oct 2018</a:t>
            </a:r>
          </a:p>
          <a:p>
            <a:pPr marL="1081088" lvl="3" indent="-285750">
              <a:spcBef>
                <a:spcPts val="0"/>
              </a:spcBef>
            </a:pPr>
            <a:r>
              <a:rPr lang="en-US" b="0" dirty="0">
                <a:solidFill>
                  <a:srgbClr val="000000"/>
                </a:solidFill>
              </a:rPr>
              <a:t>Executive lead: DOD CIO </a:t>
            </a:r>
          </a:p>
          <a:p>
            <a:pPr marL="1081088" lvl="3" indent="-285750">
              <a:spcBef>
                <a:spcPts val="0"/>
              </a:spcBef>
            </a:pPr>
            <a:r>
              <a:rPr lang="en-US" b="0" dirty="0">
                <a:solidFill>
                  <a:srgbClr val="000000"/>
                </a:solidFill>
              </a:rPr>
              <a:t>In partnership: DOJ, HHS, DHS</a:t>
            </a:r>
          </a:p>
          <a:p>
            <a:pPr marL="1081088" lvl="3" indent="-285750">
              <a:spcBef>
                <a:spcPts val="0"/>
              </a:spcBef>
            </a:pPr>
            <a:r>
              <a:rPr lang="en-US" b="0" dirty="0">
                <a:solidFill>
                  <a:srgbClr val="000000"/>
                </a:solidFill>
              </a:rPr>
              <a:t>Day-to-day management: JS J6  </a:t>
            </a:r>
          </a:p>
          <a:p>
            <a:pPr marL="1081088" lvl="3" indent="-285750">
              <a:spcBef>
                <a:spcPts val="0"/>
              </a:spcBef>
            </a:pPr>
            <a:r>
              <a:rPr lang="en-US" b="0" dirty="0">
                <a:solidFill>
                  <a:srgbClr val="000000"/>
                </a:solidFill>
              </a:rPr>
              <a:t>Resources and requirements sponsor: MPCO</a:t>
            </a:r>
          </a:p>
          <a:p>
            <a:pPr marL="1081088" lvl="3" indent="-285750">
              <a:spcBef>
                <a:spcPts val="0"/>
              </a:spcBef>
            </a:pPr>
            <a:endParaRPr lang="en-US" b="0" dirty="0">
              <a:solidFill>
                <a:srgbClr val="000000"/>
              </a:solidFill>
            </a:endParaRPr>
          </a:p>
          <a:p>
            <a:pPr marL="742950" lvl="2" indent="-285750">
              <a:spcBef>
                <a:spcPts val="0"/>
              </a:spcBef>
            </a:pPr>
            <a:r>
              <a:rPr lang="en-US" sz="2000" dirty="0">
                <a:solidFill>
                  <a:srgbClr val="000000"/>
                </a:solidFill>
              </a:rPr>
              <a:t>Governance includes 17 Domains </a:t>
            </a:r>
          </a:p>
          <a:p>
            <a:pPr marL="1081088" lvl="3" indent="-285750">
              <a:spcBef>
                <a:spcPts val="0"/>
              </a:spcBef>
            </a:pPr>
            <a:r>
              <a:rPr lang="en-US" b="0" dirty="0">
                <a:solidFill>
                  <a:srgbClr val="000000"/>
                </a:solidFill>
              </a:rPr>
              <a:t>From 12 different Federal government departments, agencies plus Canada</a:t>
            </a:r>
          </a:p>
          <a:p>
            <a:pPr marL="1081088" lvl="3" indent="-285750">
              <a:spcBef>
                <a:spcPts val="0"/>
              </a:spcBef>
            </a:pPr>
            <a:r>
              <a:rPr lang="en-US" b="0" dirty="0">
                <a:solidFill>
                  <a:srgbClr val="000000"/>
                </a:solidFill>
              </a:rPr>
              <a:t>DOD led Domains - Military Operations (JS J6) and Maritime Domain (Navy)</a:t>
            </a:r>
          </a:p>
        </p:txBody>
      </p:sp>
      <p:sp>
        <p:nvSpPr>
          <p:cNvPr id="4" name="Slide Number Placeholder 3"/>
          <p:cNvSpPr>
            <a:spLocks noGrp="1"/>
          </p:cNvSpPr>
          <p:nvPr>
            <p:ph type="sldNum" sz="quarter" idx="11"/>
          </p:nvPr>
        </p:nvSpPr>
        <p:spPr>
          <a:xfrm>
            <a:off x="5070443" y="6371824"/>
            <a:ext cx="2133600" cy="365125"/>
          </a:xfrm>
          <a:prstGeom prst="rect">
            <a:avLst/>
          </a:prstGeom>
        </p:spPr>
        <p:txBody>
          <a:bodyPr vert="horz" lIns="91440" tIns="45720" rIns="91440" bIns="45720" rtlCol="0" anchor="t" anchorCtr="0"/>
          <a:lstStyle>
            <a:defPPr>
              <a:defRPr lang="en-US"/>
            </a:defPPr>
            <a:lvl1pPr marL="0" algn="ctr" defTabSz="457200" rtl="0" eaLnBrk="1" latinLnBrk="0" hangingPunct="1">
              <a:defRPr sz="1200" b="0" i="0" kern="1200">
                <a:solidFill>
                  <a:srgbClr val="1F497D"/>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eaLnBrk="0" fontAlgn="base" hangingPunct="0">
              <a:spcBef>
                <a:spcPct val="0"/>
              </a:spcBef>
              <a:spcAft>
                <a:spcPct val="0"/>
              </a:spcAft>
              <a:defRPr/>
            </a:pPr>
            <a:fld id="{34FC231B-5D8B-451C-8AA1-215FF73BA757}" type="slidenum">
              <a:rPr lang="en-US" smtClean="0"/>
              <a:pPr defTabSz="914400" eaLnBrk="0" fontAlgn="base" hangingPunct="0">
                <a:spcBef>
                  <a:spcPct val="0"/>
                </a:spcBef>
                <a:spcAft>
                  <a:spcPct val="0"/>
                </a:spcAft>
                <a:defRPr/>
              </a:pPr>
              <a:t>7</a:t>
            </a:fld>
            <a:endParaRPr lang="en-US" sz="1000" dirty="0">
              <a:solidFill>
                <a:srgbClr val="000000"/>
              </a:solidFill>
              <a:latin typeface="Arial" charset="0"/>
              <a:cs typeface="+mn-cs"/>
            </a:endParaRPr>
          </a:p>
        </p:txBody>
      </p:sp>
      <p:sp>
        <p:nvSpPr>
          <p:cNvPr id="6" name="TextBox 5">
            <a:extLst>
              <a:ext uri="{FF2B5EF4-FFF2-40B4-BE49-F238E27FC236}">
                <a16:creationId xmlns:a16="http://schemas.microsoft.com/office/drawing/2014/main" id="{48B4AD82-AABC-461F-A1EB-FC3F35EC0C72}"/>
              </a:ext>
            </a:extLst>
          </p:cNvPr>
          <p:cNvSpPr txBox="1"/>
          <p:nvPr/>
        </p:nvSpPr>
        <p:spPr>
          <a:xfrm>
            <a:off x="1794208" y="5951370"/>
            <a:ext cx="8686070" cy="369332"/>
          </a:xfrm>
          <a:prstGeom prst="rect">
            <a:avLst/>
          </a:prstGeom>
          <a:solidFill>
            <a:srgbClr val="CC99FF"/>
          </a:solidFill>
          <a:ln>
            <a:solidFill>
              <a:schemeClr val="tx1"/>
            </a:solidFill>
          </a:ln>
        </p:spPr>
        <p:txBody>
          <a:bodyPr wrap="square" rtlCol="0">
            <a:spAutoFit/>
          </a:bodyPr>
          <a:lstStyle/>
          <a:p>
            <a:pPr algn="ctr"/>
            <a:r>
              <a:rPr lang="en-US" dirty="0">
                <a:solidFill>
                  <a:srgbClr val="000000"/>
                </a:solidFill>
              </a:rPr>
              <a:t>Includes Canada and NATO (as NATO Core Data Framework) </a:t>
            </a:r>
          </a:p>
        </p:txBody>
      </p:sp>
      <p:sp>
        <p:nvSpPr>
          <p:cNvPr id="10" name="Slide Number Placeholder 2"/>
          <p:cNvSpPr txBox="1">
            <a:spLocks/>
          </p:cNvSpPr>
          <p:nvPr/>
        </p:nvSpPr>
        <p:spPr bwMode="auto">
          <a:xfrm>
            <a:off x="5867400" y="6629400"/>
            <a:ext cx="19050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kern="0" dirty="0">
                <a:solidFill>
                  <a:srgbClr val="000000"/>
                </a:solidFill>
              </a:rPr>
              <a:t>4</a:t>
            </a:r>
          </a:p>
        </p:txBody>
      </p:sp>
      <p:pic>
        <p:nvPicPr>
          <p:cNvPr id="5" name="Picture 4" descr="A picture containing diagram&#10;&#10;Description automatically generated">
            <a:extLst>
              <a:ext uri="{FF2B5EF4-FFF2-40B4-BE49-F238E27FC236}">
                <a16:creationId xmlns:a16="http://schemas.microsoft.com/office/drawing/2014/main" id="{27435B25-0E7E-2705-C70D-DABE49E56B0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9350637" y="2139304"/>
            <a:ext cx="2906184" cy="3760944"/>
          </a:xfrm>
          <a:prstGeom prst="rect">
            <a:avLst/>
          </a:prstGeom>
        </p:spPr>
      </p:pic>
    </p:spTree>
    <p:extLst>
      <p:ext uri="{BB962C8B-B14F-4D97-AF65-F5344CB8AC3E}">
        <p14:creationId xmlns:p14="http://schemas.microsoft.com/office/powerpoint/2010/main" val="14841121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defTabSz="457135">
              <a:defRPr/>
            </a:pPr>
            <a:fld id="{DE814A3B-586F-6741-A578-6A3C03C31D10}" type="slidenum">
              <a:rPr lang="en-US">
                <a:latin typeface="Tw Cen MT"/>
                <a:ea typeface="ＭＳ Ｐゴシック" charset="0"/>
                <a:cs typeface="Times New Roman"/>
              </a:rPr>
              <a:pPr defTabSz="457135">
                <a:defRPr/>
              </a:pPr>
              <a:t>8</a:t>
            </a:fld>
            <a:endParaRPr lang="en-US" dirty="0">
              <a:latin typeface="Tw Cen MT"/>
              <a:ea typeface="ＭＳ Ｐゴシック" charset="0"/>
              <a:cs typeface="Times New Roman"/>
            </a:endParaRPr>
          </a:p>
        </p:txBody>
      </p:sp>
      <p:grpSp>
        <p:nvGrpSpPr>
          <p:cNvPr id="23" name="Group 27"/>
          <p:cNvGrpSpPr>
            <a:grpSpLocks/>
          </p:cNvGrpSpPr>
          <p:nvPr/>
        </p:nvGrpSpPr>
        <p:grpSpPr bwMode="auto">
          <a:xfrm>
            <a:off x="1878798" y="1186322"/>
            <a:ext cx="1102241" cy="1196924"/>
            <a:chOff x="361824" y="1050989"/>
            <a:chExt cx="4333948" cy="5496017"/>
          </a:xfrm>
        </p:grpSpPr>
        <p:pic>
          <p:nvPicPr>
            <p:cNvPr id="24" name="Picture 2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6364" y="1402734"/>
              <a:ext cx="3959408" cy="5144272"/>
            </a:xfrm>
            <a:prstGeom prst="rect">
              <a:avLst/>
            </a:prstGeom>
            <a:noFill/>
            <a:ln w="9525">
              <a:solidFill>
                <a:srgbClr val="000000">
                  <a:lumMod val="5000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1824" y="1050989"/>
              <a:ext cx="3987736" cy="5144272"/>
            </a:xfrm>
            <a:prstGeom prst="rect">
              <a:avLst/>
            </a:prstGeom>
            <a:noFill/>
            <a:ln w="9525">
              <a:solidFill>
                <a:srgbClr val="000000">
                  <a:lumMod val="5000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Rectangle 25"/>
          <p:cNvSpPr/>
          <p:nvPr/>
        </p:nvSpPr>
        <p:spPr>
          <a:xfrm>
            <a:off x="3282950" y="838201"/>
            <a:ext cx="7156450" cy="984885"/>
          </a:xfrm>
          <a:prstGeom prst="rect">
            <a:avLst/>
          </a:prstGeom>
        </p:spPr>
        <p:txBody>
          <a:bodyPr wrap="square">
            <a:spAutoFit/>
          </a:bodyPr>
          <a:lstStyle/>
          <a:p>
            <a:pPr fontAlgn="base">
              <a:spcBef>
                <a:spcPct val="0"/>
              </a:spcBef>
              <a:spcAft>
                <a:spcPct val="0"/>
              </a:spcAft>
              <a:defRPr/>
            </a:pPr>
            <a:r>
              <a:rPr lang="en-US" sz="1600" b="1" dirty="0">
                <a:solidFill>
                  <a:srgbClr val="000000">
                    <a:lumMod val="75000"/>
                  </a:srgbClr>
                </a:solidFill>
                <a:latin typeface="Arial"/>
                <a:ea typeface="ＭＳ Ｐゴシック" charset="0"/>
                <a:cs typeface="Arial" pitchFamily="34" charset="0"/>
              </a:rPr>
              <a:t>DoD CIO </a:t>
            </a:r>
            <a:r>
              <a:rPr lang="en-US" sz="1600" b="1" dirty="0" err="1">
                <a:solidFill>
                  <a:srgbClr val="000000">
                    <a:lumMod val="75000"/>
                  </a:srgbClr>
                </a:solidFill>
                <a:latin typeface="Arial"/>
                <a:ea typeface="ＭＳ Ｐゴシック" charset="0"/>
                <a:cs typeface="Arial" pitchFamily="34" charset="0"/>
              </a:rPr>
              <a:t>NIEMOpen</a:t>
            </a:r>
            <a:r>
              <a:rPr lang="en-US" sz="1600" b="1" dirty="0">
                <a:solidFill>
                  <a:srgbClr val="000000">
                    <a:lumMod val="75000"/>
                  </a:srgbClr>
                </a:solidFill>
                <a:latin typeface="Arial"/>
                <a:ea typeface="ＭＳ Ｐゴシック" charset="0"/>
                <a:cs typeface="Arial" pitchFamily="34" charset="0"/>
              </a:rPr>
              <a:t> Adoption Memo </a:t>
            </a:r>
            <a:r>
              <a:rPr lang="en-US" sz="1600" dirty="0">
                <a:solidFill>
                  <a:srgbClr val="060606"/>
                </a:solidFill>
                <a:latin typeface="Arial"/>
                <a:ea typeface="ＭＳ Ｐゴシック" charset="0"/>
                <a:cs typeface="Arial" pitchFamily="34" charset="0"/>
              </a:rPr>
              <a:t>states: </a:t>
            </a:r>
          </a:p>
          <a:p>
            <a:pPr fontAlgn="base">
              <a:spcBef>
                <a:spcPct val="0"/>
              </a:spcBef>
              <a:spcAft>
                <a:spcPct val="0"/>
              </a:spcAft>
              <a:defRPr/>
            </a:pPr>
            <a:r>
              <a:rPr lang="en-US" sz="1400" dirty="0">
                <a:solidFill>
                  <a:srgbClr val="060606"/>
                </a:solidFill>
                <a:latin typeface="Arial"/>
                <a:ea typeface="ＭＳ Ｐゴシック" charset="0"/>
                <a:cs typeface="Arial" pitchFamily="34" charset="0"/>
              </a:rPr>
              <a:t>“ … DOD will adopt the National Information Exchange Model (NIEM) as best suited for standards-based data exchanges.” “DOD organizations shall first consider </a:t>
            </a:r>
            <a:r>
              <a:rPr lang="en-US" sz="1400" dirty="0" err="1">
                <a:solidFill>
                  <a:srgbClr val="060606"/>
                </a:solidFill>
                <a:latin typeface="Arial"/>
                <a:ea typeface="ＭＳ Ｐゴシック" charset="0"/>
                <a:cs typeface="Arial" pitchFamily="34" charset="0"/>
              </a:rPr>
              <a:t>NIEMOpen</a:t>
            </a:r>
            <a:r>
              <a:rPr lang="en-US" sz="1400" dirty="0">
                <a:solidFill>
                  <a:srgbClr val="060606"/>
                </a:solidFill>
                <a:latin typeface="Arial"/>
                <a:ea typeface="ＭＳ Ｐゴシック" charset="0"/>
                <a:cs typeface="Arial" pitchFamily="34" charset="0"/>
              </a:rPr>
              <a:t> for their information sharing solutions…”</a:t>
            </a:r>
          </a:p>
        </p:txBody>
      </p:sp>
      <p:sp>
        <p:nvSpPr>
          <p:cNvPr id="27" name="TextBox 11"/>
          <p:cNvSpPr txBox="1">
            <a:spLocks noChangeArrowheads="1"/>
          </p:cNvSpPr>
          <p:nvPr/>
        </p:nvSpPr>
        <p:spPr bwMode="auto">
          <a:xfrm>
            <a:off x="1590779" y="838201"/>
            <a:ext cx="14077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cs typeface="Arial" pitchFamily="34" charset="0"/>
              </a:defRPr>
            </a:lvl1pPr>
            <a:lvl2pPr marL="742950" indent="-285750" eaLnBrk="0" hangingPunct="0">
              <a:defRPr kumimoji="1" sz="2400">
                <a:solidFill>
                  <a:schemeClr val="tx1"/>
                </a:solidFill>
                <a:latin typeface="Times New Roman" pitchFamily="18" charset="0"/>
                <a:cs typeface="Arial" pitchFamily="34" charset="0"/>
              </a:defRPr>
            </a:lvl2pPr>
            <a:lvl3pPr marL="1143000" indent="-228600" eaLnBrk="0" hangingPunct="0">
              <a:defRPr kumimoji="1" sz="2400">
                <a:solidFill>
                  <a:schemeClr val="tx1"/>
                </a:solidFill>
                <a:latin typeface="Times New Roman" pitchFamily="18" charset="0"/>
                <a:cs typeface="Arial" pitchFamily="34" charset="0"/>
              </a:defRPr>
            </a:lvl3pPr>
            <a:lvl4pPr marL="1600200" indent="-228600" eaLnBrk="0" hangingPunct="0">
              <a:defRPr kumimoji="1" sz="2400">
                <a:solidFill>
                  <a:schemeClr val="tx1"/>
                </a:solidFill>
                <a:latin typeface="Times New Roman" pitchFamily="18" charset="0"/>
                <a:cs typeface="Arial" pitchFamily="34" charset="0"/>
              </a:defRPr>
            </a:lvl4pPr>
            <a:lvl5pPr marL="2057400" indent="-228600" eaLnBrk="0" hangingPunct="0">
              <a:defRPr kumimoji="1"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9pPr>
          </a:lstStyle>
          <a:p>
            <a:pPr eaLnBrk="1" fontAlgn="base" hangingPunct="1">
              <a:spcBef>
                <a:spcPct val="0"/>
              </a:spcBef>
              <a:spcAft>
                <a:spcPct val="0"/>
              </a:spcAft>
              <a:defRPr/>
            </a:pPr>
            <a:r>
              <a:rPr lang="en-US" altLang="en-US" sz="1400" b="1" dirty="0">
                <a:solidFill>
                  <a:srgbClr val="060606"/>
                </a:solidFill>
                <a:latin typeface="Arial"/>
                <a:ea typeface="ＭＳ Ｐゴシック" charset="0"/>
              </a:rPr>
              <a:t>28 March 2013</a:t>
            </a:r>
          </a:p>
        </p:txBody>
      </p:sp>
      <p:sp>
        <p:nvSpPr>
          <p:cNvPr id="28" name="TextBox 12"/>
          <p:cNvSpPr txBox="1">
            <a:spLocks noChangeArrowheads="1"/>
          </p:cNvSpPr>
          <p:nvPr/>
        </p:nvSpPr>
        <p:spPr bwMode="auto">
          <a:xfrm>
            <a:off x="8964233" y="1974659"/>
            <a:ext cx="12474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cs typeface="Arial" pitchFamily="34" charset="0"/>
              </a:defRPr>
            </a:lvl1pPr>
            <a:lvl2pPr marL="742950" indent="-285750" eaLnBrk="0" hangingPunct="0">
              <a:defRPr kumimoji="1" sz="2400">
                <a:solidFill>
                  <a:schemeClr val="tx1"/>
                </a:solidFill>
                <a:latin typeface="Times New Roman" pitchFamily="18" charset="0"/>
                <a:cs typeface="Arial" pitchFamily="34" charset="0"/>
              </a:defRPr>
            </a:lvl2pPr>
            <a:lvl3pPr marL="1143000" indent="-228600" eaLnBrk="0" hangingPunct="0">
              <a:defRPr kumimoji="1" sz="2400">
                <a:solidFill>
                  <a:schemeClr val="tx1"/>
                </a:solidFill>
                <a:latin typeface="Times New Roman" pitchFamily="18" charset="0"/>
                <a:cs typeface="Arial" pitchFamily="34" charset="0"/>
              </a:defRPr>
            </a:lvl3pPr>
            <a:lvl4pPr marL="1600200" indent="-228600" eaLnBrk="0" hangingPunct="0">
              <a:defRPr kumimoji="1" sz="2400">
                <a:solidFill>
                  <a:schemeClr val="tx1"/>
                </a:solidFill>
                <a:latin typeface="Times New Roman" pitchFamily="18" charset="0"/>
                <a:cs typeface="Arial" pitchFamily="34" charset="0"/>
              </a:defRPr>
            </a:lvl4pPr>
            <a:lvl5pPr marL="2057400" indent="-228600" eaLnBrk="0" hangingPunct="0">
              <a:defRPr kumimoji="1"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9pPr>
          </a:lstStyle>
          <a:p>
            <a:pPr eaLnBrk="1" fontAlgn="base" hangingPunct="1">
              <a:spcBef>
                <a:spcPct val="0"/>
              </a:spcBef>
              <a:spcAft>
                <a:spcPct val="0"/>
              </a:spcAft>
              <a:defRPr/>
            </a:pPr>
            <a:r>
              <a:rPr lang="en-US" altLang="en-US" sz="1400" b="1" dirty="0">
                <a:solidFill>
                  <a:srgbClr val="060606"/>
                </a:solidFill>
                <a:latin typeface="Arial"/>
                <a:ea typeface="ＭＳ Ｐゴシック" charset="0"/>
              </a:rPr>
              <a:t>August 2015</a:t>
            </a:r>
          </a:p>
        </p:txBody>
      </p:sp>
      <p:sp>
        <p:nvSpPr>
          <p:cNvPr id="30" name="Rectangle 29"/>
          <p:cNvSpPr/>
          <p:nvPr/>
        </p:nvSpPr>
        <p:spPr>
          <a:xfrm>
            <a:off x="2057401" y="2109620"/>
            <a:ext cx="6973349" cy="1200329"/>
          </a:xfrm>
          <a:prstGeom prst="rect">
            <a:avLst/>
          </a:prstGeom>
        </p:spPr>
        <p:txBody>
          <a:bodyPr wrap="square">
            <a:spAutoFit/>
          </a:bodyPr>
          <a:lstStyle/>
          <a:p>
            <a:pPr algn="r" fontAlgn="base">
              <a:spcBef>
                <a:spcPct val="0"/>
              </a:spcBef>
              <a:spcAft>
                <a:spcPct val="0"/>
              </a:spcAft>
              <a:defRPr/>
            </a:pPr>
            <a:r>
              <a:rPr lang="en-US" sz="1600" b="1" dirty="0">
                <a:solidFill>
                  <a:srgbClr val="000000">
                    <a:lumMod val="75000"/>
                  </a:srgbClr>
                </a:solidFill>
                <a:latin typeface="Arial"/>
                <a:ea typeface="ＭＳ Ｐゴシック" charset="0"/>
                <a:cs typeface="Arial" pitchFamily="34" charset="0"/>
              </a:rPr>
              <a:t>DoDI 8320.07: </a:t>
            </a:r>
          </a:p>
          <a:p>
            <a:pPr algn="r" fontAlgn="base">
              <a:spcBef>
                <a:spcPct val="0"/>
              </a:spcBef>
              <a:spcAft>
                <a:spcPct val="0"/>
              </a:spcAft>
              <a:defRPr/>
            </a:pPr>
            <a:r>
              <a:rPr lang="en-US" sz="1400" dirty="0">
                <a:solidFill>
                  <a:srgbClr val="000000">
                    <a:lumMod val="75000"/>
                  </a:srgbClr>
                </a:solidFill>
                <a:latin typeface="Arial"/>
                <a:ea typeface="ＭＳ Ｐゴシック" charset="0"/>
                <a:cs typeface="Arial" pitchFamily="34" charset="0"/>
              </a:rPr>
              <a:t>“ … the use of NIEM-based exchanges must be considered for all new Extensible Markup Language (XML) information exchanges created and for all XML information exchanges being modernized as part of the normal lifecycle management for these information exchanges.”</a:t>
            </a:r>
          </a:p>
        </p:txBody>
      </p:sp>
      <p:sp>
        <p:nvSpPr>
          <p:cNvPr id="31" name="Rectangle 30"/>
          <p:cNvSpPr/>
          <p:nvPr/>
        </p:nvSpPr>
        <p:spPr>
          <a:xfrm>
            <a:off x="2971780" y="3562237"/>
            <a:ext cx="7467620" cy="1446550"/>
          </a:xfrm>
          <a:prstGeom prst="rect">
            <a:avLst/>
          </a:prstGeom>
        </p:spPr>
        <p:txBody>
          <a:bodyPr wrap="square">
            <a:spAutoFit/>
          </a:bodyPr>
          <a:lstStyle/>
          <a:p>
            <a:pPr fontAlgn="base">
              <a:spcBef>
                <a:spcPct val="0"/>
              </a:spcBef>
              <a:spcAft>
                <a:spcPct val="0"/>
              </a:spcAft>
              <a:defRPr/>
            </a:pPr>
            <a:r>
              <a:rPr lang="en-US" sz="1600" b="1" dirty="0">
                <a:solidFill>
                  <a:srgbClr val="000000">
                    <a:lumMod val="75000"/>
                  </a:srgbClr>
                </a:solidFill>
                <a:latin typeface="Arial"/>
                <a:ea typeface="ＭＳ Ｐゴシック" charset="0"/>
                <a:cs typeface="Arial" pitchFamily="34" charset="0"/>
              </a:rPr>
              <a:t>DepSecDef Memo Improvements to DoD Unclass Shared Situational Awareness</a:t>
            </a:r>
            <a:r>
              <a:rPr lang="en-US" sz="1600" dirty="0">
                <a:solidFill>
                  <a:srgbClr val="000000">
                    <a:lumMod val="75000"/>
                  </a:srgbClr>
                </a:solidFill>
                <a:latin typeface="Arial"/>
                <a:ea typeface="ＭＳ Ｐゴシック" charset="0"/>
                <a:cs typeface="Arial" pitchFamily="34" charset="0"/>
              </a:rPr>
              <a:t>: </a:t>
            </a:r>
          </a:p>
          <a:p>
            <a:pPr fontAlgn="base">
              <a:spcBef>
                <a:spcPct val="0"/>
              </a:spcBef>
              <a:spcAft>
                <a:spcPct val="0"/>
              </a:spcAft>
              <a:defRPr/>
            </a:pPr>
            <a:r>
              <a:rPr lang="en-US" sz="1400" dirty="0">
                <a:solidFill>
                  <a:srgbClr val="000000">
                    <a:lumMod val="75000"/>
                  </a:srgbClr>
                </a:solidFill>
                <a:latin typeface="Arial"/>
                <a:ea typeface="ＭＳ Ｐゴシック" charset="0"/>
                <a:cs typeface="Arial" pitchFamily="34" charset="0"/>
              </a:rPr>
              <a:t>“ … Commander, NORTHCOM and PACOM will use </a:t>
            </a:r>
            <a:r>
              <a:rPr lang="en-US" sz="1400" dirty="0" err="1">
                <a:solidFill>
                  <a:srgbClr val="000000">
                    <a:lumMod val="75000"/>
                  </a:srgbClr>
                </a:solidFill>
                <a:latin typeface="Arial"/>
                <a:ea typeface="ＭＳ Ｐゴシック" charset="0"/>
                <a:cs typeface="Arial" pitchFamily="34" charset="0"/>
              </a:rPr>
              <a:t>NIEMOpen</a:t>
            </a:r>
            <a:r>
              <a:rPr lang="en-US" sz="1400" dirty="0">
                <a:solidFill>
                  <a:srgbClr val="000000">
                    <a:lumMod val="75000"/>
                  </a:srgbClr>
                </a:solidFill>
                <a:latin typeface="Arial"/>
                <a:ea typeface="ＭＳ Ｐゴシック" charset="0"/>
                <a:cs typeface="Arial" pitchFamily="34" charset="0"/>
              </a:rPr>
              <a:t> in accordance DoDI 8320.07 leveraging existing DoD capabilities, to provide DoD mission partners with a clear and concise DoD central authoritative data source for the sharing of unclassified information related to disasters….”</a:t>
            </a:r>
          </a:p>
        </p:txBody>
      </p:sp>
      <p:grpSp>
        <p:nvGrpSpPr>
          <p:cNvPr id="32" name="Group 16"/>
          <p:cNvGrpSpPr>
            <a:grpSpLocks/>
          </p:cNvGrpSpPr>
          <p:nvPr/>
        </p:nvGrpSpPr>
        <p:grpSpPr bwMode="auto">
          <a:xfrm>
            <a:off x="9247699" y="2350669"/>
            <a:ext cx="1114425" cy="1140003"/>
            <a:chOff x="5257800" y="1365250"/>
            <a:chExt cx="3429000" cy="4278313"/>
          </a:xfrm>
        </p:grpSpPr>
        <p:pic>
          <p:nvPicPr>
            <p:cNvPr id="33" name="Picture 2" descr="\\nrh\dfs\userdata\J6_HP_10\Home\porchkj\Documents\My Pictures\Picture1.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383213" y="1517650"/>
              <a:ext cx="3303587" cy="4125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4" name="Picture 2" descr="\\nrh\dfs\userdata\J6_HP_10\Home\porchkj\Documents\My Pictures\Picture1.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257800" y="1365250"/>
              <a:ext cx="3303587" cy="4125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35" name="Picture 34"/>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759676" y="3546329"/>
            <a:ext cx="1221362" cy="1583925"/>
          </a:xfrm>
          <a:prstGeom prst="rect">
            <a:avLst/>
          </a:prstGeom>
          <a:ln>
            <a:solidFill>
              <a:srgbClr val="000000"/>
            </a:solidFill>
          </a:ln>
        </p:spPr>
      </p:pic>
      <p:sp>
        <p:nvSpPr>
          <p:cNvPr id="36" name="Rectangle 35"/>
          <p:cNvSpPr/>
          <p:nvPr/>
        </p:nvSpPr>
        <p:spPr>
          <a:xfrm>
            <a:off x="1676380" y="5140408"/>
            <a:ext cx="7541659" cy="1231106"/>
          </a:xfrm>
          <a:prstGeom prst="rect">
            <a:avLst/>
          </a:prstGeom>
        </p:spPr>
        <p:txBody>
          <a:bodyPr wrap="square">
            <a:spAutoFit/>
          </a:bodyPr>
          <a:lstStyle/>
          <a:p>
            <a:pPr algn="r" fontAlgn="base">
              <a:spcBef>
                <a:spcPct val="0"/>
              </a:spcBef>
              <a:spcAft>
                <a:spcPct val="0"/>
              </a:spcAft>
              <a:defRPr/>
            </a:pPr>
            <a:r>
              <a:rPr lang="en-US" sz="1600" b="1" dirty="0">
                <a:solidFill>
                  <a:srgbClr val="000000">
                    <a:lumMod val="75000"/>
                  </a:srgbClr>
                </a:solidFill>
                <a:latin typeface="Arial"/>
                <a:ea typeface="ＭＳ Ｐゴシック" charset="0"/>
                <a:cs typeface="Arial" pitchFamily="34" charset="0"/>
              </a:rPr>
              <a:t>CNO Message R 261805Z DEC 18 Transforming Our End-to-End Information Environment – Compile To Combat In 24 Hours Implementation Framework</a:t>
            </a:r>
            <a:r>
              <a:rPr lang="en-US" sz="1600" dirty="0">
                <a:solidFill>
                  <a:srgbClr val="060606"/>
                </a:solidFill>
                <a:latin typeface="Arial"/>
                <a:ea typeface="ＭＳ Ｐゴシック" charset="0"/>
                <a:cs typeface="Arial" pitchFamily="34" charset="0"/>
              </a:rPr>
              <a:t>: </a:t>
            </a:r>
          </a:p>
          <a:p>
            <a:pPr algn="r" fontAlgn="base">
              <a:spcBef>
                <a:spcPct val="0"/>
              </a:spcBef>
              <a:spcAft>
                <a:spcPct val="0"/>
              </a:spcAft>
              <a:defRPr/>
            </a:pPr>
            <a:r>
              <a:rPr lang="en-US" sz="1400" dirty="0">
                <a:solidFill>
                  <a:srgbClr val="060606"/>
                </a:solidFill>
                <a:latin typeface="Arial"/>
                <a:ea typeface="ＭＳ Ｐゴシック" charset="0"/>
                <a:cs typeface="Arial" pitchFamily="34" charset="0"/>
              </a:rPr>
              <a:t>References the DoD CIO Memo and directs “… Adoption of the National Information Exchange Model (NIEM) with the DoD, and establishing that model as the DoD mandated data sharing model..”</a:t>
            </a:r>
          </a:p>
        </p:txBody>
      </p:sp>
      <p:sp>
        <p:nvSpPr>
          <p:cNvPr id="37" name="TextBox 12"/>
          <p:cNvSpPr txBox="1">
            <a:spLocks noChangeArrowheads="1"/>
          </p:cNvSpPr>
          <p:nvPr/>
        </p:nvSpPr>
        <p:spPr bwMode="auto">
          <a:xfrm>
            <a:off x="1533237" y="3055489"/>
            <a:ext cx="13179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cs typeface="Arial" pitchFamily="34" charset="0"/>
              </a:defRPr>
            </a:lvl1pPr>
            <a:lvl2pPr marL="742950" indent="-285750" eaLnBrk="0" hangingPunct="0">
              <a:defRPr kumimoji="1" sz="2400">
                <a:solidFill>
                  <a:schemeClr val="tx1"/>
                </a:solidFill>
                <a:latin typeface="Times New Roman" pitchFamily="18" charset="0"/>
                <a:cs typeface="Arial" pitchFamily="34" charset="0"/>
              </a:defRPr>
            </a:lvl2pPr>
            <a:lvl3pPr marL="1143000" indent="-228600" eaLnBrk="0" hangingPunct="0">
              <a:defRPr kumimoji="1" sz="2400">
                <a:solidFill>
                  <a:schemeClr val="tx1"/>
                </a:solidFill>
                <a:latin typeface="Times New Roman" pitchFamily="18" charset="0"/>
                <a:cs typeface="Arial" pitchFamily="34" charset="0"/>
              </a:defRPr>
            </a:lvl3pPr>
            <a:lvl4pPr marL="1600200" indent="-228600" eaLnBrk="0" hangingPunct="0">
              <a:defRPr kumimoji="1" sz="2400">
                <a:solidFill>
                  <a:schemeClr val="tx1"/>
                </a:solidFill>
                <a:latin typeface="Times New Roman" pitchFamily="18" charset="0"/>
                <a:cs typeface="Arial" pitchFamily="34" charset="0"/>
              </a:defRPr>
            </a:lvl4pPr>
            <a:lvl5pPr marL="2057400" indent="-228600" eaLnBrk="0" hangingPunct="0">
              <a:defRPr kumimoji="1"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9pPr>
          </a:lstStyle>
          <a:p>
            <a:pPr eaLnBrk="1" fontAlgn="base" hangingPunct="1">
              <a:spcBef>
                <a:spcPct val="0"/>
              </a:spcBef>
              <a:spcAft>
                <a:spcPct val="0"/>
              </a:spcAft>
              <a:defRPr/>
            </a:pPr>
            <a:r>
              <a:rPr lang="en-US" altLang="en-US" sz="1400" b="1" dirty="0">
                <a:solidFill>
                  <a:srgbClr val="060606"/>
                </a:solidFill>
                <a:latin typeface="Arial"/>
                <a:ea typeface="ＭＳ Ｐゴシック" charset="0"/>
              </a:rPr>
              <a:t>January 2017</a:t>
            </a:r>
          </a:p>
        </p:txBody>
      </p:sp>
      <p:pic>
        <p:nvPicPr>
          <p:cNvPr id="2" name="Picture 1"/>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324941" y="5003686"/>
            <a:ext cx="919181" cy="1231106"/>
          </a:xfrm>
          <a:prstGeom prst="rect">
            <a:avLst/>
          </a:prstGeom>
        </p:spPr>
      </p:pic>
      <p:sp>
        <p:nvSpPr>
          <p:cNvPr id="21" name="TextBox 12"/>
          <p:cNvSpPr txBox="1">
            <a:spLocks noChangeArrowheads="1"/>
          </p:cNvSpPr>
          <p:nvPr/>
        </p:nvSpPr>
        <p:spPr bwMode="auto">
          <a:xfrm>
            <a:off x="8699159" y="4743232"/>
            <a:ext cx="14991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cs typeface="Arial" pitchFamily="34" charset="0"/>
              </a:defRPr>
            </a:lvl1pPr>
            <a:lvl2pPr marL="742950" indent="-285750" eaLnBrk="0" hangingPunct="0">
              <a:defRPr kumimoji="1" sz="2400">
                <a:solidFill>
                  <a:schemeClr val="tx1"/>
                </a:solidFill>
                <a:latin typeface="Times New Roman" pitchFamily="18" charset="0"/>
                <a:cs typeface="Arial" pitchFamily="34" charset="0"/>
              </a:defRPr>
            </a:lvl2pPr>
            <a:lvl3pPr marL="1143000" indent="-228600" eaLnBrk="0" hangingPunct="0">
              <a:defRPr kumimoji="1" sz="2400">
                <a:solidFill>
                  <a:schemeClr val="tx1"/>
                </a:solidFill>
                <a:latin typeface="Times New Roman" pitchFamily="18" charset="0"/>
                <a:cs typeface="Arial" pitchFamily="34" charset="0"/>
              </a:defRPr>
            </a:lvl3pPr>
            <a:lvl4pPr marL="1600200" indent="-228600" eaLnBrk="0" hangingPunct="0">
              <a:defRPr kumimoji="1" sz="2400">
                <a:solidFill>
                  <a:schemeClr val="tx1"/>
                </a:solidFill>
                <a:latin typeface="Times New Roman" pitchFamily="18" charset="0"/>
                <a:cs typeface="Arial" pitchFamily="34" charset="0"/>
              </a:defRPr>
            </a:lvl4pPr>
            <a:lvl5pPr marL="2057400" indent="-228600" eaLnBrk="0" hangingPunct="0">
              <a:defRPr kumimoji="1" sz="2400">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kumimoji="1" sz="2400">
                <a:solidFill>
                  <a:schemeClr val="tx1"/>
                </a:solidFill>
                <a:latin typeface="Times New Roman" pitchFamily="18" charset="0"/>
                <a:cs typeface="Arial" pitchFamily="34" charset="0"/>
              </a:defRPr>
            </a:lvl9pPr>
          </a:lstStyle>
          <a:p>
            <a:pPr eaLnBrk="1" fontAlgn="base" hangingPunct="1">
              <a:spcBef>
                <a:spcPct val="0"/>
              </a:spcBef>
              <a:spcAft>
                <a:spcPct val="0"/>
              </a:spcAft>
              <a:defRPr/>
            </a:pPr>
            <a:r>
              <a:rPr lang="en-US" altLang="en-US" sz="1400" b="1" dirty="0">
                <a:solidFill>
                  <a:srgbClr val="060606"/>
                </a:solidFill>
                <a:latin typeface="Arial"/>
                <a:ea typeface="ＭＳ Ｐゴシック" charset="0"/>
              </a:rPr>
              <a:t>December 2018</a:t>
            </a:r>
          </a:p>
        </p:txBody>
      </p:sp>
      <p:sp>
        <p:nvSpPr>
          <p:cNvPr id="22" name="Title 12">
            <a:extLst>
              <a:ext uri="{FF2B5EF4-FFF2-40B4-BE49-F238E27FC236}">
                <a16:creationId xmlns:a16="http://schemas.microsoft.com/office/drawing/2014/main" id="{837AE193-574B-4304-B183-703D499E5754}"/>
              </a:ext>
            </a:extLst>
          </p:cNvPr>
          <p:cNvSpPr>
            <a:spLocks noGrp="1"/>
          </p:cNvSpPr>
          <p:nvPr>
            <p:ph type="title"/>
          </p:nvPr>
        </p:nvSpPr>
        <p:spPr>
          <a:xfrm>
            <a:off x="1676379" y="110997"/>
            <a:ext cx="6646862" cy="567463"/>
          </a:xfrm>
          <a:noFill/>
          <a:ln w="9525">
            <a:noFill/>
            <a:miter lim="800000"/>
            <a:headEnd/>
            <a:tailEnd/>
          </a:ln>
          <a:effectLst/>
        </p:spPr>
        <p:txBody>
          <a:bodyPr vert="horz" wrap="square" lIns="0" tIns="13335" rIns="0" bIns="0" numCol="1" rtlCol="0" anchor="b" anchorCtr="0" compatLnSpc="1">
            <a:prstTxWarp prst="textNoShape">
              <a:avLst/>
            </a:prstTxWarp>
            <a:spAutoFit/>
          </a:bodyPr>
          <a:lstStyle/>
          <a:p>
            <a:pPr marL="12700" algn="l">
              <a:lnSpc>
                <a:spcPct val="100000"/>
              </a:lnSpc>
              <a:spcBef>
                <a:spcPts val="105"/>
              </a:spcBef>
            </a:pPr>
            <a:r>
              <a:rPr lang="en-US" sz="3600" spc="-65" dirty="0">
                <a:solidFill>
                  <a:srgbClr val="005170"/>
                </a:solidFill>
                <a:latin typeface="+mj-lt"/>
                <a:cs typeface="+mj-cs"/>
              </a:rPr>
              <a:t>DOD Adoption of NIEM</a:t>
            </a:r>
          </a:p>
        </p:txBody>
      </p:sp>
    </p:spTree>
    <p:extLst>
      <p:ext uri="{BB962C8B-B14F-4D97-AF65-F5344CB8AC3E}">
        <p14:creationId xmlns:p14="http://schemas.microsoft.com/office/powerpoint/2010/main" val="684962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400"/>
            <a:ext cx="7086600" cy="647700"/>
          </a:xfrm>
        </p:spPr>
        <p:txBody>
          <a:bodyPr vert="horz" lIns="91440" tIns="45720" rIns="91440" bIns="45720" rtlCol="0" anchor="t">
            <a:normAutofit/>
          </a:bodyPr>
          <a:lstStyle/>
          <a:p>
            <a:r>
              <a:rPr lang="en-US" sz="3600" dirty="0">
                <a:solidFill>
                  <a:srgbClr val="005170"/>
                </a:solidFill>
              </a:rPr>
              <a:t>MilOps DOMAIN Scope</a:t>
            </a:r>
          </a:p>
        </p:txBody>
      </p:sp>
      <p:sp>
        <p:nvSpPr>
          <p:cNvPr id="3" name="Content Placeholder 2"/>
          <p:cNvSpPr>
            <a:spLocks noGrp="1"/>
          </p:cNvSpPr>
          <p:nvPr>
            <p:ph idx="1"/>
          </p:nvPr>
        </p:nvSpPr>
        <p:spPr>
          <a:xfrm>
            <a:off x="1981200" y="916622"/>
            <a:ext cx="8229600" cy="5214938"/>
          </a:xfrm>
        </p:spPr>
        <p:txBody>
          <a:bodyPr>
            <a:noAutofit/>
          </a:bodyPr>
          <a:lstStyle/>
          <a:p>
            <a:pPr marL="342900" lvl="1" indent="-342900">
              <a:spcBef>
                <a:spcPts val="0"/>
              </a:spcBef>
              <a:spcAft>
                <a:spcPts val="1200"/>
              </a:spcAft>
              <a:buFont typeface="Arial" panose="020B0604020202020204" pitchFamily="34" charset="0"/>
              <a:buChar char="•"/>
            </a:pPr>
            <a:r>
              <a:rPr lang="en-US" sz="2000" dirty="0">
                <a:solidFill>
                  <a:srgbClr val="000000"/>
                </a:solidFill>
              </a:rPr>
              <a:t>The </a:t>
            </a:r>
            <a:r>
              <a:rPr lang="en-US" sz="2000" dirty="0" err="1">
                <a:solidFill>
                  <a:srgbClr val="000000"/>
                </a:solidFill>
              </a:rPr>
              <a:t>NIEMOpen</a:t>
            </a:r>
            <a:r>
              <a:rPr lang="en-US" sz="2000" dirty="0">
                <a:solidFill>
                  <a:srgbClr val="000000"/>
                </a:solidFill>
              </a:rPr>
              <a:t> MilOps domain manages those unique military operations and missions data components in NIEM</a:t>
            </a:r>
          </a:p>
          <a:p>
            <a:pPr marL="342900" lvl="1" indent="-342900">
              <a:spcBef>
                <a:spcPts val="0"/>
              </a:spcBef>
              <a:spcAft>
                <a:spcPts val="1200"/>
              </a:spcAft>
              <a:buFont typeface="Arial" panose="020B0604020202020204" pitchFamily="34" charset="0"/>
              <a:buChar char="•"/>
            </a:pPr>
            <a:r>
              <a:rPr lang="en-US" sz="2000" dirty="0">
                <a:solidFill>
                  <a:srgbClr val="000000"/>
                </a:solidFill>
              </a:rPr>
              <a:t>Components support mission critical information sharing requirements within DOD, and/or with other Federal government agencies, and Mission Partners.</a:t>
            </a:r>
          </a:p>
          <a:p>
            <a:pPr marL="342900" lvl="1" indent="-342900">
              <a:spcBef>
                <a:spcPts val="0"/>
              </a:spcBef>
              <a:spcAft>
                <a:spcPts val="1200"/>
              </a:spcAft>
              <a:buFont typeface="Arial" panose="020B0604020202020204" pitchFamily="34" charset="0"/>
              <a:buChar char="•"/>
            </a:pPr>
            <a:r>
              <a:rPr lang="en-US" sz="2000" dirty="0">
                <a:solidFill>
                  <a:srgbClr val="000000"/>
                </a:solidFill>
              </a:rPr>
              <a:t>MilOps Domain is a catalogue of data components, modeled in XML schema, and will be used to support information exchange requirements from the following DOD functional categories:</a:t>
            </a:r>
          </a:p>
          <a:p>
            <a:pPr marL="800100" lvl="1" indent="-342900">
              <a:buFont typeface="Arial" panose="020B0604020202020204" pitchFamily="34" charset="0"/>
              <a:buChar char="–"/>
            </a:pPr>
            <a:r>
              <a:rPr lang="en-US" sz="2000" dirty="0">
                <a:solidFill>
                  <a:srgbClr val="000000"/>
                </a:solidFill>
              </a:rPr>
              <a:t>Force Support</a:t>
            </a:r>
          </a:p>
          <a:p>
            <a:pPr marL="800100" lvl="1" indent="-342900">
              <a:buFont typeface="Arial" panose="020B0604020202020204" pitchFamily="34" charset="0"/>
              <a:buChar char="–"/>
            </a:pPr>
            <a:r>
              <a:rPr lang="en-US" sz="2000" dirty="0">
                <a:solidFill>
                  <a:srgbClr val="000000"/>
                </a:solidFill>
              </a:rPr>
              <a:t>Battle Space Awareness</a:t>
            </a:r>
          </a:p>
          <a:p>
            <a:pPr marL="800100" lvl="1" indent="-342900">
              <a:buFont typeface="Arial" panose="020B0604020202020204" pitchFamily="34" charset="0"/>
              <a:buChar char="–"/>
            </a:pPr>
            <a:r>
              <a:rPr lang="en-US" sz="2000" dirty="0">
                <a:solidFill>
                  <a:srgbClr val="000000"/>
                </a:solidFill>
              </a:rPr>
              <a:t>Force Application</a:t>
            </a:r>
          </a:p>
          <a:p>
            <a:pPr marL="800100" lvl="1" indent="-342900">
              <a:buFont typeface="Arial" panose="020B0604020202020204" pitchFamily="34" charset="0"/>
              <a:buChar char="–"/>
            </a:pPr>
            <a:r>
              <a:rPr lang="en-US" sz="2000" dirty="0">
                <a:solidFill>
                  <a:srgbClr val="000000"/>
                </a:solidFill>
              </a:rPr>
              <a:t>Logistics</a:t>
            </a:r>
          </a:p>
          <a:p>
            <a:pPr marL="800100" lvl="1" indent="-342900">
              <a:buFont typeface="Arial" panose="020B0604020202020204" pitchFamily="34" charset="0"/>
              <a:buChar char="–"/>
            </a:pPr>
            <a:r>
              <a:rPr lang="en-US" sz="2000" dirty="0">
                <a:solidFill>
                  <a:srgbClr val="000000"/>
                </a:solidFill>
              </a:rPr>
              <a:t>Cyber and C4</a:t>
            </a:r>
          </a:p>
          <a:p>
            <a:pPr marL="800100" lvl="1" indent="-342900">
              <a:buFont typeface="Arial" panose="020B0604020202020204" pitchFamily="34" charset="0"/>
              <a:buChar char="–"/>
            </a:pPr>
            <a:r>
              <a:rPr lang="en-US" sz="2000" dirty="0">
                <a:solidFill>
                  <a:srgbClr val="000000"/>
                </a:solidFill>
              </a:rPr>
              <a:t>Protection</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3738468"/>
            <a:ext cx="3826226" cy="2362200"/>
          </a:xfrm>
          <a:prstGeom prst="rect">
            <a:avLst/>
          </a:prstGeom>
        </p:spPr>
      </p:pic>
    </p:spTree>
    <p:extLst>
      <p:ext uri="{BB962C8B-B14F-4D97-AF65-F5344CB8AC3E}">
        <p14:creationId xmlns:p14="http://schemas.microsoft.com/office/powerpoint/2010/main" val="27710278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3DBC4E-DD94-448E-80FB-F46647EDD91A}">
  <ds:schemaRefs>
    <ds:schemaRef ds:uri="http://purl.org/dc/terms/"/>
    <ds:schemaRef ds:uri="http://www.w3.org/XML/1998/namespace"/>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668b5da2-bb96-4ca8-adfe-f026adba9ac0"/>
    <ds:schemaRef ds:uri="5774b216-7350-4865-8b28-a80b4a7f0bbf"/>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3.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8377</TotalTime>
  <Words>12408</Words>
  <Application>Microsoft Office PowerPoint</Application>
  <PresentationFormat>Widescreen</PresentationFormat>
  <Paragraphs>1144</Paragraphs>
  <Slides>69</Slides>
  <Notes>61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69</vt:i4>
      </vt:variant>
    </vt:vector>
  </HeadingPairs>
  <TitlesOfParts>
    <vt:vector size="82" baseType="lpstr">
      <vt:lpstr>Arial</vt:lpstr>
      <vt:lpstr>Bahnschrift</vt:lpstr>
      <vt:lpstr>Calibri</vt:lpstr>
      <vt:lpstr>Google Sans</vt:lpstr>
      <vt:lpstr>Helvetica LT Std</vt:lpstr>
      <vt:lpstr>Helvetica Neue</vt:lpstr>
      <vt:lpstr>Open Sans</vt:lpstr>
      <vt:lpstr>Source Sans Pro Web</vt:lpstr>
      <vt:lpstr>Times New Roman</vt:lpstr>
      <vt:lpstr>Tw Cen MT</vt:lpstr>
      <vt:lpstr>Wingdings</vt:lpstr>
      <vt:lpstr>2_Office Theme</vt:lpstr>
      <vt:lpstr>1_NIEM_white</vt:lpstr>
      <vt:lpstr>PowerPoint Presentation</vt:lpstr>
      <vt:lpstr>Agenda</vt:lpstr>
      <vt:lpstr>Why NIEMOpen?</vt:lpstr>
      <vt:lpstr>DoD Interoperability</vt:lpstr>
      <vt:lpstr>DoD Interoperability Challenges</vt:lpstr>
      <vt:lpstr>DoD Interoperability Solution</vt:lpstr>
      <vt:lpstr>NIEMOpen for DoD interoperability</vt:lpstr>
      <vt:lpstr>DOD Adoption of NIEM</vt:lpstr>
      <vt:lpstr>MilOps DOMAIN Scope</vt:lpstr>
      <vt:lpstr>Data Management Book of Knowledge (DMBOK)</vt:lpstr>
      <vt:lpstr>What Is Interoperability </vt:lpstr>
      <vt:lpstr>Degrees of Interoperability</vt:lpstr>
      <vt:lpstr>Interoperability Challenges</vt:lpstr>
      <vt:lpstr>PowerPoint Presentation</vt:lpstr>
      <vt:lpstr>What is NIEMOpen</vt:lpstr>
      <vt:lpstr>NIEM Simplified</vt:lpstr>
      <vt:lpstr>NIEMOpen Framework</vt:lpstr>
      <vt:lpstr>PowerPoint Presentation</vt:lpstr>
      <vt:lpstr> NIEMOpen ADVANTAGE</vt:lpstr>
      <vt:lpstr>NIEMOpen in action:  How NIEMOpen Exchanges Data Components and Data Elements</vt:lpstr>
      <vt:lpstr>NIEMOpen Model Content</vt:lpstr>
      <vt:lpstr>Standards that include NIEM</vt:lpstr>
      <vt:lpstr>International Users</vt:lpstr>
      <vt:lpstr>Transfer OF GOVERNANCE</vt:lpstr>
      <vt:lpstr>Transition to OASIS open project/governance</vt:lpstr>
      <vt:lpstr>PowerPoint Presentation</vt:lpstr>
      <vt:lpstr>Contact Us</vt:lpstr>
      <vt:lpstr>Why NIEM? </vt:lpstr>
      <vt:lpstr>Backup Slides</vt:lpstr>
      <vt:lpstr>Managing a domain</vt:lpstr>
      <vt:lpstr>NIEM Domain Steward Work Areas</vt:lpstr>
      <vt:lpstr>NIEM Domain Steward Work Areas</vt:lpstr>
      <vt:lpstr> Data Security</vt:lpstr>
      <vt:lpstr>NIEMOpen Works With IC Security</vt:lpstr>
      <vt:lpstr>Policy-based Access Control within NIEMOpen </vt:lpstr>
      <vt:lpstr>NIEMOpen Policy-Based Access Control in Use</vt:lpstr>
      <vt:lpstr>NIEMOpen Works In Low-Bandwidth Environment</vt:lpstr>
      <vt:lpstr>NIEMOpen INTRO – Wrapping it all up</vt:lpstr>
      <vt:lpstr>NIEMOpen Community Resources</vt:lpstr>
      <vt:lpstr>RoadMap to Adoption</vt:lpstr>
      <vt:lpstr>Message Exchanges Simplified</vt:lpstr>
      <vt:lpstr>Skill level to Implement NIEM</vt:lpstr>
      <vt:lpstr>Considerations for Adoption</vt:lpstr>
      <vt:lpstr>Contact Us</vt:lpstr>
      <vt:lpstr>WHERE DOES IT FIT? HOW DOES IT WORK? WHAT SHOULD I KNOW?</vt:lpstr>
      <vt:lpstr> Ways to Use NIEM</vt:lpstr>
      <vt:lpstr>Data Standards</vt:lpstr>
      <vt:lpstr>“The Data Exchange Designer Is King”</vt:lpstr>
      <vt:lpstr>NIEMOpen Is About Cooperation, Not Control</vt:lpstr>
      <vt:lpstr>What is a NIEMOpen Information exchange?</vt:lpstr>
      <vt:lpstr>model overview</vt:lpstr>
      <vt:lpstr>Scope of niem</vt:lpstr>
      <vt:lpstr>Scope of NIEM</vt:lpstr>
      <vt:lpstr>Scope of niem</vt:lpstr>
      <vt:lpstr>NIEMOpen Community Stakeholders</vt:lpstr>
      <vt:lpstr>Value Proposition – Interoperability </vt:lpstr>
      <vt:lpstr>Value Proposition – Reusability </vt:lpstr>
      <vt:lpstr>Value Proposition – Standardization </vt:lpstr>
      <vt:lpstr>Interoperability Solution</vt:lpstr>
      <vt:lpstr>Transform a Model Into Required Representations</vt:lpstr>
      <vt:lpstr>PowerPoint Presentation</vt:lpstr>
      <vt:lpstr>PowerPoint Presentation</vt:lpstr>
      <vt:lpstr>Metadata</vt:lpstr>
      <vt:lpstr>NIEMOpen Moves to OASIS </vt:lpstr>
      <vt:lpstr>Reasons for NIEMOpen an Open Source standard</vt:lpstr>
      <vt:lpstr>NIEMOpen – The Big Picture  </vt:lpstr>
      <vt:lpstr>NIEMOpen in DoD</vt:lpstr>
      <vt:lpstr>NIEMOpen MILSTDs, CJCSIs, DODIs &amp; STANAGs Candidates </vt:lpstr>
      <vt:lpstr>NIEMOpen MILSTDs, CJCSI &amp; STANAGs Candidates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Katherine</cp:lastModifiedBy>
  <cp:revision>204</cp:revision>
  <dcterms:created xsi:type="dcterms:W3CDTF">2021-02-21T03:42:26Z</dcterms:created>
  <dcterms:modified xsi:type="dcterms:W3CDTF">2024-09-05T17:16:39Z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